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3" r:id="rId2"/>
    <p:sldId id="276" r:id="rId3"/>
    <p:sldId id="256" r:id="rId4"/>
    <p:sldId id="269" r:id="rId5"/>
    <p:sldId id="274" r:id="rId6"/>
    <p:sldId id="258" r:id="rId7"/>
    <p:sldId id="264" r:id="rId8"/>
    <p:sldId id="275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CA38F-5462-4B02-B0D0-03A60EE6D9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A74C1C-DDDE-43A5-A4A2-CEB320E6F8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4A1BB-C78D-4358-A868-E29B6BC8D2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616A09-4CD4-40D2-82C8-0B1C76DEE0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5AD108-0805-4746-A215-DFEC2E2EC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D76E12-C1AB-4277-9C86-BF716D6329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E0787-788E-41BF-A89D-A81EEBC994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B513E2-F764-4094-9DEB-C1DAACD15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DB0E7-6795-44FE-BB04-FDEE49CB2D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C02281-DCCC-46EF-9062-8D6DCD4D45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669236-E316-4C04-82B0-F9FDF5C9DF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sndAc>
      <p:stSnd>
        <p:snd r:embed="rId1" name="chimes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email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E5E51510-210F-4601-B4B0-5064C780F7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sndAc>
      <p:stSnd>
        <p:snd r:embed="rId13" name="chimes.wav"/>
      </p:stSnd>
    </p:sndAc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rebuchet MS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ns.portal.ru/" TargetMode="External"/><Relationship Id="rId3" Type="http://schemas.openxmlformats.org/officeDocument/2006/relationships/hyperlink" Target="http://www.logobyrg.com/" TargetMode="External"/><Relationship Id="rId7" Type="http://schemas.openxmlformats.org/officeDocument/2006/relationships/hyperlink" Target="mailto:festival@september.ru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logopunkt.ru/" TargetMode="External"/><Relationship Id="rId5" Type="http://schemas.openxmlformats.org/officeDocument/2006/relationships/hyperlink" Target="http://www.logoped.ru/" TargetMode="External"/><Relationship Id="rId4" Type="http://schemas.openxmlformats.org/officeDocument/2006/relationships/hyperlink" Target="http://www.pedsovet.s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Заголовок 1"/>
          <p:cNvSpPr>
            <a:spLocks noGrp="1"/>
          </p:cNvSpPr>
          <p:nvPr>
            <p:ph type="ctrTitle"/>
          </p:nvPr>
        </p:nvSpPr>
        <p:spPr>
          <a:xfrm>
            <a:off x="1295400" y="304800"/>
            <a:ext cx="6858000" cy="2000250"/>
          </a:xfrm>
        </p:spPr>
        <p:txBody>
          <a:bodyPr/>
          <a:lstStyle/>
          <a:p>
            <a:r>
              <a:rPr lang="ru-RU" sz="1800" b="1" dirty="0">
                <a:latin typeface="Batang" pitchFamily="18" charset="-127"/>
                <a:ea typeface="Batang" pitchFamily="18" charset="-127"/>
              </a:rPr>
              <a:t>ТРОСНЯНСКОЕ</a:t>
            </a:r>
            <a:r>
              <a:rPr lang="ru-RU" sz="1800" dirty="0">
                <a:latin typeface="Batang" pitchFamily="18" charset="-127"/>
                <a:ea typeface="Batang" pitchFamily="18" charset="-127"/>
              </a:rPr>
              <a:t> </a:t>
            </a:r>
            <a:r>
              <a:rPr lang="ru-RU" sz="1800" b="1" dirty="0">
                <a:latin typeface="Batang" pitchFamily="18" charset="-127"/>
                <a:ea typeface="Batang" pitchFamily="18" charset="-127"/>
              </a:rPr>
              <a:t>БЮДЖЕТНОЕ ДОШКОЛЬНОЕ</a:t>
            </a:r>
            <a:br>
              <a:rPr lang="ru-RU" sz="1800" dirty="0">
                <a:latin typeface="Batang" pitchFamily="18" charset="-127"/>
                <a:ea typeface="Batang" pitchFamily="18" charset="-127"/>
              </a:rPr>
            </a:br>
            <a:r>
              <a:rPr lang="ru-RU" sz="1800" b="1" dirty="0">
                <a:latin typeface="Batang" pitchFamily="18" charset="-127"/>
                <a:ea typeface="Batang" pitchFamily="18" charset="-127"/>
              </a:rPr>
              <a:t>ОБРАЗОВАТЕЛЬНОЕ УЧРЕЖДЕНИЕ ТРОСНЯНСКОГО</a:t>
            </a:r>
            <a:br>
              <a:rPr lang="ru-RU" sz="1800" dirty="0">
                <a:latin typeface="Batang" pitchFamily="18" charset="-127"/>
                <a:ea typeface="Batang" pitchFamily="18" charset="-127"/>
              </a:rPr>
            </a:br>
            <a:r>
              <a:rPr lang="ru-RU" sz="1800" b="1" dirty="0">
                <a:latin typeface="Batang" pitchFamily="18" charset="-127"/>
                <a:ea typeface="Batang" pitchFamily="18" charset="-127"/>
              </a:rPr>
              <a:t>РАЙОНА ОРЛОВСКОЙ ОБЛАСТИ</a:t>
            </a:r>
            <a:br>
              <a:rPr lang="ru-RU" sz="1800" dirty="0">
                <a:latin typeface="Batang" pitchFamily="18" charset="-127"/>
                <a:ea typeface="Batang" pitchFamily="18" charset="-127"/>
              </a:rPr>
            </a:br>
            <a:r>
              <a:rPr lang="ru-RU" sz="1800" b="1" dirty="0">
                <a:latin typeface="Batang" pitchFamily="18" charset="-127"/>
                <a:ea typeface="Batang" pitchFamily="18" charset="-127"/>
              </a:rPr>
              <a:t>ТРОСНЯСКИЙ ДЕТСКИЙ САД «РОДНИЧОК»</a:t>
            </a:r>
            <a:endParaRPr lang="ru-RU" sz="1800" dirty="0"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47800" y="2087463"/>
            <a:ext cx="7010400" cy="477053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200" b="1" i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>
                    <a:lumMod val="9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Составление рассказа по сюжетной картине «Зимние развлечения».</a:t>
            </a:r>
          </a:p>
          <a:p>
            <a:pPr algn="ctr">
              <a:defRPr/>
            </a:pP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ctr">
              <a:defRPr/>
            </a:pPr>
            <a:endParaRPr lang="ru-RU" sz="2000" b="1" i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ctr">
              <a:defRPr/>
            </a:pPr>
            <a:endParaRPr lang="ru-RU" sz="2000" b="1" i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ctr">
              <a:defRPr/>
            </a:pPr>
            <a:r>
              <a:rPr lang="ru-RU" sz="20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Выполнила: учитель-логопед</a:t>
            </a:r>
          </a:p>
          <a:p>
            <a:pPr algn="ctr">
              <a:defRPr/>
            </a:pPr>
            <a:r>
              <a:rPr lang="ru-RU" sz="2000" b="1" i="1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Фроловичева</a:t>
            </a:r>
            <a:r>
              <a:rPr lang="ru-RU" sz="2000" b="1" i="1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  Е.А.</a:t>
            </a: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ctr">
              <a:defRPr/>
            </a:pP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ctr">
              <a:defRPr/>
            </a:pP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  <a:p>
            <a:pPr algn="r">
              <a:defRPr/>
            </a:pPr>
            <a:endParaRPr lang="ru-RU" sz="32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pic>
        <p:nvPicPr>
          <p:cNvPr id="7" name="Объект 3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1" t="-1245" r="-185" b="-1343"/>
          <a:stretch>
            <a:fillRect/>
          </a:stretch>
        </p:blipFill>
        <p:spPr bwMode="auto">
          <a:xfrm>
            <a:off x="228600" y="0"/>
            <a:ext cx="1676400" cy="16872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04800" y="762000"/>
            <a:ext cx="8229600" cy="1143000"/>
          </a:xfrm>
        </p:spPr>
        <p:txBody>
          <a:bodyPr/>
          <a:lstStyle/>
          <a:p>
            <a:br>
              <a:rPr lang="ru-RU" b="1" dirty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Цель: </a:t>
            </a:r>
            <a:br>
              <a:rPr lang="ru-RU" b="1" dirty="0">
                <a:ln w="18000">
                  <a:solidFill>
                    <a:srgbClr val="002060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</a:br>
            <a:r>
              <a:rPr lang="ru-RU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3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актуализация коммуникативных возможностей детей с общим недоразвитием речи в ходе изучения темы «Зима. Зимние развлечения».</a:t>
            </a:r>
            <a:endParaRPr lang="ru-RU" dirty="0">
              <a:solidFill>
                <a:schemeClr val="accent3"/>
              </a:solidFill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4" descr="C:\Users\пк\Desktop\зима\8198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6172200" y="152400"/>
            <a:ext cx="2819400" cy="2133600"/>
          </a:xfrm>
          <a:ln w="190500" cap="sq">
            <a:solidFill>
              <a:srgbClr val="0070C0"/>
            </a:solidFill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Содержимое 3" descr="коньки.jpg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600" y="152400"/>
            <a:ext cx="2819400" cy="21336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6" name="Содержимое 3" descr="коньки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200400" y="2438400"/>
            <a:ext cx="2819400" cy="20574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9" name="Picture 4" descr="C:\Users\пк\Desktop\зима\819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28600" y="2438400"/>
            <a:ext cx="2819400" cy="20574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81" name="Picture 5" descr="C:\Users\пк\Desktop\зима\197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3200400" y="152400"/>
            <a:ext cx="2819400" cy="21336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82" name="Picture 5" descr="C:\Users\пк\Desktop\зима\197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6172200" y="2438400"/>
            <a:ext cx="2819400" cy="20574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Содержимое 3" descr="коньки.jpg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72200" y="4648200"/>
            <a:ext cx="2819400" cy="20574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5" descr="C:\Users\пк\Desktop\зима\197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28600" y="4648200"/>
            <a:ext cx="2819400" cy="2057400"/>
          </a:xfrm>
          <a:prstGeom prst="rect">
            <a:avLst/>
          </a:prstGeom>
          <a:ln w="190500" cap="sq">
            <a:solidFill>
              <a:srgbClr val="0070C0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Picture 4" descr="C:\Users\пк\Desktop\зима\8198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200400" y="4648200"/>
            <a:ext cx="2819400" cy="2057400"/>
          </a:xfrm>
          <a:prstGeom prst="rect">
            <a:avLst/>
          </a:prstGeom>
          <a:noFill/>
          <a:ln w="190500" cap="sq">
            <a:solidFill>
              <a:srgbClr val="0070C0"/>
            </a:solidFill>
            <a:prstDash val="solid"/>
            <a:miter lim="800000"/>
            <a:headEnd/>
            <a:tailEnd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5" name="Прямоугольник 14"/>
          <p:cNvSpPr/>
          <p:nvPr/>
        </p:nvSpPr>
        <p:spPr>
          <a:xfrm>
            <a:off x="1219200" y="5181600"/>
            <a:ext cx="989730" cy="923330"/>
          </a:xfrm>
          <a:prstGeom prst="rect">
            <a:avLst/>
          </a:prstGeom>
          <a:solidFill>
            <a:schemeClr val="accent3"/>
          </a:solidFill>
          <a:ln>
            <a:solidFill>
              <a:srgbClr val="002060"/>
            </a:solidFill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?</a:t>
            </a: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пк\Desktop\зима\635642271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781800" y="457200"/>
            <a:ext cx="1676400" cy="185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902 0.12153 C -0.20816 0.15208 -0.30729 0.18287 -0.33941 0.21852 C -0.37152 0.25417 -0.27604 0.3088 -0.30156 0.33565 C -0.32708 0.3625 -0.46389 0.34514 -0.49236 0.38009 C -0.52083 0.41505 -0.45868 0.50903 -0.47274 0.54583 C -0.4868 0.58264 -0.54444 0.58773 -0.57725 0.60046 C -0.61007 0.61319 -0.65416 0.61898 -0.66961 0.62269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пк\Pictures\0006-006-Zimnie-zabavy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09600" y="533401"/>
            <a:ext cx="8153400" cy="5867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0" descr="3d51045e15ae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90600" y="914400"/>
            <a:ext cx="7264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3" descr="C:\Users\пк\Downloads\fairytale_castle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19600" y="990600"/>
            <a:ext cx="3733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/>
      </p:stSnd>
    </p:sndAc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81000" y="381000"/>
            <a:ext cx="83058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495800" y="2286000"/>
            <a:ext cx="4191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-1467399">
            <a:off x="381000" y="304800"/>
            <a:ext cx="4038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 rot="461304">
            <a:off x="5562600" y="228600"/>
            <a:ext cx="3276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3657600" y="3657600"/>
            <a:ext cx="2209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 rot="1047877">
            <a:off x="2743200" y="1905000"/>
            <a:ext cx="2209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 rot="-957534">
            <a:off x="5486400" y="5410200"/>
            <a:ext cx="365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" descr="http://festival.1september.ru/articles/512088/img.JPG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 rot="-1294447">
            <a:off x="0" y="4191000"/>
            <a:ext cx="396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5791200"/>
          </a:xfrm>
          <a:solidFill>
            <a:schemeClr val="accent1"/>
          </a:solidFill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Arial" pitchFamily="34" charset="0"/>
                <a:cs typeface="Arial" pitchFamily="34" charset="0"/>
              </a:rPr>
              <a:t>Список литературы: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Нищева н.В. Конспекты логопедических занятий в подготовительной группе детского сада для  детей с ОНР. С-П.2007.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Карпова С.И., Мамаева В.В. Развитие речи и познавательных способностей дошкольников 6-7 лет. – СПб.: Речь; М.: Сфера,2010.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Козина И.В. и др. Лексические темы по развитию речи детей дошкольного возраста (старшая группа). М.2010.</a:t>
            </a:r>
            <a:br>
              <a:rPr lang="ru-RU" sz="2000" dirty="0">
                <a:latin typeface="Arial" pitchFamily="34" charset="0"/>
                <a:cs typeface="Arial" pitchFamily="34" charset="0"/>
              </a:rPr>
            </a:br>
            <a:r>
              <a:rPr lang="ru-RU" sz="2000" dirty="0">
                <a:latin typeface="Arial" pitchFamily="34" charset="0"/>
                <a:cs typeface="Arial" pitchFamily="34" charset="0"/>
              </a:rPr>
              <a:t>Бардышева Т.Ю. Моносова Е.Н. Логопедические занятия в детском саду. Подготовительная группа М.2012</a:t>
            </a:r>
            <a:r>
              <a:rPr lang="ru-RU" sz="2000" dirty="0"/>
              <a:t>.</a:t>
            </a:r>
            <a:br>
              <a:rPr lang="ru-RU" sz="2000" dirty="0"/>
            </a:br>
            <a:r>
              <a:rPr lang="ru-RU" sz="2000" dirty="0"/>
              <a:t> </a:t>
            </a:r>
            <a:br>
              <a:rPr lang="ru-RU" sz="2000" dirty="0"/>
            </a:b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  <a:t>И</a:t>
            </a:r>
            <a:r>
              <a:rPr lang="ru-RU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3"/>
              </a:rPr>
              <a:t>нтернет ресурсы:   </a:t>
            </a: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3"/>
              </a:rPr>
              <a:t>www.logobyrg.com</a:t>
            </a:r>
            <a:b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4"/>
              </a:rPr>
              <a:t>www.pedsovet.su</a:t>
            </a:r>
            <a:b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5"/>
              </a:rPr>
              <a:t>www.logoped.ru</a:t>
            </a:r>
            <a:b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6"/>
              </a:rPr>
              <a:t>www.logopunkt.ru</a:t>
            </a:r>
            <a:b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7"/>
              </a:rPr>
              <a:t>festival@september.ru</a:t>
            </a:r>
            <a:b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</a:rPr>
            </a:b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8"/>
              </a:rPr>
              <a:t>http</a:t>
            </a: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sym typeface="Wingdings" pitchFamily="2" charset="2"/>
                <a:hlinkClick r:id="rId8"/>
              </a:rPr>
              <a:t>://</a:t>
            </a:r>
            <a:r>
              <a:rPr lang="en-US" sz="1800" u="sng" dirty="0">
                <a:solidFill>
                  <a:schemeClr val="accent1">
                    <a:lumMod val="50000"/>
                  </a:schemeClr>
                </a:solidFill>
                <a:latin typeface="Arial Black" pitchFamily="34" charset="0"/>
                <a:hlinkClick r:id="rId8"/>
              </a:rPr>
              <a:t>ns.portal.ru</a:t>
            </a:r>
            <a:br>
              <a:rPr lang="en-US" sz="2000" u="sng" dirty="0">
                <a:latin typeface="Arial Black" pitchFamily="34" charset="0"/>
              </a:rPr>
            </a:br>
            <a:endParaRPr lang="ru-RU" sz="2000" u="sng" dirty="0">
              <a:latin typeface="Arial Black" pitchFamily="34" charset="0"/>
            </a:endParaRPr>
          </a:p>
        </p:txBody>
      </p:sp>
    </p:spTree>
  </p:cSld>
  <p:clrMapOvr>
    <a:masterClrMapping/>
  </p:clrMapOvr>
  <p:transition>
    <p:sndAc>
      <p:stSnd>
        <p:snd r:embed="rId2" name="chimes.wav"/>
      </p:stSnd>
    </p:sndAc>
  </p:transition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1371</TotalTime>
  <Words>212</Words>
  <Application>Microsoft Office PowerPoint</Application>
  <PresentationFormat>Экран (4:3)</PresentationFormat>
  <Paragraphs>11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Batang</vt:lpstr>
      <vt:lpstr>Arial</vt:lpstr>
      <vt:lpstr>Arial Black</vt:lpstr>
      <vt:lpstr>Trebuchet MS</vt:lpstr>
      <vt:lpstr>Оформление по умолчанию</vt:lpstr>
      <vt:lpstr>ТРОСНЯНСКОЕ БЮДЖЕТНОЕ ДОШКОЛЬНОЕ ОБРАЗОВАТЕЛЬНОЕ УЧРЕЖДЕНИЕ ТРОСНЯНСКОГО РАЙОНА ОРЛОВСКОЙ ОБЛАСТИ ТРОСНЯСКИЙ ДЕТСКИЙ САД «РОДНИЧОК»</vt:lpstr>
      <vt:lpstr>      Цель:  актуализация коммуникативных возможностей детей с общим недоразвитием речи в ходе изучения темы «Зима. Зимние развлечения».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Список литературы: Нищева н.В. Конспекты логопедических занятий в подготовительной группе детского сада для  детей с ОНР. С-П.2007. Карпова С.И., Мамаева В.В. Развитие речи и познавательных способностей дошкольников 6-7 лет. – СПб.: Речь; М.: Сфера,2010. Козина И.В. и др. Лексические темы по развитию речи детей дошкольного возраста (старшая группа). М.2010. Бардышева Т.Ю. Моносова Е.Н. Логопедические занятия в детском саду. Подготовительная группа М.2012.   Интернет ресурсы:   www.logobyrg.com www.pedsovet.su www.logoped.ru www.logopunkt.ru festival@september.ru http://ns.portal.ru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пк</dc:creator>
  <cp:lastModifiedBy>Екатерина Чимутова</cp:lastModifiedBy>
  <cp:revision>115</cp:revision>
  <cp:lastPrinted>1601-01-01T00:00:00Z</cp:lastPrinted>
  <dcterms:created xsi:type="dcterms:W3CDTF">1601-01-01T00:00:00Z</dcterms:created>
  <dcterms:modified xsi:type="dcterms:W3CDTF">2026-08-24T12:14:44Z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