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754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08-24T12:00:39.718" v="0" actId="478"/>
      <pc:docMkLst>
        <pc:docMk/>
      </pc:docMkLst>
      <pc:sldChg chg="delSp mod">
        <pc:chgData name="Екатерина Чимутова" userId="4e1c11216741eefa" providerId="LiveId" clId="{E01BB03D-4D9F-4CF2-BCCB-B77BB2E13832}" dt="2026-08-24T12:00:39.718" v="0" actId="478"/>
        <pc:sldMkLst>
          <pc:docMk/>
          <pc:sldMk cId="0" sldId="256"/>
        </pc:sldMkLst>
        <pc:picChg chg="del">
          <ac:chgData name="Екатерина Чимутова" userId="4e1c11216741eefa" providerId="LiveId" clId="{E01BB03D-4D9F-4CF2-BCCB-B77BB2E13832}" dt="2026-08-24T12:00:39.718" v="0" actId="478"/>
          <ac:picMkLst>
            <pc:docMk/>
            <pc:sldMk cId="0" sldId="256"/>
            <ac:picMk id="2097168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98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99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00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01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0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736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F5005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1048687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38100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1048688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689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1048690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Holder 2"/>
          <p:cNvSpPr>
            <a:spLocks noGrp="1"/>
          </p:cNvSpPr>
          <p:nvPr>
            <p:ph type="title"/>
          </p:nvPr>
        </p:nvSpPr>
        <p:spPr>
          <a:xfrm>
            <a:off x="6121400" y="380365"/>
            <a:ext cx="7049769" cy="736600"/>
          </a:xfrm>
        </p:spPr>
        <p:txBody>
          <a:bodyPr lIns="0" tIns="0" rIns="0" bIns="0"/>
          <a:lstStyle>
            <a:lvl1pPr>
              <a:defRPr sz="5000" b="1" i="0">
                <a:solidFill>
                  <a:srgbClr val="F5005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1048582" name="Holder 3"/>
          <p:cNvSpPr>
            <a:spLocks noGrp="1"/>
          </p:cNvSpPr>
          <p:nvPr>
            <p:ph type="body" idx="1"/>
          </p:nvPr>
        </p:nvSpPr>
        <p:spPr>
          <a:xfrm>
            <a:off x="6102603" y="3886263"/>
            <a:ext cx="11733530" cy="381001"/>
          </a:xfrm>
        </p:spPr>
        <p:txBody>
          <a:bodyPr lIns="0" tIns="0" rIns="0" bIns="0"/>
          <a:lstStyle>
            <a:lvl1pPr>
              <a:defRPr sz="2600" b="0" i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1048583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84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1048585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1" name="Holder 2"/>
          <p:cNvSpPr>
            <a:spLocks noGrp="1"/>
          </p:cNvSpPr>
          <p:nvPr>
            <p:ph type="title"/>
          </p:nvPr>
        </p:nvSpPr>
        <p:spPr>
          <a:xfrm>
            <a:off x="6121400" y="380365"/>
            <a:ext cx="7049769" cy="736600"/>
          </a:xfrm>
        </p:spPr>
        <p:txBody>
          <a:bodyPr lIns="0" tIns="0" rIns="0" bIns="0"/>
          <a:lstStyle>
            <a:lvl1pPr>
              <a:defRPr sz="5000" b="1" i="0">
                <a:solidFill>
                  <a:srgbClr val="F5005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1048692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93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381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48694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695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1048696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8" name="Holder 2"/>
          <p:cNvSpPr>
            <a:spLocks noGrp="1"/>
          </p:cNvSpPr>
          <p:nvPr>
            <p:ph type="title"/>
          </p:nvPr>
        </p:nvSpPr>
        <p:spPr>
          <a:xfrm>
            <a:off x="6121400" y="380365"/>
            <a:ext cx="7049769" cy="736600"/>
          </a:xfrm>
        </p:spPr>
        <p:txBody>
          <a:bodyPr lIns="0" tIns="0" rIns="0" bIns="0"/>
          <a:lstStyle>
            <a:lvl1pPr>
              <a:defRPr sz="5000" b="1" i="0">
                <a:solidFill>
                  <a:srgbClr val="F5005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1048679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680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1048681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91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1048592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bg object 16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229475" y="8820150"/>
            <a:ext cx="161925" cy="247650"/>
          </a:xfrm>
          <a:prstGeom prst="rect">
            <a:avLst/>
          </a:prstGeom>
        </p:spPr>
      </p:pic>
      <p:pic>
        <p:nvPicPr>
          <p:cNvPr id="2097153" name="bg object 17"/>
          <p:cNvPicPr>
            <a:picLocks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6363950" y="342900"/>
            <a:ext cx="1371600" cy="1371600"/>
          </a:xfrm>
          <a:prstGeom prst="rect">
            <a:avLst/>
          </a:prstGeom>
        </p:spPr>
      </p:pic>
      <p:sp>
        <p:nvSpPr>
          <p:cNvPr id="1048576" name="Holder 2"/>
          <p:cNvSpPr>
            <a:spLocks noGrp="1"/>
          </p:cNvSpPr>
          <p:nvPr>
            <p:ph type="title"/>
          </p:nvPr>
        </p:nvSpPr>
        <p:spPr>
          <a:xfrm>
            <a:off x="6121400" y="380365"/>
            <a:ext cx="7049769" cy="792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1" i="0">
                <a:solidFill>
                  <a:srgbClr val="F50056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1048577" name="Holder 3"/>
          <p:cNvSpPr>
            <a:spLocks noGrp="1"/>
          </p:cNvSpPr>
          <p:nvPr>
            <p:ph type="body" idx="1"/>
          </p:nvPr>
        </p:nvSpPr>
        <p:spPr>
          <a:xfrm>
            <a:off x="6102603" y="3886263"/>
            <a:ext cx="11733530" cy="22377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0" i="0">
                <a:solidFill>
                  <a:srgbClr val="272727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1048578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048579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8/24/2026</a:t>
            </a:fld>
            <a:endParaRPr lang="en-US"/>
          </a:p>
        </p:txBody>
      </p:sp>
      <p:sp>
        <p:nvSpPr>
          <p:cNvPr id="1048580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object 3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4140" y="0"/>
            <a:ext cx="10150719" cy="5133802"/>
          </a:xfrm>
          <a:prstGeom prst="rect">
            <a:avLst/>
          </a:prstGeom>
        </p:spPr>
      </p:pic>
      <p:sp>
        <p:nvSpPr>
          <p:cNvPr id="1048586" name="object 5"/>
          <p:cNvSpPr txBox="1">
            <a:spLocks noGrp="1"/>
          </p:cNvSpPr>
          <p:nvPr>
            <p:ph type="title"/>
          </p:nvPr>
        </p:nvSpPr>
        <p:spPr>
          <a:xfrm>
            <a:off x="617406" y="318143"/>
            <a:ext cx="8867626" cy="41497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6470"/>
              </a:lnSpc>
              <a:spcBef>
                <a:spcPts val="105"/>
              </a:spcBef>
            </a:pPr>
            <a:r>
              <a:rPr sz="88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Сопровождение</a:t>
            </a:r>
            <a:br>
              <a:rPr lang="en-US" altLang="ru-RU" sz="88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</a:br>
            <a:r>
              <a:rPr sz="8800" b="0" spc="-33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88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семей</a:t>
            </a:r>
            <a:endParaRPr sz="9600">
              <a:solidFill>
                <a:srgbClr val="FFFFFF"/>
              </a:solidFill>
              <a:latin typeface="Microsoft Sans Serif"/>
              <a:cs typeface="Microsoft Sans Serif"/>
            </a:endParaRPr>
          </a:p>
          <a:p>
            <a:pPr marL="12700" marR="5080">
              <a:lnSpc>
                <a:spcPts val="6530"/>
              </a:lnSpc>
              <a:spcBef>
                <a:spcPts val="40"/>
              </a:spcBef>
            </a:pPr>
            <a:r>
              <a:rPr sz="88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с</a:t>
            </a:r>
            <a:r>
              <a:rPr sz="8800" b="0" spc="-5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88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детьми</a:t>
            </a:r>
            <a:r>
              <a:rPr sz="8800" b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r>
              <a:rPr sz="8800" b="0" dirty="0">
                <a:solidFill>
                  <a:srgbClr val="FFFFFF"/>
                </a:solidFill>
                <a:latin typeface="Microsoft Sans Serif"/>
                <a:cs typeface="Microsoft Sans Serif"/>
              </a:rPr>
              <a:t>с </a:t>
            </a:r>
            <a:r>
              <a:rPr sz="8800" b="0" spc="-20" dirty="0">
                <a:solidFill>
                  <a:srgbClr val="FFFFFF"/>
                </a:solidFill>
                <a:latin typeface="Microsoft Sans Serif"/>
                <a:cs typeface="Microsoft Sans Serif"/>
              </a:rPr>
              <a:t>нарушениями </a:t>
            </a:r>
            <a:r>
              <a:rPr sz="8800" b="0" spc="-10" dirty="0">
                <a:solidFill>
                  <a:srgbClr val="FFFFFF"/>
                </a:solidFill>
                <a:latin typeface="Microsoft Sans Serif"/>
                <a:cs typeface="Microsoft Sans Serif"/>
              </a:rPr>
              <a:t>слуха</a:t>
            </a:r>
            <a:endParaRPr sz="5400">
              <a:solidFill>
                <a:srgbClr val="FFFFFF"/>
              </a:solidFill>
              <a:latin typeface="Microsoft Sans Serif"/>
              <a:cs typeface="Microsoft Sans Serif"/>
            </a:endParaRPr>
          </a:p>
        </p:txBody>
      </p:sp>
      <p:sp>
        <p:nvSpPr>
          <p:cNvPr id="1048587" name="object 6"/>
          <p:cNvSpPr txBox="1"/>
          <p:nvPr/>
        </p:nvSpPr>
        <p:spPr>
          <a:xfrm>
            <a:off x="10557743" y="8309194"/>
            <a:ext cx="7470586" cy="10917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lang="ru-RU" sz="3600">
                <a:latin typeface="Calibri"/>
                <a:cs typeface="Calibri"/>
              </a:rPr>
              <a:t>Коррекционный</a:t>
            </a:r>
            <a:r>
              <a:rPr lang="en-US" altLang="ru-RU" sz="3600">
                <a:latin typeface="Calibri"/>
                <a:cs typeface="Calibri"/>
              </a:rPr>
              <a:t> </a:t>
            </a:r>
            <a:r>
              <a:rPr lang="ru-RU" altLang="ru-RU" sz="3600">
                <a:latin typeface="Calibri"/>
                <a:cs typeface="Calibri"/>
              </a:rPr>
              <a:t>педагог</a:t>
            </a:r>
            <a:r>
              <a:rPr lang="en-US" altLang="ru-RU" sz="3600">
                <a:latin typeface="Calibri"/>
                <a:cs typeface="Calibri"/>
              </a:rPr>
              <a:t>:</a:t>
            </a:r>
            <a:endParaRPr sz="3600">
              <a:latin typeface="Calibri"/>
              <a:cs typeface="Calibri"/>
            </a:endParaRPr>
          </a:p>
          <a:p>
            <a:pPr marL="12700" marR="5080">
              <a:lnSpc>
                <a:spcPct val="100200"/>
              </a:lnSpc>
              <a:spcBef>
                <a:spcPts val="90"/>
              </a:spcBef>
            </a:pPr>
            <a:r>
              <a:rPr lang="ru-RU" altLang="ru-RU" sz="3600">
                <a:latin typeface="Calibri"/>
                <a:cs typeface="Calibri"/>
              </a:rPr>
              <a:t>Филькина</a:t>
            </a:r>
            <a:r>
              <a:rPr lang="en-US" altLang="ru-RU" sz="3600">
                <a:latin typeface="Calibri"/>
                <a:cs typeface="Calibri"/>
              </a:rPr>
              <a:t> </a:t>
            </a:r>
            <a:r>
              <a:rPr lang="ru-RU" altLang="ru-RU" sz="3600">
                <a:latin typeface="Calibri"/>
                <a:cs typeface="Calibri"/>
              </a:rPr>
              <a:t>Олимпиада</a:t>
            </a:r>
            <a:r>
              <a:rPr lang="en-US" altLang="ru-RU" sz="3600">
                <a:latin typeface="Calibri"/>
                <a:cs typeface="Calibri"/>
              </a:rPr>
              <a:t> </a:t>
            </a:r>
            <a:r>
              <a:rPr lang="ru-RU" altLang="ru-RU" sz="3600">
                <a:latin typeface="Calibri"/>
                <a:cs typeface="Calibri"/>
              </a:rPr>
              <a:t>Петровна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object 3"/>
          <p:cNvSpPr/>
          <p:nvPr/>
        </p:nvSpPr>
        <p:spPr>
          <a:xfrm flipH="1">
            <a:off x="-31326" y="0"/>
            <a:ext cx="31326" cy="10287000"/>
          </a:xfrm>
          <a:custGeom>
            <a:avLst/>
            <a:gdLst/>
            <a:ahLst/>
            <a:cxnLst/>
            <a:rect l="l" t="t" r="r" b="b"/>
            <a:pathLst>
              <a:path w="5753100" h="10287000">
                <a:moveTo>
                  <a:pt x="5753100" y="10287000"/>
                </a:moveTo>
                <a:lnTo>
                  <a:pt x="5753100" y="0"/>
                </a:lnTo>
                <a:lnTo>
                  <a:pt x="0" y="0"/>
                </a:lnTo>
                <a:lnTo>
                  <a:pt x="0" y="10287000"/>
                </a:lnTo>
                <a:lnTo>
                  <a:pt x="5753100" y="1028700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597" name="object 6"/>
          <p:cNvSpPr txBox="1"/>
          <p:nvPr/>
        </p:nvSpPr>
        <p:spPr>
          <a:xfrm>
            <a:off x="664215" y="709774"/>
            <a:ext cx="14737324" cy="3367685"/>
          </a:xfrm>
          <a:prstGeom prst="rect">
            <a:avLst/>
          </a:prstGeom>
        </p:spPr>
        <p:txBody>
          <a:bodyPr vert="horz" wrap="square" lIns="0" tIns="160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Трудности,</a:t>
            </a:r>
            <a:r>
              <a:rPr sz="2400" spc="-9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которые</a:t>
            </a:r>
            <a:r>
              <a:rPr sz="2400" spc="-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постоянно</a:t>
            </a:r>
            <a:r>
              <a:rPr sz="2400" spc="-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испытывает</a:t>
            </a:r>
            <a:r>
              <a:rPr sz="2400" spc="-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семья</a:t>
            </a:r>
            <a:r>
              <a:rPr sz="2400" spc="-10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400" spc="-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проблемным</a:t>
            </a:r>
            <a:endParaRPr sz="2400">
              <a:latin typeface="Calibri"/>
              <a:cs typeface="Calibri"/>
            </a:endParaRPr>
          </a:p>
          <a:p>
            <a:pPr marL="12700" marR="285750">
              <a:lnSpc>
                <a:spcPts val="4050"/>
              </a:lnSpc>
              <a:spcBef>
                <a:spcPts val="335"/>
              </a:spcBef>
            </a:pP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ребенком,</a:t>
            </a:r>
            <a:r>
              <a:rPr sz="2400" spc="-1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значительно</a:t>
            </a:r>
            <a:r>
              <a:rPr sz="2400" spc="-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отличаются</a:t>
            </a:r>
            <a:r>
              <a:rPr sz="2400" spc="-9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от</a:t>
            </a:r>
            <a:r>
              <a:rPr sz="2400" spc="-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повседневных</a:t>
            </a:r>
            <a:r>
              <a:rPr sz="2400" spc="-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забот,</a:t>
            </a:r>
            <a:r>
              <a:rPr sz="2400" spc="-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которыми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живет</a:t>
            </a:r>
            <a:r>
              <a:rPr sz="2400" spc="-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семья,</a:t>
            </a:r>
            <a:r>
              <a:rPr sz="2400" spc="-5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воспитывающая</a:t>
            </a:r>
            <a:r>
              <a:rPr sz="2400" spc="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нормотипичного</a:t>
            </a:r>
            <a:r>
              <a:rPr sz="2400" spc="-3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ребенка.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140800"/>
              </a:lnSpc>
              <a:spcBef>
                <a:spcPts val="2190"/>
              </a:spcBef>
            </a:pP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Часто,</a:t>
            </a:r>
            <a:r>
              <a:rPr sz="2400" spc="-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</a:t>
            </a:r>
            <a:r>
              <a:rPr sz="2400" spc="-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результате</a:t>
            </a:r>
            <a:r>
              <a:rPr sz="2400" spc="-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рождения</a:t>
            </a:r>
            <a:r>
              <a:rPr sz="2400" spc="-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ребенка</a:t>
            </a:r>
            <a:r>
              <a:rPr sz="2400" spc="-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«не</a:t>
            </a:r>
            <a:r>
              <a:rPr sz="2400" spc="-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как</a:t>
            </a:r>
            <a:r>
              <a:rPr sz="2400" spc="-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у</a:t>
            </a:r>
            <a:r>
              <a:rPr sz="2400" spc="-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все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х»,</a:t>
            </a:r>
            <a:r>
              <a:rPr sz="24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искажает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взаимодействие</a:t>
            </a:r>
            <a:r>
              <a:rPr sz="2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родителей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</a:t>
            </a:r>
            <a:r>
              <a:rPr sz="24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социумом.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24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если</a:t>
            </a:r>
            <a:r>
              <a:rPr sz="2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жизнь</a:t>
            </a:r>
            <a:r>
              <a:rPr sz="2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отцов</a:t>
            </a:r>
            <a:r>
              <a:rPr sz="24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почти</a:t>
            </a:r>
            <a:r>
              <a:rPr sz="24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не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меняется,</a:t>
            </a:r>
            <a:r>
              <a:rPr sz="24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они</a:t>
            </a:r>
            <a:r>
              <a:rPr sz="24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продолжают</a:t>
            </a:r>
            <a:r>
              <a:rPr sz="2400" spc="-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обеспечивать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экономическую</a:t>
            </a:r>
            <a:r>
              <a:rPr sz="24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базу</a:t>
            </a:r>
            <a:r>
              <a:rPr sz="24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семьи,</a:t>
            </a:r>
            <a:r>
              <a:rPr sz="2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то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мамы</a:t>
            </a:r>
            <a:r>
              <a:rPr sz="2400" spc="-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несут</a:t>
            </a:r>
            <a:r>
              <a:rPr sz="24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колоссальную</a:t>
            </a:r>
            <a:r>
              <a:rPr sz="24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эмоциональную</a:t>
            </a:r>
            <a:r>
              <a:rPr sz="24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нагрузку.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598" name="object 7"/>
          <p:cNvSpPr txBox="1"/>
          <p:nvPr/>
        </p:nvSpPr>
        <p:spPr>
          <a:xfrm>
            <a:off x="970145" y="4608766"/>
            <a:ext cx="14264141" cy="5130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700"/>
              </a:lnSpc>
              <a:spcBef>
                <a:spcPts val="100"/>
              </a:spcBef>
            </a:pP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</a:t>
            </a:r>
            <a:r>
              <a:rPr sz="2400" spc="-3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группе</a:t>
            </a:r>
            <a:r>
              <a:rPr sz="2400" spc="-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родителей</a:t>
            </a:r>
            <a:r>
              <a:rPr sz="2400" spc="-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детей</a:t>
            </a:r>
            <a:r>
              <a:rPr sz="2400" spc="-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400" spc="-3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нарушениями</a:t>
            </a:r>
            <a:r>
              <a:rPr sz="2400" spc="-2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слуха</a:t>
            </a:r>
            <a:r>
              <a:rPr sz="2400" spc="-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можно</a:t>
            </a:r>
            <a:r>
              <a:rPr sz="2400" spc="-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выдели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ть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две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категории: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599" name="object 8"/>
          <p:cNvSpPr/>
          <p:nvPr/>
        </p:nvSpPr>
        <p:spPr>
          <a:xfrm>
            <a:off x="6138926" y="6186551"/>
            <a:ext cx="3838575" cy="1066800"/>
          </a:xfrm>
          <a:custGeom>
            <a:avLst/>
            <a:gdLst/>
            <a:ahLst/>
            <a:cxnLst/>
            <a:rect l="l" t="t" r="r" b="b"/>
            <a:pathLst>
              <a:path w="3838575" h="1066800">
                <a:moveTo>
                  <a:pt x="0" y="177800"/>
                </a:moveTo>
                <a:lnTo>
                  <a:pt x="6344" y="130498"/>
                </a:lnTo>
                <a:lnTo>
                  <a:pt x="24252" y="88015"/>
                </a:lnTo>
                <a:lnTo>
                  <a:pt x="52038" y="52038"/>
                </a:lnTo>
                <a:lnTo>
                  <a:pt x="88015" y="24252"/>
                </a:lnTo>
                <a:lnTo>
                  <a:pt x="130498" y="6344"/>
                </a:lnTo>
                <a:lnTo>
                  <a:pt x="177800" y="0"/>
                </a:lnTo>
                <a:lnTo>
                  <a:pt x="3660648" y="0"/>
                </a:lnTo>
                <a:lnTo>
                  <a:pt x="3707959" y="6344"/>
                </a:lnTo>
                <a:lnTo>
                  <a:pt x="3750465" y="24252"/>
                </a:lnTo>
                <a:lnTo>
                  <a:pt x="3786473" y="52038"/>
                </a:lnTo>
                <a:lnTo>
                  <a:pt x="3814289" y="88015"/>
                </a:lnTo>
                <a:lnTo>
                  <a:pt x="3832221" y="130498"/>
                </a:lnTo>
                <a:lnTo>
                  <a:pt x="3838575" y="177800"/>
                </a:lnTo>
                <a:lnTo>
                  <a:pt x="3838575" y="888873"/>
                </a:lnTo>
                <a:lnTo>
                  <a:pt x="3832221" y="936174"/>
                </a:lnTo>
                <a:lnTo>
                  <a:pt x="3814289" y="978657"/>
                </a:lnTo>
                <a:lnTo>
                  <a:pt x="3786473" y="1014634"/>
                </a:lnTo>
                <a:lnTo>
                  <a:pt x="3750465" y="1042420"/>
                </a:lnTo>
                <a:lnTo>
                  <a:pt x="3707959" y="1060328"/>
                </a:lnTo>
                <a:lnTo>
                  <a:pt x="3660648" y="1066673"/>
                </a:lnTo>
                <a:lnTo>
                  <a:pt x="177800" y="1066673"/>
                </a:lnTo>
                <a:lnTo>
                  <a:pt x="130498" y="1060328"/>
                </a:lnTo>
                <a:lnTo>
                  <a:pt x="88015" y="1042420"/>
                </a:lnTo>
                <a:lnTo>
                  <a:pt x="52038" y="1014634"/>
                </a:lnTo>
                <a:lnTo>
                  <a:pt x="24252" y="978657"/>
                </a:lnTo>
                <a:lnTo>
                  <a:pt x="6344" y="936174"/>
                </a:lnTo>
                <a:lnTo>
                  <a:pt x="0" y="888873"/>
                </a:lnTo>
                <a:lnTo>
                  <a:pt x="0" y="177800"/>
                </a:lnTo>
                <a:close/>
              </a:path>
            </a:pathLst>
          </a:custGeom>
          <a:ln w="25400">
            <a:solidFill>
              <a:srgbClr val="F600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0" name="object 9"/>
          <p:cNvSpPr txBox="1"/>
          <p:nvPr/>
        </p:nvSpPr>
        <p:spPr>
          <a:xfrm>
            <a:off x="6601716" y="6323901"/>
            <a:ext cx="2862323" cy="10623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755"/>
              </a:lnSpc>
              <a:spcBef>
                <a:spcPts val="100"/>
              </a:spcBef>
            </a:pP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родители</a:t>
            </a:r>
            <a:endParaRPr sz="2400">
              <a:latin typeface="Calibri"/>
              <a:cs typeface="Calibri"/>
            </a:endParaRPr>
          </a:p>
          <a:p>
            <a:pPr algn="ctr">
              <a:lnSpc>
                <a:spcPts val="2755"/>
              </a:lnSpc>
            </a:pP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400" spc="-5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нормальным</a:t>
            </a:r>
            <a:r>
              <a:rPr sz="2400" spc="-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слухом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48601" name="object 10"/>
          <p:cNvSpPr/>
          <p:nvPr/>
        </p:nvSpPr>
        <p:spPr>
          <a:xfrm>
            <a:off x="10482326" y="6186551"/>
            <a:ext cx="6019800" cy="1066800"/>
          </a:xfrm>
          <a:custGeom>
            <a:avLst/>
            <a:gdLst/>
            <a:ahLst/>
            <a:cxnLst/>
            <a:rect l="l" t="t" r="r" b="b"/>
            <a:pathLst>
              <a:path w="6019800" h="1066800">
                <a:moveTo>
                  <a:pt x="0" y="177800"/>
                </a:moveTo>
                <a:lnTo>
                  <a:pt x="6344" y="130498"/>
                </a:lnTo>
                <a:lnTo>
                  <a:pt x="24252" y="88015"/>
                </a:lnTo>
                <a:lnTo>
                  <a:pt x="52038" y="52038"/>
                </a:lnTo>
                <a:lnTo>
                  <a:pt x="88015" y="24252"/>
                </a:lnTo>
                <a:lnTo>
                  <a:pt x="130498" y="6344"/>
                </a:lnTo>
                <a:lnTo>
                  <a:pt x="177800" y="0"/>
                </a:lnTo>
                <a:lnTo>
                  <a:pt x="5841872" y="0"/>
                </a:lnTo>
                <a:lnTo>
                  <a:pt x="5889184" y="6344"/>
                </a:lnTo>
                <a:lnTo>
                  <a:pt x="5931690" y="24252"/>
                </a:lnTo>
                <a:lnTo>
                  <a:pt x="5967698" y="52038"/>
                </a:lnTo>
                <a:lnTo>
                  <a:pt x="5995514" y="88015"/>
                </a:lnTo>
                <a:lnTo>
                  <a:pt x="6013446" y="130498"/>
                </a:lnTo>
                <a:lnTo>
                  <a:pt x="6019800" y="177800"/>
                </a:lnTo>
                <a:lnTo>
                  <a:pt x="6019800" y="888873"/>
                </a:lnTo>
                <a:lnTo>
                  <a:pt x="6013446" y="936174"/>
                </a:lnTo>
                <a:lnTo>
                  <a:pt x="5995514" y="978657"/>
                </a:lnTo>
                <a:lnTo>
                  <a:pt x="5967698" y="1014634"/>
                </a:lnTo>
                <a:lnTo>
                  <a:pt x="5931690" y="1042420"/>
                </a:lnTo>
                <a:lnTo>
                  <a:pt x="5889184" y="1060328"/>
                </a:lnTo>
                <a:lnTo>
                  <a:pt x="5841872" y="1066673"/>
                </a:lnTo>
                <a:lnTo>
                  <a:pt x="177800" y="1066673"/>
                </a:lnTo>
                <a:lnTo>
                  <a:pt x="130498" y="1060328"/>
                </a:lnTo>
                <a:lnTo>
                  <a:pt x="88015" y="1042420"/>
                </a:lnTo>
                <a:lnTo>
                  <a:pt x="52038" y="1014634"/>
                </a:lnTo>
                <a:lnTo>
                  <a:pt x="24252" y="978657"/>
                </a:lnTo>
                <a:lnTo>
                  <a:pt x="6344" y="936174"/>
                </a:lnTo>
                <a:lnTo>
                  <a:pt x="0" y="888873"/>
                </a:lnTo>
                <a:lnTo>
                  <a:pt x="0" y="177800"/>
                </a:lnTo>
                <a:close/>
              </a:path>
            </a:pathLst>
          </a:custGeom>
          <a:ln w="25399">
            <a:solidFill>
              <a:srgbClr val="F600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2" name="object 11"/>
          <p:cNvSpPr txBox="1"/>
          <p:nvPr/>
        </p:nvSpPr>
        <p:spPr>
          <a:xfrm>
            <a:off x="11348084" y="6323901"/>
            <a:ext cx="4131310" cy="1052194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12700" marR="5080" indent="134620">
              <a:lnSpc>
                <a:spcPts val="2630"/>
              </a:lnSpc>
              <a:spcBef>
                <a:spcPts val="395"/>
              </a:spcBef>
            </a:pPr>
            <a:r>
              <a:rPr sz="2400" spc="-20" dirty="0">
                <a:solidFill>
                  <a:srgbClr val="272727"/>
                </a:solidFill>
                <a:latin typeface="Calibri"/>
                <a:cs typeface="Calibri"/>
              </a:rPr>
              <a:t>родители,</a:t>
            </a:r>
            <a:r>
              <a:rPr sz="2400" spc="-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также</a:t>
            </a:r>
            <a:r>
              <a:rPr sz="2400" spc="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страдающие нарушением</a:t>
            </a:r>
            <a:r>
              <a:rPr sz="2400" spc="-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слуховой</a:t>
            </a:r>
            <a:r>
              <a:rPr sz="2400" spc="-114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функции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48603" name="object 12"/>
          <p:cNvSpPr txBox="1"/>
          <p:nvPr/>
        </p:nvSpPr>
        <p:spPr>
          <a:xfrm>
            <a:off x="1394062" y="7392860"/>
            <a:ext cx="15455281" cy="883667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12700" marR="5080">
              <a:lnSpc>
                <a:spcPct val="143500"/>
              </a:lnSpc>
              <a:spcBef>
                <a:spcPts val="70"/>
              </a:spcBef>
            </a:pP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Вторая</a:t>
            </a:r>
            <a:r>
              <a:rPr sz="2150" spc="10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группа</a:t>
            </a:r>
            <a:r>
              <a:rPr sz="2150" spc="9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родителей,</a:t>
            </a:r>
            <a:r>
              <a:rPr sz="2150" spc="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чаще</a:t>
            </a:r>
            <a:r>
              <a:rPr sz="2150" spc="13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всего,</a:t>
            </a:r>
            <a:r>
              <a:rPr sz="2150" spc="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не</a:t>
            </a:r>
            <a:r>
              <a:rPr sz="2150" spc="5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272727"/>
                </a:solidFill>
                <a:latin typeface="Calibri"/>
                <a:cs typeface="Calibri"/>
              </a:rPr>
              <a:t>испытывает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особых</a:t>
            </a:r>
            <a:r>
              <a:rPr sz="2150" spc="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переживаний</a:t>
            </a:r>
            <a:r>
              <a:rPr sz="2150" spc="1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в</a:t>
            </a:r>
            <a:r>
              <a:rPr sz="2150" spc="1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силу</a:t>
            </a:r>
            <a:r>
              <a:rPr sz="2150" spc="9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272727"/>
                </a:solidFill>
                <a:latin typeface="Calibri"/>
                <a:cs typeface="Calibri"/>
              </a:rPr>
              <a:t>идентификации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нарушений</a:t>
            </a:r>
            <a:r>
              <a:rPr sz="2150" spc="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ребенка</a:t>
            </a:r>
            <a:r>
              <a:rPr sz="2150" spc="1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150" spc="10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их</a:t>
            </a:r>
            <a:r>
              <a:rPr sz="2150" spc="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собственными.</a:t>
            </a:r>
            <a:r>
              <a:rPr sz="2150" spc="10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Так</a:t>
            </a:r>
            <a:r>
              <a:rPr sz="2150" spc="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как</a:t>
            </a:r>
            <a:r>
              <a:rPr sz="2150" spc="9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spc="-25" dirty="0">
                <a:solidFill>
                  <a:srgbClr val="272727"/>
                </a:solidFill>
                <a:latin typeface="Calibri"/>
                <a:cs typeface="Calibri"/>
              </a:rPr>
              <a:t>для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них</a:t>
            </a:r>
            <a:r>
              <a:rPr sz="2150" spc="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272727"/>
                </a:solidFill>
                <a:latin typeface="Calibri"/>
                <a:cs typeface="Calibri"/>
              </a:rPr>
              <a:t>это</a:t>
            </a:r>
            <a:r>
              <a:rPr sz="2150" spc="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000000"/>
                </a:solidFill>
                <a:latin typeface="Calibri"/>
                <a:cs typeface="Calibri"/>
              </a:rPr>
              <a:t>было</a:t>
            </a:r>
            <a:r>
              <a:rPr sz="215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000000"/>
                </a:solidFill>
                <a:latin typeface="Calibri"/>
                <a:cs typeface="Calibri"/>
              </a:rPr>
              <a:t>ожидаемо</a:t>
            </a:r>
            <a:r>
              <a:rPr sz="2150" spc="1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50" dirty="0">
                <a:solidFill>
                  <a:srgbClr val="000000"/>
                </a:solidFill>
                <a:latin typeface="Calibri"/>
                <a:cs typeface="Calibri"/>
              </a:rPr>
              <a:t>с</a:t>
            </a:r>
            <a:r>
              <a:rPr sz="215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150" spc="-10" dirty="0">
                <a:solidFill>
                  <a:srgbClr val="000000"/>
                </a:solidFill>
                <a:latin typeface="Calibri"/>
                <a:cs typeface="Calibri"/>
              </a:rPr>
              <a:t>определенной</a:t>
            </a:r>
            <a:endParaRPr sz="215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04" name="object 13"/>
          <p:cNvSpPr txBox="1"/>
          <p:nvPr/>
        </p:nvSpPr>
        <p:spPr>
          <a:xfrm>
            <a:off x="10482326" y="7955851"/>
            <a:ext cx="2580271" cy="3206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150" spc="-10" dirty="0">
                <a:solidFill>
                  <a:srgbClr val="000000"/>
                </a:solidFill>
                <a:latin typeface="Calibri"/>
                <a:cs typeface="Calibri"/>
              </a:rPr>
              <a:t>вероятностью.</a:t>
            </a:r>
            <a:endParaRPr sz="215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object 3"/>
          <p:cNvSpPr/>
          <p:nvPr/>
        </p:nvSpPr>
        <p:spPr>
          <a:xfrm flipH="1">
            <a:off x="-9666" y="0"/>
            <a:ext cx="9666" cy="10287000"/>
          </a:xfrm>
          <a:custGeom>
            <a:avLst/>
            <a:gdLst/>
            <a:ahLst/>
            <a:cxnLst/>
            <a:rect l="l" t="t" r="r" b="b"/>
            <a:pathLst>
              <a:path w="5753100" h="10287000">
                <a:moveTo>
                  <a:pt x="5753100" y="10287000"/>
                </a:moveTo>
                <a:lnTo>
                  <a:pt x="5753100" y="0"/>
                </a:lnTo>
                <a:lnTo>
                  <a:pt x="0" y="0"/>
                </a:lnTo>
                <a:lnTo>
                  <a:pt x="0" y="10287000"/>
                </a:lnTo>
                <a:lnTo>
                  <a:pt x="5753100" y="1028700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07" name="object 4"/>
          <p:cNvSpPr txBox="1"/>
          <p:nvPr/>
        </p:nvSpPr>
        <p:spPr>
          <a:xfrm>
            <a:off x="2455545" y="4783709"/>
            <a:ext cx="843915" cy="2190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1400">
              <a:latin typeface="Calibri"/>
              <a:cs typeface="Calibri"/>
            </a:endParaRPr>
          </a:p>
        </p:txBody>
      </p:sp>
      <p:sp>
        <p:nvSpPr>
          <p:cNvPr id="1048609" name="object 6"/>
          <p:cNvSpPr txBox="1"/>
          <p:nvPr/>
        </p:nvSpPr>
        <p:spPr>
          <a:xfrm>
            <a:off x="650457" y="1500694"/>
            <a:ext cx="16037603" cy="1537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3000"/>
              </a:lnSpc>
              <a:spcBef>
                <a:spcPts val="95"/>
              </a:spcBef>
            </a:pP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Глухие</a:t>
            </a:r>
            <a:r>
              <a:rPr sz="2450" spc="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дети</a:t>
            </a:r>
            <a:r>
              <a:rPr sz="2450" spc="1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посредством</a:t>
            </a:r>
            <a:r>
              <a:rPr sz="2450" spc="9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ежедневного</a:t>
            </a:r>
            <a:r>
              <a:rPr sz="2450" spc="9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общения</a:t>
            </a:r>
            <a:r>
              <a:rPr sz="2450" spc="1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450" spc="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глухими</a:t>
            </a:r>
            <a:r>
              <a:rPr sz="2450" spc="1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родителям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и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накапливают</a:t>
            </a:r>
            <a:r>
              <a:rPr sz="245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знания</a:t>
            </a:r>
            <a:r>
              <a:rPr sz="2450" spc="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жестовой</a:t>
            </a:r>
            <a:r>
              <a:rPr sz="245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речи.</a:t>
            </a:r>
            <a:r>
              <a:rPr sz="2450" spc="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Дети</a:t>
            </a:r>
            <a:r>
              <a:rPr sz="2450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245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таких</a:t>
            </a:r>
            <a:r>
              <a:rPr sz="2450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условиях,</a:t>
            </a:r>
            <a:r>
              <a:rPr sz="245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овладевая</a:t>
            </a:r>
            <a:r>
              <a:rPr sz="2450" spc="1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50" dirty="0">
                <a:solidFill>
                  <a:srgbClr val="000000"/>
                </a:solidFill>
                <a:latin typeface="Calibri"/>
                <a:cs typeface="Calibri"/>
              </a:rPr>
              <a:t>и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пользуясь</a:t>
            </a:r>
            <a:r>
              <a:rPr sz="245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жестовыми</a:t>
            </a:r>
            <a:r>
              <a:rPr sz="2450" spc="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обозначениями,</a:t>
            </a:r>
            <a:r>
              <a:rPr sz="2450" spc="1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практически</a:t>
            </a:r>
            <a:r>
              <a:rPr sz="2450" spc="1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повторяют</a:t>
            </a:r>
            <a:r>
              <a:rPr sz="2450" spc="1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линию</a:t>
            </a:r>
            <a:r>
              <a:rPr sz="2450" spc="1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речевого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развития</a:t>
            </a:r>
            <a:r>
              <a:rPr sz="2450" spc="114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слышащего</a:t>
            </a:r>
            <a:r>
              <a:rPr sz="2450" spc="1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ребенка.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048610" name="object 7"/>
          <p:cNvSpPr txBox="1"/>
          <p:nvPr/>
        </p:nvSpPr>
        <p:spPr>
          <a:xfrm>
            <a:off x="824163" y="3824287"/>
            <a:ext cx="15153707" cy="20538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281305">
              <a:lnSpc>
                <a:spcPct val="143000"/>
              </a:lnSpc>
              <a:spcBef>
                <a:spcPts val="95"/>
              </a:spcBef>
            </a:pP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Существует</a:t>
            </a:r>
            <a:r>
              <a:rPr sz="2450" spc="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мнение,</a:t>
            </a:r>
            <a:r>
              <a:rPr sz="2450" spc="9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что</a:t>
            </a:r>
            <a:r>
              <a:rPr sz="2450" spc="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если</a:t>
            </a:r>
            <a:r>
              <a:rPr sz="2450" spc="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научить</a:t>
            </a:r>
            <a:r>
              <a:rPr sz="2450" spc="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ребенка</a:t>
            </a:r>
            <a:r>
              <a:rPr sz="2450" spc="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жестовому</a:t>
            </a:r>
            <a:r>
              <a:rPr sz="2450" spc="12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языку,</a:t>
            </a:r>
            <a:r>
              <a:rPr sz="2450" spc="9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он</a:t>
            </a:r>
            <a:r>
              <a:rPr sz="2450" spc="1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25" dirty="0">
                <a:solidFill>
                  <a:srgbClr val="272727"/>
                </a:solidFill>
                <a:latin typeface="Calibri"/>
                <a:cs typeface="Calibri"/>
              </a:rPr>
              <a:t>не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научится</a:t>
            </a:r>
            <a:r>
              <a:rPr sz="2450" spc="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говорить,</a:t>
            </a:r>
            <a:r>
              <a:rPr sz="2450" spc="-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на</a:t>
            </a:r>
            <a:r>
              <a:rPr sz="2450" spc="1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самом</a:t>
            </a:r>
            <a:r>
              <a:rPr sz="2450" spc="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деле</a:t>
            </a:r>
            <a:r>
              <a:rPr sz="2450" spc="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это</a:t>
            </a:r>
            <a:r>
              <a:rPr sz="2450" spc="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не</a:t>
            </a:r>
            <a:r>
              <a:rPr sz="2450" spc="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так.</a:t>
            </a:r>
            <a:r>
              <a:rPr sz="2450" spc="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Но</a:t>
            </a:r>
            <a:r>
              <a:rPr sz="2450" spc="1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знание</a:t>
            </a:r>
            <a:r>
              <a:rPr sz="245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жестового</a:t>
            </a:r>
            <a:r>
              <a:rPr lang="en-US" altLang="ru-RU" sz="245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языка</a:t>
            </a:r>
            <a:r>
              <a:rPr sz="2450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может</a:t>
            </a:r>
            <a:r>
              <a:rPr sz="245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подстраховать</a:t>
            </a:r>
            <a:r>
              <a:rPr sz="2450" spc="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человека,</a:t>
            </a:r>
            <a:r>
              <a:rPr sz="2450" spc="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ес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ли</a:t>
            </a:r>
            <a:r>
              <a:rPr sz="2450" spc="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450" spc="1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его</a:t>
            </a:r>
            <a:r>
              <a:rPr sz="2450" spc="10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аппаратом</a:t>
            </a:r>
            <a:r>
              <a:rPr sz="2450" spc="1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слуха</a:t>
            </a:r>
            <a:r>
              <a:rPr sz="2450" spc="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что-</a:t>
            </a:r>
            <a:r>
              <a:rPr sz="2450" spc="-25" dirty="0">
                <a:solidFill>
                  <a:srgbClr val="272727"/>
                </a:solidFill>
                <a:latin typeface="Calibri"/>
                <a:cs typeface="Calibri"/>
              </a:rPr>
              <a:t>то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случится.</a:t>
            </a:r>
            <a:r>
              <a:rPr sz="2450" spc="10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В</a:t>
            </a:r>
            <a:r>
              <a:rPr sz="2450" spc="5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русском</a:t>
            </a:r>
            <a:r>
              <a:rPr sz="2450" spc="10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жестовом</a:t>
            </a:r>
            <a:r>
              <a:rPr sz="2450" spc="10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языке</a:t>
            </a:r>
            <a:r>
              <a:rPr sz="2450" spc="9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сохранена</a:t>
            </a:r>
            <a:r>
              <a:rPr sz="2450" spc="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грамматическая</a:t>
            </a:r>
            <a:r>
              <a:rPr lang="en-US" altLang="ru-RU" sz="2450" spc="-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система,</a:t>
            </a:r>
            <a:r>
              <a:rPr sz="2450" spc="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что</a:t>
            </a:r>
            <a:r>
              <a:rPr sz="2450" spc="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немаловажно.</a:t>
            </a:r>
            <a:endParaRPr sz="245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11" name="object 8"/>
          <p:cNvSpPr txBox="1">
            <a:spLocks noGrp="1"/>
          </p:cNvSpPr>
          <p:nvPr>
            <p:ph type="title"/>
          </p:nvPr>
        </p:nvSpPr>
        <p:spPr>
          <a:xfrm>
            <a:off x="1110732" y="393633"/>
            <a:ext cx="7049769" cy="736600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>
                <a:solidFill>
                  <a:srgbClr val="000000"/>
                </a:solidFill>
              </a:rPr>
              <a:t>Жестовый</a:t>
            </a:r>
            <a:r>
              <a:rPr spc="-160" dirty="0">
                <a:solidFill>
                  <a:srgbClr val="000000"/>
                </a:solidFill>
              </a:rPr>
              <a:t> </a:t>
            </a:r>
            <a:r>
              <a:rPr spc="-20" dirty="0">
                <a:solidFill>
                  <a:srgbClr val="000000"/>
                </a:solidFill>
              </a:rPr>
              <a:t>язык</a:t>
            </a:r>
          </a:p>
        </p:txBody>
      </p:sp>
      <p:pic>
        <p:nvPicPr>
          <p:cNvPr id="2097157" name="object 9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7400" y="6600825"/>
            <a:ext cx="4400550" cy="2933700"/>
          </a:xfrm>
          <a:prstGeom prst="rect">
            <a:avLst/>
          </a:prstGeom>
        </p:spPr>
      </p:pic>
      <p:sp>
        <p:nvSpPr>
          <p:cNvPr id="1048612" name="object 10"/>
          <p:cNvSpPr txBox="1"/>
          <p:nvPr/>
        </p:nvSpPr>
        <p:spPr>
          <a:xfrm>
            <a:off x="869000" y="6748208"/>
            <a:ext cx="12222794" cy="15375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3000"/>
              </a:lnSpc>
              <a:spcBef>
                <a:spcPts val="95"/>
              </a:spcBef>
            </a:pP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Конечно,</a:t>
            </a:r>
            <a:r>
              <a:rPr sz="2450" spc="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как</a:t>
            </a:r>
            <a:r>
              <a:rPr sz="2450" spc="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коррекционные</a:t>
            </a:r>
            <a:r>
              <a:rPr sz="2450" spc="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педагоги</a:t>
            </a:r>
            <a:r>
              <a:rPr sz="2450" spc="13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мы</a:t>
            </a:r>
            <a:r>
              <a:rPr sz="2450" spc="114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до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лжны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сделать</a:t>
            </a:r>
            <a:r>
              <a:rPr sz="2450" spc="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акцент</a:t>
            </a:r>
            <a:r>
              <a:rPr sz="245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sz="2450" spc="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развитие</a:t>
            </a:r>
            <a:r>
              <a:rPr sz="245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устной</a:t>
            </a:r>
            <a:r>
              <a:rPr sz="2450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речи,</a:t>
            </a:r>
            <a:r>
              <a:rPr lang="en-US" altLang="ru-RU" sz="245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но</a:t>
            </a:r>
            <a:r>
              <a:rPr sz="2450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препятствовать</a:t>
            </a:r>
            <a:r>
              <a:rPr sz="2450" spc="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решению</a:t>
            </a:r>
            <a:r>
              <a:rPr sz="245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родителей</a:t>
            </a:r>
            <a:r>
              <a:rPr sz="2450" spc="1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обучению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ж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естовому</a:t>
            </a:r>
            <a:r>
              <a:rPr sz="2450" spc="10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языку</a:t>
            </a:r>
            <a:r>
              <a:rPr sz="2450" spc="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не</a:t>
            </a:r>
            <a:r>
              <a:rPr sz="2450" spc="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стоит.</a:t>
            </a:r>
            <a:endParaRPr sz="245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object 3"/>
          <p:cNvSpPr/>
          <p:nvPr/>
        </p:nvSpPr>
        <p:spPr>
          <a:xfrm>
            <a:off x="0" y="0"/>
            <a:ext cx="281940" cy="10287000"/>
          </a:xfrm>
          <a:custGeom>
            <a:avLst/>
            <a:gdLst/>
            <a:ahLst/>
            <a:cxnLst/>
            <a:rect l="l" t="t" r="r" b="b"/>
            <a:pathLst>
              <a:path w="5753100" h="10287000">
                <a:moveTo>
                  <a:pt x="5753100" y="10287000"/>
                </a:moveTo>
                <a:lnTo>
                  <a:pt x="5753100" y="0"/>
                </a:lnTo>
                <a:lnTo>
                  <a:pt x="0" y="0"/>
                </a:lnTo>
                <a:lnTo>
                  <a:pt x="0" y="10287000"/>
                </a:lnTo>
                <a:lnTo>
                  <a:pt x="5753100" y="1028700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15" name="object 4"/>
          <p:cNvSpPr txBox="1"/>
          <p:nvPr/>
        </p:nvSpPr>
        <p:spPr>
          <a:xfrm>
            <a:off x="2455545" y="4783709"/>
            <a:ext cx="843915" cy="2190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1400">
              <a:latin typeface="Calibri"/>
              <a:cs typeface="Calibri"/>
            </a:endParaRPr>
          </a:p>
        </p:txBody>
      </p:sp>
      <p:sp>
        <p:nvSpPr>
          <p:cNvPr id="1048616" name="object 5"/>
          <p:cNvSpPr txBox="1"/>
          <p:nvPr/>
        </p:nvSpPr>
        <p:spPr>
          <a:xfrm>
            <a:off x="1621789" y="5212397"/>
            <a:ext cx="2510790" cy="21907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endParaRPr sz="1400">
              <a:latin typeface="Calibri"/>
              <a:cs typeface="Calibri"/>
            </a:endParaRPr>
          </a:p>
        </p:txBody>
      </p:sp>
      <p:sp>
        <p:nvSpPr>
          <p:cNvPr id="1048617" name="object 6"/>
          <p:cNvSpPr txBox="1">
            <a:spLocks noGrp="1"/>
          </p:cNvSpPr>
          <p:nvPr>
            <p:ph type="title"/>
          </p:nvPr>
        </p:nvSpPr>
        <p:spPr>
          <a:xfrm>
            <a:off x="905859" y="380365"/>
            <a:ext cx="12265311" cy="355601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450" b="0" dirty="0">
                <a:solidFill>
                  <a:srgbClr val="272727"/>
                </a:solidFill>
                <a:latin typeface="Calibri"/>
                <a:cs typeface="Calibri"/>
              </a:rPr>
              <a:t>Не</a:t>
            </a:r>
            <a:r>
              <a:rPr sz="2450" b="0" spc="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272727"/>
                </a:solidFill>
                <a:latin typeface="Calibri"/>
                <a:cs typeface="Calibri"/>
              </a:rPr>
              <a:t>всем</a:t>
            </a:r>
            <a:r>
              <a:rPr sz="2450" b="0" spc="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272727"/>
                </a:solidFill>
                <a:latin typeface="Calibri"/>
                <a:cs typeface="Calibri"/>
              </a:rPr>
              <a:t>нужен</a:t>
            </a:r>
            <a:r>
              <a:rPr sz="2450" b="0" spc="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272727"/>
                </a:solidFill>
                <a:latin typeface="Calibri"/>
                <a:cs typeface="Calibri"/>
              </a:rPr>
              <a:t>жестовый</a:t>
            </a:r>
            <a:r>
              <a:rPr sz="2450" b="0" spc="1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272727"/>
                </a:solidFill>
                <a:latin typeface="Calibri"/>
                <a:cs typeface="Calibri"/>
              </a:rPr>
              <a:t>язык,</a:t>
            </a:r>
            <a:r>
              <a:rPr sz="2450" b="0" spc="9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272727"/>
                </a:solidFill>
                <a:latin typeface="Calibri"/>
                <a:cs typeface="Calibri"/>
              </a:rPr>
              <a:t>слабослышащие</a:t>
            </a:r>
            <a:r>
              <a:rPr sz="2450" b="0" spc="1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b="0" spc="-20" dirty="0">
                <a:solidFill>
                  <a:srgbClr val="272727"/>
                </a:solidFill>
                <a:latin typeface="Calibri"/>
                <a:cs typeface="Calibri"/>
              </a:rPr>
              <a:t>дети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048618" name="object 7"/>
          <p:cNvSpPr txBox="1"/>
          <p:nvPr/>
        </p:nvSpPr>
        <p:spPr>
          <a:xfrm>
            <a:off x="978825" y="869378"/>
            <a:ext cx="15813115" cy="3346196"/>
          </a:xfrm>
          <a:prstGeom prst="rect">
            <a:avLst/>
          </a:prstGeom>
        </p:spPr>
        <p:txBody>
          <a:bodyPr vert="horz" wrap="square" lIns="0" tIns="1727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60"/>
              </a:spcBef>
            </a:pP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450" spc="10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хорошими</a:t>
            </a:r>
            <a:r>
              <a:rPr sz="2450" spc="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аппаратами</a:t>
            </a:r>
            <a:r>
              <a:rPr sz="2450" spc="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могут</a:t>
            </a:r>
            <a:r>
              <a:rPr sz="2450" spc="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обойтись</a:t>
            </a:r>
            <a:r>
              <a:rPr sz="2450" spc="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и</a:t>
            </a:r>
            <a:r>
              <a:rPr sz="2450" spc="1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без</a:t>
            </a:r>
            <a:r>
              <a:rPr sz="2450" spc="1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не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го.</a:t>
            </a:r>
            <a:r>
              <a:rPr sz="245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Но</a:t>
            </a:r>
            <a:r>
              <a:rPr sz="2450" spc="1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детям</a:t>
            </a:r>
            <a:endParaRPr sz="2450">
              <a:solidFill>
                <a:srgbClr val="000000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с</a:t>
            </a:r>
            <a:r>
              <a:rPr sz="2450" spc="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тяжелой</a:t>
            </a:r>
            <a:r>
              <a:rPr sz="2450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потерей</a:t>
            </a:r>
            <a:r>
              <a:rPr sz="245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слуха,</a:t>
            </a:r>
            <a:r>
              <a:rPr sz="2450" spc="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тотально</a:t>
            </a:r>
            <a:r>
              <a:rPr sz="245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глухим</a:t>
            </a:r>
            <a:r>
              <a:rPr sz="245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необходим</a:t>
            </a:r>
            <a:r>
              <a:rPr sz="245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свой</a:t>
            </a:r>
            <a:r>
              <a:rPr sz="245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язык.</a:t>
            </a:r>
            <a:endParaRPr sz="245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0"/>
              </a:spcBef>
            </a:pPr>
            <a:endParaRPr sz="2450">
              <a:solidFill>
                <a:srgbClr val="000000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90%</a:t>
            </a:r>
            <a:r>
              <a:rPr sz="2450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глухих</a:t>
            </a:r>
            <a:r>
              <a:rPr sz="245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детей</a:t>
            </a:r>
            <a:r>
              <a:rPr sz="2450" spc="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рождается</a:t>
            </a:r>
            <a:r>
              <a:rPr sz="245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2450" spc="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семьях</a:t>
            </a:r>
            <a:r>
              <a:rPr sz="245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слышащих</a:t>
            </a:r>
            <a:r>
              <a:rPr sz="2450" spc="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род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ителей,</a:t>
            </a:r>
            <a:endParaRPr sz="2450">
              <a:latin typeface="Calibri"/>
              <a:cs typeface="Calibri"/>
            </a:endParaRPr>
          </a:p>
          <a:p>
            <a:pPr marL="12700" marR="5080">
              <a:lnSpc>
                <a:spcPct val="143000"/>
              </a:lnSpc>
            </a:pP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по</a:t>
            </a:r>
            <a:r>
              <a:rPr sz="2450" spc="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статистике</a:t>
            </a:r>
            <a:r>
              <a:rPr sz="2450" spc="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Всероссийского</a:t>
            </a:r>
            <a:r>
              <a:rPr sz="2450" spc="9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общества</a:t>
            </a:r>
            <a:r>
              <a:rPr sz="2450" spc="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глухих</a:t>
            </a:r>
            <a:r>
              <a:rPr sz="2450" spc="10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(ВОГ).</a:t>
            </a:r>
            <a:r>
              <a:rPr sz="2450" spc="9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Как</a:t>
            </a:r>
            <a:r>
              <a:rPr sz="2450" spc="10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раз</a:t>
            </a:r>
            <a:r>
              <a:rPr sz="2450" spc="1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тех,</a:t>
            </a:r>
            <a:r>
              <a:rPr sz="2450" spc="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кого</a:t>
            </a:r>
            <a:r>
              <a:rPr sz="2450" spc="9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пугают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жестовым</a:t>
            </a:r>
            <a:r>
              <a:rPr sz="2450" spc="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языком.</a:t>
            </a:r>
            <a:r>
              <a:rPr sz="2450" spc="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Из-за</a:t>
            </a:r>
            <a:r>
              <a:rPr sz="2450" spc="1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сложностей</a:t>
            </a:r>
            <a:r>
              <a:rPr sz="2450" spc="114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в</a:t>
            </a:r>
            <a:r>
              <a:rPr sz="2450" spc="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обучении</a:t>
            </a:r>
            <a:r>
              <a:rPr sz="2450" spc="114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дети</a:t>
            </a:r>
            <a:r>
              <a:rPr sz="2450" spc="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сильно</a:t>
            </a:r>
            <a:r>
              <a:rPr sz="2450" spc="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отстают</a:t>
            </a:r>
            <a:r>
              <a:rPr sz="2450" spc="1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и</a:t>
            </a:r>
            <a:r>
              <a:rPr sz="2450" spc="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уже</a:t>
            </a:r>
            <a:r>
              <a:rPr sz="2450" spc="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25" dirty="0">
                <a:solidFill>
                  <a:srgbClr val="272727"/>
                </a:solidFill>
                <a:latin typeface="Calibri"/>
                <a:cs typeface="Calibri"/>
              </a:rPr>
              <a:t>не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могут</a:t>
            </a:r>
            <a:r>
              <a:rPr sz="2450" spc="3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поступить</a:t>
            </a:r>
            <a:r>
              <a:rPr sz="2450" spc="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в</a:t>
            </a:r>
            <a:r>
              <a:rPr sz="2450" spc="114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университеты.</a:t>
            </a:r>
            <a:r>
              <a:rPr sz="2450" spc="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82%</a:t>
            </a:r>
            <a:r>
              <a:rPr sz="2450" spc="1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глухих</a:t>
            </a:r>
            <a:r>
              <a:rPr sz="2450" spc="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детей,</a:t>
            </a:r>
            <a:endParaRPr sz="24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265"/>
              </a:spcBef>
            </a:pP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по</a:t>
            </a:r>
            <a:r>
              <a:rPr sz="2450" spc="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данным</a:t>
            </a:r>
            <a:r>
              <a:rPr sz="2450" spc="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ВОГ,</a:t>
            </a:r>
            <a:r>
              <a:rPr sz="2450" spc="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не</a:t>
            </a:r>
            <a:r>
              <a:rPr sz="2450" spc="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имеют</a:t>
            </a:r>
            <a:r>
              <a:rPr sz="2450" spc="10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высшего</a:t>
            </a:r>
            <a:r>
              <a:rPr sz="2450" spc="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образования.</a:t>
            </a:r>
            <a:endParaRPr sz="2450">
              <a:latin typeface="Calibri"/>
              <a:cs typeface="Calibri"/>
            </a:endParaRPr>
          </a:p>
        </p:txBody>
      </p:sp>
      <p:pic>
        <p:nvPicPr>
          <p:cNvPr id="2097158" name="object 8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5033" y="4738051"/>
            <a:ext cx="5057775" cy="4705350"/>
          </a:xfrm>
          <a:prstGeom prst="rect">
            <a:avLst/>
          </a:prstGeom>
        </p:spPr>
      </p:pic>
      <p:sp>
        <p:nvSpPr>
          <p:cNvPr id="1048619" name="object 9"/>
          <p:cNvSpPr txBox="1"/>
          <p:nvPr/>
        </p:nvSpPr>
        <p:spPr>
          <a:xfrm>
            <a:off x="6744429" y="9100184"/>
            <a:ext cx="9403269" cy="368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Дактилология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object 3"/>
          <p:cNvSpPr/>
          <p:nvPr/>
        </p:nvSpPr>
        <p:spPr>
          <a:xfrm flipH="1">
            <a:off x="-15196" y="0"/>
            <a:ext cx="15196" cy="10287000"/>
          </a:xfrm>
          <a:custGeom>
            <a:avLst/>
            <a:gdLst/>
            <a:ahLst/>
            <a:cxnLst/>
            <a:rect l="l" t="t" r="r" b="b"/>
            <a:pathLst>
              <a:path w="5753100" h="10287000">
                <a:moveTo>
                  <a:pt x="5753100" y="10287000"/>
                </a:moveTo>
                <a:lnTo>
                  <a:pt x="5753100" y="0"/>
                </a:lnTo>
                <a:lnTo>
                  <a:pt x="0" y="0"/>
                </a:lnTo>
                <a:lnTo>
                  <a:pt x="0" y="10287000"/>
                </a:lnTo>
                <a:lnTo>
                  <a:pt x="5753100" y="1028700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24" name="object 6"/>
          <p:cNvSpPr txBox="1"/>
          <p:nvPr/>
        </p:nvSpPr>
        <p:spPr>
          <a:xfrm>
            <a:off x="574964" y="202628"/>
            <a:ext cx="15319086" cy="1514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800"/>
              </a:lnSpc>
              <a:spcBef>
                <a:spcPts val="100"/>
              </a:spcBef>
            </a:pP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Если</a:t>
            </a:r>
            <a:r>
              <a:rPr sz="2400" spc="-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раньше</a:t>
            </a:r>
            <a:r>
              <a:rPr sz="2400" spc="-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педагоги</a:t>
            </a:r>
            <a:r>
              <a:rPr sz="2400" spc="-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концентрировали</a:t>
            </a:r>
            <a:r>
              <a:rPr sz="2400" spc="-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все</a:t>
            </a:r>
            <a:r>
              <a:rPr sz="2400" spc="-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свое</a:t>
            </a:r>
            <a:r>
              <a:rPr sz="2400" spc="-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внимание</a:t>
            </a:r>
            <a:r>
              <a:rPr sz="2400" spc="-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на</a:t>
            </a:r>
            <a:r>
              <a:rPr sz="2400" spc="-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ребенке,</a:t>
            </a:r>
            <a:r>
              <a:rPr sz="2400" spc="-3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72727"/>
                </a:solidFill>
                <a:latin typeface="Calibri"/>
                <a:cs typeface="Calibri"/>
              </a:rPr>
              <a:t>то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теперь</a:t>
            </a:r>
            <a:r>
              <a:rPr sz="2400" spc="-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не</a:t>
            </a:r>
            <a:r>
              <a:rPr sz="2400" spc="-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меньше</a:t>
            </a:r>
            <a:r>
              <a:rPr sz="2400" spc="-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внимания</a:t>
            </a:r>
            <a:r>
              <a:rPr sz="2400" spc="-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они</a:t>
            </a:r>
            <a:r>
              <a:rPr sz="2400" spc="-1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уделяют</a:t>
            </a:r>
            <a:r>
              <a:rPr sz="2400" spc="-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оста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льным</a:t>
            </a:r>
            <a:r>
              <a:rPr sz="24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членам</a:t>
            </a:r>
            <a:r>
              <a:rPr sz="24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семьи.</a:t>
            </a:r>
            <a:r>
              <a:rPr sz="2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От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подхода,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центрированного</a:t>
            </a:r>
            <a:r>
              <a:rPr sz="2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sz="24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ребенке, они</a:t>
            </a:r>
            <a:r>
              <a:rPr sz="24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перешли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к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семейно-</a:t>
            </a:r>
            <a:r>
              <a:rPr lang="en-US" altLang="ru-RU" sz="2400" spc="-10" dirty="0">
                <a:solidFill>
                  <a:srgbClr val="000000"/>
                </a:solidFill>
                <a:latin typeface="Calibri"/>
                <a:cs typeface="Calibri"/>
              </a:rPr>
              <a:t> 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центрированному подходу.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25" name="object 7"/>
          <p:cNvSpPr txBox="1"/>
          <p:nvPr/>
        </p:nvSpPr>
        <p:spPr>
          <a:xfrm>
            <a:off x="418516" y="2571178"/>
            <a:ext cx="16397552" cy="2008809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>
              <a:lnSpc>
                <a:spcPct val="140200"/>
              </a:lnSpc>
              <a:spcBef>
                <a:spcPts val="114"/>
              </a:spcBef>
            </a:pP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Но</a:t>
            </a:r>
            <a:r>
              <a:rPr sz="2400" spc="-7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чтобы</a:t>
            </a:r>
            <a:r>
              <a:rPr sz="2400" spc="-5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родители</a:t>
            </a:r>
            <a:r>
              <a:rPr sz="2400" spc="-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стали</a:t>
            </a:r>
            <a:r>
              <a:rPr sz="2400" spc="-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активными</a:t>
            </a:r>
            <a:r>
              <a:rPr sz="2400" spc="-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участниками</a:t>
            </a:r>
            <a:r>
              <a:rPr sz="2400" spc="-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абилитации</a:t>
            </a:r>
            <a:r>
              <a:rPr sz="2400" spc="-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ребен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ка,</a:t>
            </a:r>
            <a:r>
              <a:rPr sz="24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они,</a:t>
            </a:r>
            <a:r>
              <a:rPr sz="2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во-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первых,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должны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быть</a:t>
            </a:r>
            <a:r>
              <a:rPr sz="2400" spc="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хорошо</a:t>
            </a:r>
            <a:r>
              <a:rPr sz="24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информированы</a:t>
            </a:r>
            <a:r>
              <a:rPr sz="2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об</a:t>
            </a:r>
            <a:r>
              <a:rPr sz="2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особенностях</a:t>
            </a:r>
            <a:r>
              <a:rPr sz="24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развития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слуха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000000"/>
                </a:solidFill>
                <a:latin typeface="Calibri"/>
                <a:cs typeface="Calibri"/>
              </a:rPr>
              <a:t>и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речи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у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ребенка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</a:t>
            </a:r>
            <a:r>
              <a:rPr sz="24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кохлеарным</a:t>
            </a:r>
            <a:r>
              <a:rPr sz="24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имплантом,</a:t>
            </a:r>
            <a:r>
              <a:rPr sz="24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методах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обучения,</a:t>
            </a:r>
            <a:r>
              <a:rPr sz="24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способах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организации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речевой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среды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24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способах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коммуникации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таких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детей,</a:t>
            </a:r>
            <a:r>
              <a:rPr sz="24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а</a:t>
            </a:r>
            <a:r>
              <a:rPr sz="24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во-вторых,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спокойны</a:t>
            </a:r>
            <a:r>
              <a:rPr sz="24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уверены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2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собственной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компетенции.</a:t>
            </a:r>
            <a:r>
              <a:rPr sz="2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А</a:t>
            </a:r>
            <a:r>
              <a:rPr sz="2400" spc="-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для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этого</a:t>
            </a:r>
            <a:r>
              <a:rPr sz="24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зачастую</a:t>
            </a:r>
            <a:r>
              <a:rPr sz="24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нужна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психологическая</a:t>
            </a:r>
            <a:r>
              <a:rPr sz="2400" spc="-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поддержка.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26" name="object 8"/>
          <p:cNvSpPr txBox="1"/>
          <p:nvPr/>
        </p:nvSpPr>
        <p:spPr>
          <a:xfrm>
            <a:off x="795730" y="6101524"/>
            <a:ext cx="10798735" cy="10133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40700"/>
              </a:lnSpc>
              <a:spcBef>
                <a:spcPts val="100"/>
              </a:spcBef>
            </a:pP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Родители</a:t>
            </a:r>
            <a:r>
              <a:rPr sz="2400" spc="-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–</a:t>
            </a:r>
            <a:r>
              <a:rPr sz="2400" spc="-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важнейшие</a:t>
            </a:r>
            <a:r>
              <a:rPr sz="2400" spc="-8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наставники</a:t>
            </a:r>
            <a:r>
              <a:rPr sz="2400" spc="-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25" dirty="0">
                <a:solidFill>
                  <a:srgbClr val="272727"/>
                </a:solidFill>
                <a:latin typeface="Calibri"/>
                <a:cs typeface="Calibri"/>
              </a:rPr>
              <a:t>для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ребенка</a:t>
            </a:r>
            <a:r>
              <a:rPr sz="2400" spc="-10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400" spc="-5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нарушенным</a:t>
            </a:r>
            <a:r>
              <a:rPr sz="2400" spc="-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слухом,</a:t>
            </a:r>
            <a:r>
              <a:rPr sz="2400" spc="-2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главное</a:t>
            </a:r>
            <a:r>
              <a:rPr sz="2400" spc="-5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50" dirty="0">
                <a:solidFill>
                  <a:srgbClr val="272727"/>
                </a:solidFill>
                <a:latin typeface="Calibri"/>
                <a:cs typeface="Calibri"/>
              </a:rPr>
              <a:t>–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чтобы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они</a:t>
            </a:r>
            <a:r>
              <a:rPr sz="2400" spc="-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поверили</a:t>
            </a:r>
            <a:r>
              <a:rPr sz="2400" spc="-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себя!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2097159" name="object 9"/>
          <p:cNvPicPr>
            <a:picLocks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21331" y="4929591"/>
            <a:ext cx="5353050" cy="43719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object 3"/>
          <p:cNvSpPr/>
          <p:nvPr/>
        </p:nvSpPr>
        <p:spPr>
          <a:xfrm flipH="1">
            <a:off x="-13325" y="0"/>
            <a:ext cx="13325" cy="10287000"/>
          </a:xfrm>
          <a:custGeom>
            <a:avLst/>
            <a:gdLst/>
            <a:ahLst/>
            <a:cxnLst/>
            <a:rect l="l" t="t" r="r" b="b"/>
            <a:pathLst>
              <a:path w="5753100" h="10287000">
                <a:moveTo>
                  <a:pt x="5753100" y="10287000"/>
                </a:moveTo>
                <a:lnTo>
                  <a:pt x="5753100" y="0"/>
                </a:lnTo>
                <a:lnTo>
                  <a:pt x="0" y="0"/>
                </a:lnTo>
                <a:lnTo>
                  <a:pt x="0" y="10287000"/>
                </a:lnTo>
                <a:lnTo>
                  <a:pt x="5753100" y="1028700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1" name="object 6"/>
          <p:cNvSpPr txBox="1"/>
          <p:nvPr/>
        </p:nvSpPr>
        <p:spPr>
          <a:xfrm>
            <a:off x="1393354" y="1925384"/>
            <a:ext cx="15863659" cy="16070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39600"/>
              </a:lnSpc>
              <a:spcBef>
                <a:spcPts val="90"/>
              </a:spcBef>
            </a:pPr>
            <a:r>
              <a:rPr sz="2600" dirty="0">
                <a:solidFill>
                  <a:srgbClr val="272727"/>
                </a:solidFill>
                <a:latin typeface="Calibri"/>
                <a:cs typeface="Calibri"/>
              </a:rPr>
              <a:t>Детям</a:t>
            </a:r>
            <a:r>
              <a:rPr sz="2600" spc="-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600" spc="-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272727"/>
                </a:solidFill>
                <a:latin typeface="Calibri"/>
                <a:cs typeface="Calibri"/>
              </a:rPr>
              <a:t>заде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ржкой</a:t>
            </a:r>
            <a:r>
              <a:rPr sz="26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речи</a:t>
            </a:r>
            <a:r>
              <a:rPr sz="26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sz="26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фоне</a:t>
            </a:r>
            <a:r>
              <a:rPr sz="26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тугоухости до</a:t>
            </a:r>
            <a:r>
              <a:rPr sz="26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слухопротезирования</a:t>
            </a:r>
            <a:r>
              <a:rPr sz="26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000000"/>
                </a:solidFill>
                <a:latin typeface="Calibri"/>
                <a:cs typeface="Calibri"/>
              </a:rPr>
              <a:t>были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недоступны</a:t>
            </a:r>
            <a:r>
              <a:rPr sz="26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четкие</a:t>
            </a:r>
            <a:r>
              <a:rPr sz="26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окончания,</a:t>
            </a:r>
            <a:r>
              <a:rPr sz="26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предлоги,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поэтому</a:t>
            </a:r>
            <a:r>
              <a:rPr sz="260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помимо</a:t>
            </a:r>
            <a:r>
              <a:rPr sz="26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рекомендаций</a:t>
            </a:r>
            <a:r>
              <a:rPr sz="26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из</a:t>
            </a:r>
            <a:r>
              <a:rPr sz="26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5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лекции,</a:t>
            </a:r>
            <a:r>
              <a:rPr sz="26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нужно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сделать</a:t>
            </a:r>
            <a:r>
              <a:rPr sz="26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акцент</a:t>
            </a:r>
            <a:r>
              <a:rPr sz="2600" spc="-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sz="26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ориентировке</a:t>
            </a:r>
            <a:r>
              <a:rPr sz="26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во</a:t>
            </a:r>
            <a:r>
              <a:rPr sz="26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времени.</a:t>
            </a:r>
            <a:endParaRPr sz="26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32" name="object 7"/>
          <p:cNvSpPr txBox="1">
            <a:spLocks noGrp="1"/>
          </p:cNvSpPr>
          <p:nvPr>
            <p:ph type="title"/>
          </p:nvPr>
        </p:nvSpPr>
        <p:spPr>
          <a:xfrm>
            <a:off x="837176" y="380365"/>
            <a:ext cx="16659916" cy="751116"/>
          </a:xfrm>
          <a:prstGeom prst="rect">
            <a:avLst/>
          </a:prstGeom>
        </p:spPr>
        <p:txBody>
          <a:bodyPr lIns="0" tIns="0" rIns="0" bIns="0"/>
          <a:lstStyle/>
          <a:p>
            <a:pPr marL="12700" marR="5080">
              <a:lnSpc>
                <a:spcPct val="120700"/>
              </a:lnSpc>
              <a:spcBef>
                <a:spcPts val="95"/>
              </a:spcBef>
            </a:pPr>
            <a:r>
              <a:rPr sz="4200" dirty="0">
                <a:solidFill>
                  <a:srgbClr val="000000"/>
                </a:solidFill>
              </a:rPr>
              <a:t>Какие</a:t>
            </a:r>
            <a:r>
              <a:rPr sz="4200" spc="-40" dirty="0">
                <a:solidFill>
                  <a:srgbClr val="000000"/>
                </a:solidFill>
              </a:rPr>
              <a:t> </a:t>
            </a:r>
            <a:r>
              <a:rPr sz="4200" dirty="0">
                <a:solidFill>
                  <a:srgbClr val="000000"/>
                </a:solidFill>
              </a:rPr>
              <a:t>навыки</a:t>
            </a:r>
            <a:r>
              <a:rPr sz="4200" spc="-40" dirty="0">
                <a:solidFill>
                  <a:srgbClr val="000000"/>
                </a:solidFill>
              </a:rPr>
              <a:t> </a:t>
            </a:r>
            <a:r>
              <a:rPr sz="4200" dirty="0">
                <a:solidFill>
                  <a:srgbClr val="000000"/>
                </a:solidFill>
              </a:rPr>
              <a:t>родители</a:t>
            </a:r>
            <a:r>
              <a:rPr sz="4200" spc="-110" dirty="0">
                <a:solidFill>
                  <a:srgbClr val="000000"/>
                </a:solidFill>
              </a:rPr>
              <a:t> </a:t>
            </a:r>
            <a:r>
              <a:rPr sz="4200" dirty="0">
                <a:solidFill>
                  <a:srgbClr val="000000"/>
                </a:solidFill>
              </a:rPr>
              <a:t>могут</a:t>
            </a:r>
            <a:r>
              <a:rPr sz="4200" spc="-80" dirty="0">
                <a:solidFill>
                  <a:srgbClr val="000000"/>
                </a:solidFill>
              </a:rPr>
              <a:t> </a:t>
            </a:r>
            <a:r>
              <a:rPr sz="4200" spc="-10" dirty="0">
                <a:solidFill>
                  <a:srgbClr val="000000"/>
                </a:solidFill>
              </a:rPr>
              <a:t>освоить </a:t>
            </a:r>
            <a:r>
              <a:rPr sz="4200" dirty="0">
                <a:solidFill>
                  <a:srgbClr val="000000"/>
                </a:solidFill>
              </a:rPr>
              <a:t>дома</a:t>
            </a:r>
            <a:r>
              <a:rPr sz="4200" spc="-85" dirty="0">
                <a:solidFill>
                  <a:srgbClr val="000000"/>
                </a:solidFill>
              </a:rPr>
              <a:t> </a:t>
            </a:r>
            <a:r>
              <a:rPr sz="4200" dirty="0">
                <a:solidFill>
                  <a:srgbClr val="000000"/>
                </a:solidFill>
              </a:rPr>
              <a:t>с</a:t>
            </a:r>
            <a:r>
              <a:rPr sz="4200" spc="-65" dirty="0">
                <a:solidFill>
                  <a:srgbClr val="000000"/>
                </a:solidFill>
              </a:rPr>
              <a:t> </a:t>
            </a:r>
            <a:r>
              <a:rPr sz="4200" spc="-10" dirty="0">
                <a:solidFill>
                  <a:srgbClr val="000000"/>
                </a:solidFill>
              </a:rPr>
              <a:t>ребенком?</a:t>
            </a:r>
            <a:endParaRPr sz="4200">
              <a:solidFill>
                <a:srgbClr val="000000"/>
              </a:solidFill>
            </a:endParaRPr>
          </a:p>
        </p:txBody>
      </p:sp>
      <p:sp>
        <p:nvSpPr>
          <p:cNvPr id="1048633" name="object 8"/>
          <p:cNvSpPr txBox="1">
            <a:spLocks noGrp="1"/>
          </p:cNvSpPr>
          <p:nvPr>
            <p:ph type="body" idx="1"/>
          </p:nvPr>
        </p:nvSpPr>
        <p:spPr>
          <a:xfrm>
            <a:off x="3251189" y="3886263"/>
            <a:ext cx="14584944" cy="160731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39600"/>
              </a:lnSpc>
              <a:spcBef>
                <a:spcPts val="90"/>
              </a:spcBef>
            </a:pPr>
            <a:r>
              <a:rPr dirty="0"/>
              <a:t>Можно</a:t>
            </a:r>
            <a:r>
              <a:rPr spc="-5" dirty="0"/>
              <a:t> </a:t>
            </a:r>
            <a:r>
              <a:rPr spc="-10" dirty="0"/>
              <a:t>использовать</a:t>
            </a:r>
            <a:r>
              <a:rPr spc="-70" dirty="0"/>
              <a:t> </a:t>
            </a:r>
            <a:r>
              <a:rPr dirty="0"/>
              <a:t>настенный</a:t>
            </a:r>
            <a:r>
              <a:rPr spc="-100" dirty="0"/>
              <a:t> </a:t>
            </a:r>
            <a:r>
              <a:rPr dirty="0"/>
              <a:t>3-х</a:t>
            </a:r>
            <a:r>
              <a:rPr spc="-45" dirty="0"/>
              <a:t> </a:t>
            </a:r>
            <a:r>
              <a:rPr dirty="0"/>
              <a:t>уровневый</a:t>
            </a:r>
            <a:r>
              <a:rPr spc="-25" dirty="0"/>
              <a:t> </a:t>
            </a:r>
            <a:r>
              <a:rPr dirty="0"/>
              <a:t>календарь</a:t>
            </a:r>
            <a:r>
              <a:rPr spc="-65" dirty="0"/>
              <a:t> </a:t>
            </a:r>
            <a:r>
              <a:rPr dirty="0"/>
              <a:t>(вчера/сегодня,</a:t>
            </a:r>
            <a:r>
              <a:rPr spc="-25" dirty="0"/>
              <a:t> </a:t>
            </a:r>
            <a:r>
              <a:rPr dirty="0"/>
              <a:t>через</a:t>
            </a:r>
            <a:r>
              <a:rPr spc="-90" dirty="0"/>
              <a:t> </a:t>
            </a:r>
            <a:r>
              <a:rPr spc="-50" dirty="0"/>
              <a:t>3 </a:t>
            </a:r>
            <a:r>
              <a:rPr dirty="0"/>
              <a:t>дня</a:t>
            </a:r>
            <a:r>
              <a:rPr spc="-60" dirty="0"/>
              <a:t> </a:t>
            </a:r>
            <a:r>
              <a:rPr dirty="0"/>
              <a:t>и</a:t>
            </a:r>
            <a:r>
              <a:rPr spc="-15" dirty="0"/>
              <a:t> </a:t>
            </a:r>
            <a:r>
              <a:rPr dirty="0"/>
              <a:t>др).</a:t>
            </a:r>
            <a:r>
              <a:rPr spc="-75" dirty="0"/>
              <a:t> </a:t>
            </a:r>
            <a:r>
              <a:rPr dirty="0"/>
              <a:t>Так</a:t>
            </a:r>
            <a:r>
              <a:rPr spc="-30" dirty="0"/>
              <a:t> </a:t>
            </a:r>
            <a:r>
              <a:rPr dirty="0"/>
              <a:t>же</a:t>
            </a:r>
            <a:r>
              <a:rPr spc="-40" dirty="0"/>
              <a:t> </a:t>
            </a:r>
            <a:r>
              <a:rPr dirty="0"/>
              <a:t>проговаривать</a:t>
            </a:r>
            <a:r>
              <a:rPr spc="-40" dirty="0"/>
              <a:t> </a:t>
            </a:r>
            <a:r>
              <a:rPr dirty="0"/>
              <a:t>с ребенком, что</a:t>
            </a:r>
            <a:r>
              <a:rPr spc="-45" dirty="0"/>
              <a:t> </a:t>
            </a:r>
            <a:r>
              <a:rPr dirty="0"/>
              <a:t>он</a:t>
            </a:r>
            <a:r>
              <a:rPr spc="-60" dirty="0"/>
              <a:t> </a:t>
            </a:r>
            <a:r>
              <a:rPr dirty="0"/>
              <a:t>делал </a:t>
            </a:r>
            <a:r>
              <a:rPr spc="-10" dirty="0"/>
              <a:t>сегодня</a:t>
            </a:r>
          </a:p>
          <a:p>
            <a:pPr marL="12700" marR="1315720">
              <a:lnSpc>
                <a:spcPct val="139500"/>
              </a:lnSpc>
              <a:spcBef>
                <a:spcPts val="5"/>
              </a:spcBef>
            </a:pPr>
            <a:r>
              <a:rPr dirty="0"/>
              <a:t>в</a:t>
            </a:r>
            <a:r>
              <a:rPr spc="-15" dirty="0"/>
              <a:t> </a:t>
            </a:r>
            <a:r>
              <a:rPr dirty="0"/>
              <a:t>саду/школе</a:t>
            </a:r>
            <a:r>
              <a:rPr spc="-55" dirty="0"/>
              <a:t> </a:t>
            </a:r>
            <a:r>
              <a:rPr dirty="0"/>
              <a:t>и</a:t>
            </a:r>
            <a:r>
              <a:rPr spc="-80" dirty="0"/>
              <a:t> </a:t>
            </a:r>
            <a:r>
              <a:rPr dirty="0"/>
              <a:t>что</a:t>
            </a:r>
            <a:r>
              <a:rPr spc="-55" dirty="0"/>
              <a:t> </a:t>
            </a:r>
            <a:r>
              <a:rPr dirty="0"/>
              <a:t>будет</a:t>
            </a:r>
            <a:r>
              <a:rPr spc="-65" dirty="0"/>
              <a:t> </a:t>
            </a:r>
            <a:r>
              <a:rPr dirty="0"/>
              <a:t>делать</a:t>
            </a:r>
            <a:r>
              <a:rPr spc="15" dirty="0"/>
              <a:t> </a:t>
            </a:r>
            <a:r>
              <a:rPr dirty="0"/>
              <a:t>завтра</a:t>
            </a:r>
            <a:r>
              <a:rPr spc="-15" dirty="0"/>
              <a:t> </a:t>
            </a:r>
            <a:r>
              <a:rPr dirty="0"/>
              <a:t>(+</a:t>
            </a:r>
            <a:r>
              <a:rPr spc="-45" dirty="0"/>
              <a:t> </a:t>
            </a:r>
            <a:r>
              <a:rPr dirty="0"/>
              <a:t>улучшает</a:t>
            </a:r>
            <a:r>
              <a:rPr spc="-65" dirty="0"/>
              <a:t> </a:t>
            </a:r>
            <a:r>
              <a:rPr dirty="0"/>
              <a:t>детско-</a:t>
            </a:r>
            <a:r>
              <a:rPr spc="-10" dirty="0"/>
              <a:t>родительские взаимоотношения).</a:t>
            </a:r>
          </a:p>
        </p:txBody>
      </p:sp>
      <p:sp>
        <p:nvSpPr>
          <p:cNvPr id="1048634" name="object 9"/>
          <p:cNvSpPr txBox="1"/>
          <p:nvPr/>
        </p:nvSpPr>
        <p:spPr>
          <a:xfrm>
            <a:off x="6102602" y="6477571"/>
            <a:ext cx="12159154" cy="1607058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39600"/>
              </a:lnSpc>
              <a:spcBef>
                <a:spcPts val="90"/>
              </a:spcBef>
            </a:pPr>
            <a:r>
              <a:rPr sz="2600" dirty="0">
                <a:solidFill>
                  <a:srgbClr val="272727"/>
                </a:solidFill>
                <a:latin typeface="Calibri"/>
                <a:cs typeface="Calibri"/>
              </a:rPr>
              <a:t>Д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ля</a:t>
            </a:r>
            <a:r>
              <a:rPr sz="26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развития</a:t>
            </a:r>
            <a:r>
              <a:rPr sz="26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фонематического</a:t>
            </a:r>
            <a:r>
              <a:rPr sz="2600" spc="-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восприятия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 и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понимания</a:t>
            </a:r>
            <a:r>
              <a:rPr sz="26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речи</a:t>
            </a:r>
            <a:r>
              <a:rPr sz="26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важно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ограничить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фоновые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шумы,</a:t>
            </a:r>
            <a:r>
              <a:rPr sz="26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радио,</a:t>
            </a:r>
            <a:r>
              <a:rPr sz="26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ТВ</a:t>
            </a:r>
            <a:r>
              <a:rPr sz="26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26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др.</a:t>
            </a:r>
            <a:r>
              <a:rPr sz="26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Ребенок</a:t>
            </a:r>
            <a:r>
              <a:rPr sz="26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должен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000000"/>
                </a:solidFill>
                <a:latin typeface="Calibri"/>
                <a:cs typeface="Calibri"/>
              </a:rPr>
              <a:t>себя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слышать</a:t>
            </a:r>
            <a:r>
              <a:rPr sz="26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во</a:t>
            </a:r>
            <a:r>
              <a:rPr sz="26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время</a:t>
            </a:r>
            <a:r>
              <a:rPr sz="26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игры.</a:t>
            </a:r>
            <a:endParaRPr sz="260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object 3"/>
          <p:cNvSpPr/>
          <p:nvPr/>
        </p:nvSpPr>
        <p:spPr>
          <a:xfrm>
            <a:off x="0" y="0"/>
            <a:ext cx="207324" cy="10287000"/>
          </a:xfrm>
          <a:custGeom>
            <a:avLst/>
            <a:gdLst/>
            <a:ahLst/>
            <a:cxnLst/>
            <a:rect l="l" t="t" r="r" b="b"/>
            <a:pathLst>
              <a:path w="5753100" h="10287000">
                <a:moveTo>
                  <a:pt x="5753100" y="10287000"/>
                </a:moveTo>
                <a:lnTo>
                  <a:pt x="5753100" y="0"/>
                </a:lnTo>
                <a:lnTo>
                  <a:pt x="0" y="0"/>
                </a:lnTo>
                <a:lnTo>
                  <a:pt x="0" y="10287000"/>
                </a:lnTo>
                <a:lnTo>
                  <a:pt x="5753100" y="1028700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39" name="object 6"/>
          <p:cNvSpPr txBox="1">
            <a:spLocks noGrp="1"/>
          </p:cNvSpPr>
          <p:nvPr>
            <p:ph type="title"/>
          </p:nvPr>
        </p:nvSpPr>
        <p:spPr>
          <a:xfrm>
            <a:off x="895753" y="1295958"/>
            <a:ext cx="15603167" cy="1279094"/>
          </a:xfrm>
          <a:prstGeom prst="rect">
            <a:avLst/>
          </a:prstGeom>
        </p:spPr>
        <p:txBody>
          <a:bodyPr lIns="0" tIns="0" rIns="0" bIns="0"/>
          <a:lstStyle/>
          <a:p>
            <a:pPr marL="12700" marR="5080">
              <a:lnSpc>
                <a:spcPct val="119900"/>
              </a:lnSpc>
              <a:spcBef>
                <a:spcPts val="100"/>
              </a:spcBef>
            </a:pPr>
            <a:r>
              <a:rPr sz="3600" dirty="0">
                <a:solidFill>
                  <a:srgbClr val="272727"/>
                </a:solidFill>
              </a:rPr>
              <a:t>Речь</a:t>
            </a:r>
            <a:r>
              <a:rPr sz="3600" spc="-70" dirty="0">
                <a:solidFill>
                  <a:srgbClr val="272727"/>
                </a:solidFill>
              </a:rPr>
              <a:t> </a:t>
            </a:r>
            <a:r>
              <a:rPr sz="3600" dirty="0">
                <a:solidFill>
                  <a:srgbClr val="272727"/>
                </a:solidFill>
              </a:rPr>
              <a:t>(диалог)</a:t>
            </a:r>
            <a:r>
              <a:rPr sz="3600" spc="-80" dirty="0">
                <a:solidFill>
                  <a:srgbClr val="272727"/>
                </a:solidFill>
              </a:rPr>
              <a:t> </a:t>
            </a:r>
            <a:r>
              <a:rPr sz="3600" dirty="0">
                <a:solidFill>
                  <a:srgbClr val="272727"/>
                </a:solidFill>
              </a:rPr>
              <a:t>развивает</a:t>
            </a:r>
            <a:r>
              <a:rPr sz="3600" dirty="0">
                <a:solidFill>
                  <a:srgbClr val="000000"/>
                </a:solidFill>
              </a:rPr>
              <a:t>ся</a:t>
            </a:r>
            <a:r>
              <a:rPr sz="3600" spc="-80" dirty="0">
                <a:solidFill>
                  <a:srgbClr val="000000"/>
                </a:solidFill>
              </a:rPr>
              <a:t> </a:t>
            </a:r>
            <a:r>
              <a:rPr lang="ru-RU" sz="3600" spc="-80" dirty="0">
                <a:solidFill>
                  <a:srgbClr val="000000"/>
                </a:solidFill>
              </a:rPr>
              <a:t>только</a:t>
            </a:r>
            <a:r>
              <a:rPr sz="3600" spc="-110" dirty="0">
                <a:solidFill>
                  <a:srgbClr val="000000"/>
                </a:solidFill>
              </a:rPr>
              <a:t> </a:t>
            </a:r>
            <a:r>
              <a:rPr sz="3600" spc="-10" dirty="0">
                <a:solidFill>
                  <a:srgbClr val="000000"/>
                </a:solidFill>
              </a:rPr>
              <a:t>через </a:t>
            </a:r>
            <a:r>
              <a:rPr sz="3600" dirty="0">
                <a:solidFill>
                  <a:srgbClr val="000000"/>
                </a:solidFill>
              </a:rPr>
              <a:t>живую</a:t>
            </a:r>
            <a:r>
              <a:rPr sz="3600" spc="-6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речь</a:t>
            </a:r>
            <a:r>
              <a:rPr sz="3600" spc="-3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-</a:t>
            </a:r>
            <a:r>
              <a:rPr sz="3600" spc="-40" dirty="0">
                <a:solidFill>
                  <a:srgbClr val="000000"/>
                </a:solidFill>
              </a:rPr>
              <a:t> </a:t>
            </a:r>
            <a:r>
              <a:rPr sz="3600" dirty="0">
                <a:solidFill>
                  <a:srgbClr val="000000"/>
                </a:solidFill>
              </a:rPr>
              <a:t>эт</a:t>
            </a:r>
            <a:r>
              <a:rPr sz="3600" dirty="0">
                <a:solidFill>
                  <a:srgbClr val="272727"/>
                </a:solidFill>
              </a:rPr>
              <a:t>о</a:t>
            </a:r>
            <a:r>
              <a:rPr sz="3600" spc="-90" dirty="0">
                <a:solidFill>
                  <a:srgbClr val="272727"/>
                </a:solidFill>
              </a:rPr>
              <a:t> </a:t>
            </a:r>
            <a:r>
              <a:rPr sz="3600" dirty="0">
                <a:solidFill>
                  <a:srgbClr val="272727"/>
                </a:solidFill>
              </a:rPr>
              <a:t>важно</a:t>
            </a:r>
            <a:r>
              <a:rPr sz="3600" spc="-25" dirty="0">
                <a:solidFill>
                  <a:srgbClr val="272727"/>
                </a:solidFill>
              </a:rPr>
              <a:t> </a:t>
            </a:r>
            <a:r>
              <a:rPr sz="3600" dirty="0">
                <a:solidFill>
                  <a:srgbClr val="272727"/>
                </a:solidFill>
              </a:rPr>
              <a:t>донести</a:t>
            </a:r>
            <a:r>
              <a:rPr sz="3600" spc="-80" dirty="0">
                <a:solidFill>
                  <a:srgbClr val="272727"/>
                </a:solidFill>
              </a:rPr>
              <a:t> </a:t>
            </a:r>
            <a:r>
              <a:rPr sz="3600" spc="-25" dirty="0">
                <a:solidFill>
                  <a:srgbClr val="272727"/>
                </a:solidFill>
              </a:rPr>
              <a:t>до</a:t>
            </a:r>
            <a:r>
              <a:rPr lang="en-US" altLang="ru-RU" sz="3600" spc="-25" dirty="0">
                <a:solidFill>
                  <a:srgbClr val="272727"/>
                </a:solidFill>
              </a:rPr>
              <a:t> </a:t>
            </a:r>
            <a:r>
              <a:rPr sz="3600" spc="-10" dirty="0">
                <a:solidFill>
                  <a:srgbClr val="272727"/>
                </a:solidFill>
              </a:rPr>
              <a:t>родителей.</a:t>
            </a:r>
            <a:endParaRPr sz="3600"/>
          </a:p>
        </p:txBody>
      </p:sp>
      <p:sp>
        <p:nvSpPr>
          <p:cNvPr id="1048640" name="object 7"/>
          <p:cNvSpPr txBox="1"/>
          <p:nvPr/>
        </p:nvSpPr>
        <p:spPr>
          <a:xfrm>
            <a:off x="2093285" y="4629315"/>
            <a:ext cx="12273610" cy="10283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2900"/>
              </a:lnSpc>
              <a:spcBef>
                <a:spcPts val="95"/>
              </a:spcBef>
            </a:pP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В</a:t>
            </a:r>
            <a:r>
              <a:rPr sz="2450" spc="1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случае</a:t>
            </a:r>
            <a:r>
              <a:rPr sz="2450" spc="6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</a:t>
            </a:r>
            <a:r>
              <a:rPr sz="2450" spc="11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нарушениями</a:t>
            </a:r>
            <a:r>
              <a:rPr sz="2450" spc="114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слуха</a:t>
            </a:r>
            <a:r>
              <a:rPr sz="2450" spc="4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обязательно</a:t>
            </a:r>
            <a:r>
              <a:rPr sz="2450" spc="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речь</a:t>
            </a:r>
            <a:r>
              <a:rPr sz="2450" spc="6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подкрепляем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визуальными</a:t>
            </a:r>
            <a:r>
              <a:rPr sz="2450" spc="1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272727"/>
                </a:solidFill>
                <a:latin typeface="Calibri"/>
                <a:cs typeface="Calibri"/>
              </a:rPr>
              <a:t>подсказками.</a:t>
            </a:r>
            <a:endParaRPr sz="2450">
              <a:latin typeface="Calibri"/>
              <a:cs typeface="Calibri"/>
            </a:endParaRPr>
          </a:p>
        </p:txBody>
      </p:sp>
      <p:sp>
        <p:nvSpPr>
          <p:cNvPr id="1048641" name="object 9"/>
          <p:cNvSpPr txBox="1"/>
          <p:nvPr/>
        </p:nvSpPr>
        <p:spPr>
          <a:xfrm>
            <a:off x="3316828" y="6733821"/>
            <a:ext cx="10362424" cy="153758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3000"/>
              </a:lnSpc>
              <a:spcBef>
                <a:spcPts val="95"/>
              </a:spcBef>
            </a:pP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Если</a:t>
            </a:r>
            <a:r>
              <a:rPr sz="2450" spc="7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у</a:t>
            </a:r>
            <a:r>
              <a:rPr sz="2450" spc="14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272727"/>
                </a:solidFill>
                <a:latin typeface="Calibri"/>
                <a:cs typeface="Calibri"/>
              </a:rPr>
              <a:t>ребенка</a:t>
            </a:r>
            <a:r>
              <a:rPr sz="245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выявлена</a:t>
            </a:r>
            <a:r>
              <a:rPr sz="245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задержка</a:t>
            </a:r>
            <a:r>
              <a:rPr sz="245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психического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развития,</a:t>
            </a:r>
            <a:r>
              <a:rPr sz="2450" spc="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после</a:t>
            </a:r>
            <a:r>
              <a:rPr sz="245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2-3</a:t>
            </a:r>
            <a:r>
              <a:rPr sz="245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месяцев</a:t>
            </a:r>
            <a:r>
              <a:rPr sz="2450" spc="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качественной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коррекционной</a:t>
            </a:r>
            <a:r>
              <a:rPr sz="245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работы,</a:t>
            </a:r>
            <a:r>
              <a:rPr sz="2450" spc="2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можно</a:t>
            </a:r>
            <a:r>
              <a:rPr sz="2450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подключить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лечение</a:t>
            </a:r>
            <a:r>
              <a:rPr sz="245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от</a:t>
            </a:r>
            <a:r>
              <a:rPr sz="245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невролога</a:t>
            </a:r>
            <a:r>
              <a:rPr sz="2450" spc="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(не</a:t>
            </a:r>
            <a:r>
              <a:rPr sz="245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сразу).</a:t>
            </a:r>
            <a:endParaRPr sz="245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object 3"/>
          <p:cNvSpPr/>
          <p:nvPr/>
        </p:nvSpPr>
        <p:spPr>
          <a:xfrm>
            <a:off x="0" y="0"/>
            <a:ext cx="36734" cy="10287000"/>
          </a:xfrm>
          <a:custGeom>
            <a:avLst/>
            <a:gdLst/>
            <a:ahLst/>
            <a:cxnLst/>
            <a:rect l="l" t="t" r="r" b="b"/>
            <a:pathLst>
              <a:path w="5753100" h="10287000">
                <a:moveTo>
                  <a:pt x="5753100" y="10287000"/>
                </a:moveTo>
                <a:lnTo>
                  <a:pt x="5753100" y="0"/>
                </a:lnTo>
                <a:lnTo>
                  <a:pt x="0" y="0"/>
                </a:lnTo>
                <a:lnTo>
                  <a:pt x="0" y="10287000"/>
                </a:lnTo>
                <a:lnTo>
                  <a:pt x="5753100" y="1028700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1048646" name="object 6"/>
          <p:cNvSpPr txBox="1">
            <a:spLocks noGrp="1"/>
          </p:cNvSpPr>
          <p:nvPr>
            <p:ph type="title"/>
          </p:nvPr>
        </p:nvSpPr>
        <p:spPr>
          <a:xfrm>
            <a:off x="3348729" y="380365"/>
            <a:ext cx="9822439" cy="1525524"/>
          </a:xfrm>
          <a:prstGeom prst="rect">
            <a:avLst/>
          </a:prstGeom>
        </p:spPr>
        <p:txBody>
          <a:bodyPr lIns="0" tIns="0" rIns="0" bIns="0"/>
          <a:lstStyle/>
          <a:p>
            <a:pPr marL="12700" marR="5080">
              <a:lnSpc>
                <a:spcPct val="143000"/>
              </a:lnSpc>
              <a:spcBef>
                <a:spcPts val="90"/>
              </a:spcBef>
            </a:pP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Многие</a:t>
            </a:r>
            <a:r>
              <a:rPr sz="2450" b="0" spc="1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родители</a:t>
            </a:r>
            <a:r>
              <a:rPr sz="2450" b="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не</a:t>
            </a:r>
            <a:r>
              <a:rPr sz="2450" b="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зная,</a:t>
            </a:r>
            <a:r>
              <a:rPr sz="2450" b="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как</a:t>
            </a:r>
            <a:r>
              <a:rPr sz="2450" b="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правильно</a:t>
            </a:r>
            <a:r>
              <a:rPr sz="2450" b="0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заниматься,</a:t>
            </a:r>
            <a:r>
              <a:rPr sz="2450" b="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могут</a:t>
            </a:r>
            <a:r>
              <a:rPr sz="2450" b="0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spc="-10" dirty="0">
                <a:solidFill>
                  <a:srgbClr val="000000"/>
                </a:solidFill>
                <a:latin typeface="Calibri"/>
                <a:cs typeface="Calibri"/>
              </a:rPr>
              <a:t>потратить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много</a:t>
            </a:r>
            <a:r>
              <a:rPr sz="2450" b="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времени</a:t>
            </a:r>
            <a:r>
              <a:rPr sz="2450" b="0" spc="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2450" b="0" spc="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не</a:t>
            </a:r>
            <a:r>
              <a:rPr sz="2450" b="0" spc="1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получить</a:t>
            </a:r>
            <a:r>
              <a:rPr sz="2450" b="0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динамику.</a:t>
            </a:r>
            <a:r>
              <a:rPr sz="2450" b="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У</a:t>
            </a:r>
            <a:r>
              <a:rPr sz="2450" b="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них</a:t>
            </a:r>
            <a:r>
              <a:rPr sz="2450" b="0" spc="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«опускаются</a:t>
            </a:r>
            <a:r>
              <a:rPr sz="2450" b="0" spc="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spc="-10" dirty="0">
                <a:solidFill>
                  <a:srgbClr val="000000"/>
                </a:solidFill>
                <a:latin typeface="Calibri"/>
                <a:cs typeface="Calibri"/>
              </a:rPr>
              <a:t>руки», </a:t>
            </a:r>
            <a:r>
              <a:rPr sz="2450" b="0" dirty="0">
                <a:solidFill>
                  <a:srgbClr val="000000"/>
                </a:solidFill>
                <a:latin typeface="Calibri"/>
                <a:cs typeface="Calibri"/>
              </a:rPr>
              <a:t>теряется</a:t>
            </a:r>
            <a:r>
              <a:rPr sz="2450" b="0" spc="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b="0" spc="-10" dirty="0">
                <a:solidFill>
                  <a:srgbClr val="000000"/>
                </a:solidFill>
                <a:latin typeface="Calibri"/>
                <a:cs typeface="Calibri"/>
              </a:rPr>
              <a:t>мотивация.</a:t>
            </a:r>
            <a:endParaRPr sz="245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47" name="object 7"/>
          <p:cNvSpPr txBox="1"/>
          <p:nvPr/>
        </p:nvSpPr>
        <p:spPr>
          <a:xfrm>
            <a:off x="3198129" y="2949529"/>
            <a:ext cx="11394877" cy="1895221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3000"/>
              </a:lnSpc>
              <a:spcBef>
                <a:spcPts val="95"/>
              </a:spcBef>
            </a:pP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Именно</a:t>
            </a:r>
            <a:r>
              <a:rPr sz="2450" spc="1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поэтому</a:t>
            </a:r>
            <a:r>
              <a:rPr sz="245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важно</a:t>
            </a:r>
            <a:r>
              <a:rPr sz="2450" spc="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провести</a:t>
            </a:r>
            <a:r>
              <a:rPr sz="2450" spc="20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полноценную</a:t>
            </a:r>
            <a:r>
              <a:rPr sz="2450" spc="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диагностику</a:t>
            </a:r>
            <a:r>
              <a:rPr sz="2450" spc="1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50" dirty="0">
                <a:solidFill>
                  <a:srgbClr val="000000"/>
                </a:solidFill>
                <a:latin typeface="Calibri"/>
                <a:cs typeface="Calibri"/>
              </a:rPr>
              <a:t>в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присутствии</a:t>
            </a:r>
            <a:r>
              <a:rPr sz="2450" spc="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родителей</a:t>
            </a:r>
            <a:r>
              <a:rPr sz="2450" spc="1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(лекция</a:t>
            </a:r>
            <a:r>
              <a:rPr sz="2450" spc="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r>
              <a:rPr sz="2450" spc="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2450" spc="1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25" dirty="0">
                <a:solidFill>
                  <a:srgbClr val="000000"/>
                </a:solidFill>
                <a:latin typeface="Calibri"/>
                <a:cs typeface="Calibri"/>
              </a:rPr>
              <a:t>4).</a:t>
            </a:r>
            <a:endParaRPr sz="245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220"/>
              </a:spcBef>
            </a:pPr>
            <a:endParaRPr sz="2450">
              <a:solidFill>
                <a:srgbClr val="000000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Работа</a:t>
            </a:r>
            <a:r>
              <a:rPr sz="2450" spc="1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должна</a:t>
            </a:r>
            <a:r>
              <a:rPr sz="2450" spc="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вестись</a:t>
            </a:r>
            <a:r>
              <a:rPr sz="2450" spc="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2450" spc="2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педагогическом</a:t>
            </a:r>
            <a:r>
              <a:rPr sz="2450" spc="1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треугольнике.</a:t>
            </a:r>
            <a:endParaRPr sz="245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48" name="object 8"/>
          <p:cNvSpPr txBox="1"/>
          <p:nvPr/>
        </p:nvSpPr>
        <p:spPr>
          <a:xfrm>
            <a:off x="3041215" y="6716157"/>
            <a:ext cx="11024252" cy="102908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3000"/>
              </a:lnSpc>
              <a:spcBef>
                <a:spcPts val="95"/>
              </a:spcBef>
            </a:pP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Обязательно</a:t>
            </a:r>
            <a:r>
              <a:rPr sz="245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давать</a:t>
            </a:r>
            <a:r>
              <a:rPr sz="2450" spc="1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задания</a:t>
            </a:r>
            <a:r>
              <a:rPr sz="2450" spc="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на</a:t>
            </a:r>
            <a:r>
              <a:rPr sz="2450" spc="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закрепление</a:t>
            </a:r>
            <a:r>
              <a:rPr sz="2450" spc="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новых</a:t>
            </a:r>
            <a:r>
              <a:rPr sz="2450" spc="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10" dirty="0">
                <a:solidFill>
                  <a:srgbClr val="000000"/>
                </a:solidFill>
                <a:latin typeface="Calibri"/>
                <a:cs typeface="Calibri"/>
              </a:rPr>
              <a:t>навыков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дома,</a:t>
            </a:r>
            <a:r>
              <a:rPr sz="245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встраивать</a:t>
            </a:r>
            <a:r>
              <a:rPr sz="245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их</a:t>
            </a:r>
            <a:r>
              <a:rPr sz="2450" spc="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в</a:t>
            </a:r>
            <a:r>
              <a:rPr sz="2450" spc="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dirty="0">
                <a:solidFill>
                  <a:srgbClr val="000000"/>
                </a:solidFill>
                <a:latin typeface="Calibri"/>
                <a:cs typeface="Calibri"/>
              </a:rPr>
              <a:t>режим</a:t>
            </a:r>
            <a:r>
              <a:rPr sz="2450" spc="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50" spc="-20" dirty="0">
                <a:solidFill>
                  <a:srgbClr val="000000"/>
                </a:solidFill>
                <a:latin typeface="Calibri"/>
                <a:cs typeface="Calibri"/>
              </a:rPr>
              <a:t>дня.</a:t>
            </a:r>
            <a:endParaRPr sz="245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object 2"/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29475" y="8572500"/>
            <a:ext cx="161925" cy="257175"/>
          </a:xfrm>
          <a:prstGeom prst="rect">
            <a:avLst/>
          </a:prstGeom>
        </p:spPr>
      </p:pic>
      <p:sp>
        <p:nvSpPr>
          <p:cNvPr id="1048650" name="object 5"/>
          <p:cNvSpPr/>
          <p:nvPr/>
        </p:nvSpPr>
        <p:spPr>
          <a:xfrm flipH="1">
            <a:off x="-8763" y="0"/>
            <a:ext cx="8763" cy="10287000"/>
          </a:xfrm>
          <a:custGeom>
            <a:avLst/>
            <a:gdLst/>
            <a:ahLst/>
            <a:cxnLst/>
            <a:rect l="l" t="t" r="r" b="b"/>
            <a:pathLst>
              <a:path w="5753100" h="10287000">
                <a:moveTo>
                  <a:pt x="5753100" y="10287000"/>
                </a:moveTo>
                <a:lnTo>
                  <a:pt x="5753100" y="0"/>
                </a:lnTo>
                <a:lnTo>
                  <a:pt x="0" y="0"/>
                </a:lnTo>
                <a:lnTo>
                  <a:pt x="0" y="10287000"/>
                </a:lnTo>
                <a:lnTo>
                  <a:pt x="5753100" y="1028700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1048652" name="object 7"/>
          <p:cNvSpPr txBox="1">
            <a:spLocks noGrp="1"/>
          </p:cNvSpPr>
          <p:nvPr>
            <p:ph type="title"/>
          </p:nvPr>
        </p:nvSpPr>
        <p:spPr>
          <a:xfrm>
            <a:off x="988851" y="405889"/>
            <a:ext cx="11443150" cy="622300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200" dirty="0">
                <a:solidFill>
                  <a:srgbClr val="000000"/>
                </a:solidFill>
              </a:rPr>
              <a:t>Педагогический</a:t>
            </a:r>
            <a:r>
              <a:rPr sz="4200" spc="-130" dirty="0">
                <a:solidFill>
                  <a:srgbClr val="000000"/>
                </a:solidFill>
              </a:rPr>
              <a:t> </a:t>
            </a:r>
            <a:r>
              <a:rPr sz="4200" spc="-10" dirty="0">
                <a:solidFill>
                  <a:srgbClr val="000000"/>
                </a:solidFill>
              </a:rPr>
              <a:t>треугольник</a:t>
            </a:r>
            <a:endParaRPr sz="4200">
              <a:solidFill>
                <a:srgbClr val="000000"/>
              </a:solidFill>
            </a:endParaRPr>
          </a:p>
        </p:txBody>
      </p:sp>
      <p:grpSp>
        <p:nvGrpSpPr>
          <p:cNvPr id="30" name="object 8"/>
          <p:cNvGrpSpPr/>
          <p:nvPr/>
        </p:nvGrpSpPr>
        <p:grpSpPr>
          <a:xfrm>
            <a:off x="10212451" y="2582926"/>
            <a:ext cx="2854325" cy="2701925"/>
            <a:chOff x="10212451" y="2582926"/>
            <a:chExt cx="2854325" cy="2701925"/>
          </a:xfrm>
        </p:grpSpPr>
        <p:sp>
          <p:nvSpPr>
            <p:cNvPr id="1048653" name="object 9"/>
            <p:cNvSpPr/>
            <p:nvPr/>
          </p:nvSpPr>
          <p:spPr>
            <a:xfrm>
              <a:off x="10225151" y="2595626"/>
              <a:ext cx="2828925" cy="2676525"/>
            </a:xfrm>
            <a:custGeom>
              <a:avLst/>
              <a:gdLst/>
              <a:ahLst/>
              <a:cxnLst/>
              <a:rect l="l" t="t" r="r" b="b"/>
              <a:pathLst>
                <a:path w="2828925" h="2676525">
                  <a:moveTo>
                    <a:pt x="0" y="446024"/>
                  </a:moveTo>
                  <a:lnTo>
                    <a:pt x="2616" y="397416"/>
                  </a:lnTo>
                  <a:lnTo>
                    <a:pt x="10285" y="350327"/>
                  </a:lnTo>
                  <a:lnTo>
                    <a:pt x="22734" y="305027"/>
                  </a:lnTo>
                  <a:lnTo>
                    <a:pt x="39691" y="261789"/>
                  </a:lnTo>
                  <a:lnTo>
                    <a:pt x="60884" y="220885"/>
                  </a:lnTo>
                  <a:lnTo>
                    <a:pt x="86043" y="182587"/>
                  </a:lnTo>
                  <a:lnTo>
                    <a:pt x="114894" y="147166"/>
                  </a:lnTo>
                  <a:lnTo>
                    <a:pt x="147166" y="114894"/>
                  </a:lnTo>
                  <a:lnTo>
                    <a:pt x="182587" y="86043"/>
                  </a:lnTo>
                  <a:lnTo>
                    <a:pt x="220885" y="60884"/>
                  </a:lnTo>
                  <a:lnTo>
                    <a:pt x="261789" y="39691"/>
                  </a:lnTo>
                  <a:lnTo>
                    <a:pt x="305027" y="22734"/>
                  </a:lnTo>
                  <a:lnTo>
                    <a:pt x="350327" y="10285"/>
                  </a:lnTo>
                  <a:lnTo>
                    <a:pt x="397416" y="2616"/>
                  </a:lnTo>
                  <a:lnTo>
                    <a:pt x="446024" y="0"/>
                  </a:lnTo>
                  <a:lnTo>
                    <a:pt x="2382774" y="0"/>
                  </a:lnTo>
                  <a:lnTo>
                    <a:pt x="2431383" y="2616"/>
                  </a:lnTo>
                  <a:lnTo>
                    <a:pt x="2478477" y="10285"/>
                  </a:lnTo>
                  <a:lnTo>
                    <a:pt x="2523783" y="22734"/>
                  </a:lnTo>
                  <a:lnTo>
                    <a:pt x="2567030" y="39691"/>
                  </a:lnTo>
                  <a:lnTo>
                    <a:pt x="2607945" y="60884"/>
                  </a:lnTo>
                  <a:lnTo>
                    <a:pt x="2646255" y="86043"/>
                  </a:lnTo>
                  <a:lnTo>
                    <a:pt x="2681688" y="114894"/>
                  </a:lnTo>
                  <a:lnTo>
                    <a:pt x="2713973" y="147166"/>
                  </a:lnTo>
                  <a:lnTo>
                    <a:pt x="2742837" y="182587"/>
                  </a:lnTo>
                  <a:lnTo>
                    <a:pt x="2768007" y="220885"/>
                  </a:lnTo>
                  <a:lnTo>
                    <a:pt x="2789211" y="261789"/>
                  </a:lnTo>
                  <a:lnTo>
                    <a:pt x="2806177" y="305027"/>
                  </a:lnTo>
                  <a:lnTo>
                    <a:pt x="2818633" y="350327"/>
                  </a:lnTo>
                  <a:lnTo>
                    <a:pt x="2826306" y="397416"/>
                  </a:lnTo>
                  <a:lnTo>
                    <a:pt x="2828925" y="446024"/>
                  </a:lnTo>
                  <a:lnTo>
                    <a:pt x="2828925" y="2230374"/>
                  </a:lnTo>
                  <a:lnTo>
                    <a:pt x="2826306" y="2278983"/>
                  </a:lnTo>
                  <a:lnTo>
                    <a:pt x="2818633" y="2326077"/>
                  </a:lnTo>
                  <a:lnTo>
                    <a:pt x="2806177" y="2371383"/>
                  </a:lnTo>
                  <a:lnTo>
                    <a:pt x="2789211" y="2414630"/>
                  </a:lnTo>
                  <a:lnTo>
                    <a:pt x="2768007" y="2455545"/>
                  </a:lnTo>
                  <a:lnTo>
                    <a:pt x="2742837" y="2493855"/>
                  </a:lnTo>
                  <a:lnTo>
                    <a:pt x="2713973" y="2529288"/>
                  </a:lnTo>
                  <a:lnTo>
                    <a:pt x="2681688" y="2561573"/>
                  </a:lnTo>
                  <a:lnTo>
                    <a:pt x="2646255" y="2590437"/>
                  </a:lnTo>
                  <a:lnTo>
                    <a:pt x="2607944" y="2615607"/>
                  </a:lnTo>
                  <a:lnTo>
                    <a:pt x="2567030" y="2636811"/>
                  </a:lnTo>
                  <a:lnTo>
                    <a:pt x="2523783" y="2653777"/>
                  </a:lnTo>
                  <a:lnTo>
                    <a:pt x="2478477" y="2666233"/>
                  </a:lnTo>
                  <a:lnTo>
                    <a:pt x="2431383" y="2673906"/>
                  </a:lnTo>
                  <a:lnTo>
                    <a:pt x="2382774" y="2676525"/>
                  </a:lnTo>
                  <a:lnTo>
                    <a:pt x="446024" y="2676525"/>
                  </a:lnTo>
                  <a:lnTo>
                    <a:pt x="397416" y="2673906"/>
                  </a:lnTo>
                  <a:lnTo>
                    <a:pt x="350327" y="2666233"/>
                  </a:lnTo>
                  <a:lnTo>
                    <a:pt x="305027" y="2653777"/>
                  </a:lnTo>
                  <a:lnTo>
                    <a:pt x="261789" y="2636811"/>
                  </a:lnTo>
                  <a:lnTo>
                    <a:pt x="220885" y="2615607"/>
                  </a:lnTo>
                  <a:lnTo>
                    <a:pt x="182587" y="2590437"/>
                  </a:lnTo>
                  <a:lnTo>
                    <a:pt x="147166" y="2561573"/>
                  </a:lnTo>
                  <a:lnTo>
                    <a:pt x="114894" y="2529288"/>
                  </a:lnTo>
                  <a:lnTo>
                    <a:pt x="86043" y="2493855"/>
                  </a:lnTo>
                  <a:lnTo>
                    <a:pt x="60884" y="2455545"/>
                  </a:lnTo>
                  <a:lnTo>
                    <a:pt x="39691" y="2414630"/>
                  </a:lnTo>
                  <a:lnTo>
                    <a:pt x="22734" y="2371383"/>
                  </a:lnTo>
                  <a:lnTo>
                    <a:pt x="10285" y="2326077"/>
                  </a:lnTo>
                  <a:lnTo>
                    <a:pt x="2616" y="2278983"/>
                  </a:lnTo>
                  <a:lnTo>
                    <a:pt x="0" y="2230374"/>
                  </a:lnTo>
                  <a:lnTo>
                    <a:pt x="0" y="446024"/>
                  </a:lnTo>
                  <a:close/>
                </a:path>
              </a:pathLst>
            </a:custGeom>
            <a:ln w="25400">
              <a:solidFill>
                <a:srgbClr val="F50D54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pic>
          <p:nvPicPr>
            <p:cNvPr id="2097165" name="object 10"/>
            <p:cNvPicPr>
              <a:picLocks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63275" y="3238500"/>
              <a:ext cx="1343025" cy="1866900"/>
            </a:xfrm>
            <a:prstGeom prst="rect">
              <a:avLst/>
            </a:prstGeom>
          </p:spPr>
        </p:pic>
      </p:grpSp>
      <p:sp>
        <p:nvSpPr>
          <p:cNvPr id="1048654" name="object 11"/>
          <p:cNvSpPr txBox="1"/>
          <p:nvPr/>
        </p:nvSpPr>
        <p:spPr>
          <a:xfrm>
            <a:off x="6121400" y="1223073"/>
            <a:ext cx="9596755" cy="2239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dirty="0">
                <a:solidFill>
                  <a:srgbClr val="000000"/>
                </a:solidFill>
                <a:latin typeface="Calibri"/>
                <a:cs typeface="Calibri"/>
              </a:rPr>
              <a:t>Структура</a:t>
            </a:r>
            <a:r>
              <a:rPr sz="30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000" dirty="0">
                <a:solidFill>
                  <a:srgbClr val="000000"/>
                </a:solidFill>
                <a:latin typeface="Calibri"/>
                <a:cs typeface="Calibri"/>
              </a:rPr>
              <a:t>взаимоотношений</a:t>
            </a:r>
            <a:r>
              <a:rPr sz="30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000" spc="-10" dirty="0">
                <a:solidFill>
                  <a:srgbClr val="000000"/>
                </a:solidFill>
                <a:latin typeface="Calibri"/>
                <a:cs typeface="Calibri"/>
              </a:rPr>
              <a:t>«ребёнок-педагог-родитель»</a:t>
            </a:r>
            <a:endParaRPr sz="300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3000">
              <a:solidFill>
                <a:srgbClr val="000000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30"/>
              </a:spcBef>
            </a:pPr>
            <a:endParaRPr sz="3000">
              <a:solidFill>
                <a:srgbClr val="000000"/>
              </a:solidFill>
              <a:latin typeface="Calibri"/>
              <a:cs typeface="Calibri"/>
            </a:endParaRPr>
          </a:p>
          <a:p>
            <a:pPr marL="1446530" algn="ctr">
              <a:lnSpc>
                <a:spcPct val="100000"/>
              </a:lnSpc>
            </a:pP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РЕБЁНОК</a:t>
            </a:r>
            <a:endParaRPr sz="26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55" name="object 12"/>
          <p:cNvSpPr/>
          <p:nvPr/>
        </p:nvSpPr>
        <p:spPr>
          <a:xfrm>
            <a:off x="6538976" y="7386573"/>
            <a:ext cx="3524250" cy="1781810"/>
          </a:xfrm>
          <a:custGeom>
            <a:avLst/>
            <a:gdLst/>
            <a:ahLst/>
            <a:cxnLst/>
            <a:rect l="l" t="t" r="r" b="b"/>
            <a:pathLst>
              <a:path w="3524250" h="1781809">
                <a:moveTo>
                  <a:pt x="0" y="296925"/>
                </a:moveTo>
                <a:lnTo>
                  <a:pt x="3883" y="248770"/>
                </a:lnTo>
                <a:lnTo>
                  <a:pt x="15127" y="203086"/>
                </a:lnTo>
                <a:lnTo>
                  <a:pt x="33120" y="160484"/>
                </a:lnTo>
                <a:lnTo>
                  <a:pt x="57253" y="121578"/>
                </a:lnTo>
                <a:lnTo>
                  <a:pt x="86915" y="86979"/>
                </a:lnTo>
                <a:lnTo>
                  <a:pt x="121496" y="57298"/>
                </a:lnTo>
                <a:lnTo>
                  <a:pt x="160385" y="33148"/>
                </a:lnTo>
                <a:lnTo>
                  <a:pt x="202972" y="15140"/>
                </a:lnTo>
                <a:lnTo>
                  <a:pt x="248647" y="3887"/>
                </a:lnTo>
                <a:lnTo>
                  <a:pt x="296799" y="0"/>
                </a:lnTo>
                <a:lnTo>
                  <a:pt x="3227324" y="0"/>
                </a:lnTo>
                <a:lnTo>
                  <a:pt x="3275479" y="3887"/>
                </a:lnTo>
                <a:lnTo>
                  <a:pt x="3321163" y="15140"/>
                </a:lnTo>
                <a:lnTo>
                  <a:pt x="3363765" y="33148"/>
                </a:lnTo>
                <a:lnTo>
                  <a:pt x="3402671" y="57298"/>
                </a:lnTo>
                <a:lnTo>
                  <a:pt x="3437270" y="86979"/>
                </a:lnTo>
                <a:lnTo>
                  <a:pt x="3466951" y="121578"/>
                </a:lnTo>
                <a:lnTo>
                  <a:pt x="3491101" y="160484"/>
                </a:lnTo>
                <a:lnTo>
                  <a:pt x="3509109" y="203086"/>
                </a:lnTo>
                <a:lnTo>
                  <a:pt x="3520362" y="248770"/>
                </a:lnTo>
                <a:lnTo>
                  <a:pt x="3524250" y="296925"/>
                </a:lnTo>
                <a:lnTo>
                  <a:pt x="3524250" y="1484376"/>
                </a:lnTo>
                <a:lnTo>
                  <a:pt x="3520362" y="1532526"/>
                </a:lnTo>
                <a:lnTo>
                  <a:pt x="3509109" y="1578204"/>
                </a:lnTo>
                <a:lnTo>
                  <a:pt x="3491101" y="1620797"/>
                </a:lnTo>
                <a:lnTo>
                  <a:pt x="3466951" y="1659695"/>
                </a:lnTo>
                <a:lnTo>
                  <a:pt x="3437270" y="1694286"/>
                </a:lnTo>
                <a:lnTo>
                  <a:pt x="3402671" y="1723958"/>
                </a:lnTo>
                <a:lnTo>
                  <a:pt x="3363765" y="1748101"/>
                </a:lnTo>
                <a:lnTo>
                  <a:pt x="3321163" y="1766103"/>
                </a:lnTo>
                <a:lnTo>
                  <a:pt x="3275479" y="1777352"/>
                </a:lnTo>
                <a:lnTo>
                  <a:pt x="3227324" y="1781238"/>
                </a:lnTo>
                <a:lnTo>
                  <a:pt x="296799" y="1781238"/>
                </a:lnTo>
                <a:lnTo>
                  <a:pt x="248647" y="1777352"/>
                </a:lnTo>
                <a:lnTo>
                  <a:pt x="202972" y="1766103"/>
                </a:lnTo>
                <a:lnTo>
                  <a:pt x="160385" y="1748101"/>
                </a:lnTo>
                <a:lnTo>
                  <a:pt x="121496" y="1723958"/>
                </a:lnTo>
                <a:lnTo>
                  <a:pt x="86915" y="1694286"/>
                </a:lnTo>
                <a:lnTo>
                  <a:pt x="57253" y="1659695"/>
                </a:lnTo>
                <a:lnTo>
                  <a:pt x="33120" y="1620797"/>
                </a:lnTo>
                <a:lnTo>
                  <a:pt x="15127" y="1578204"/>
                </a:lnTo>
                <a:lnTo>
                  <a:pt x="3883" y="1532526"/>
                </a:lnTo>
                <a:lnTo>
                  <a:pt x="0" y="1484376"/>
                </a:lnTo>
                <a:lnTo>
                  <a:pt x="0" y="296925"/>
                </a:lnTo>
                <a:close/>
              </a:path>
            </a:pathLst>
          </a:custGeom>
          <a:ln w="25400">
            <a:solidFill>
              <a:srgbClr val="F50D54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0000"/>
              </a:solidFill>
            </a:endParaRPr>
          </a:p>
        </p:txBody>
      </p:sp>
      <p:sp>
        <p:nvSpPr>
          <p:cNvPr id="1048656" name="object 13"/>
          <p:cNvSpPr txBox="1"/>
          <p:nvPr/>
        </p:nvSpPr>
        <p:spPr>
          <a:xfrm>
            <a:off x="6870065" y="7639367"/>
            <a:ext cx="2856865" cy="155130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6350" algn="ctr">
              <a:lnSpc>
                <a:spcPct val="101000"/>
              </a:lnSpc>
              <a:spcBef>
                <a:spcPts val="95"/>
              </a:spcBef>
            </a:pP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СОТРУДНИКИ</a:t>
            </a:r>
            <a:r>
              <a:rPr sz="26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В 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ОБРАЗОВАТЕЛЬНЫХ УЧРЕЖДЕНИЯХ</a:t>
            </a:r>
            <a:endParaRPr sz="26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57" name="object 14"/>
          <p:cNvSpPr txBox="1"/>
          <p:nvPr/>
        </p:nvSpPr>
        <p:spPr>
          <a:xfrm>
            <a:off x="13929106" y="7839392"/>
            <a:ext cx="2116455" cy="116699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285750">
              <a:lnSpc>
                <a:spcPct val="101099"/>
              </a:lnSpc>
              <a:spcBef>
                <a:spcPts val="90"/>
              </a:spcBef>
            </a:pP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ВЗРОСЛЫЕ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ЧЛЕНЫ</a:t>
            </a:r>
            <a:r>
              <a:rPr sz="26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20" dirty="0">
                <a:solidFill>
                  <a:srgbClr val="000000"/>
                </a:solidFill>
                <a:latin typeface="Calibri"/>
                <a:cs typeface="Calibri"/>
              </a:rPr>
              <a:t>СЕМЬИ</a:t>
            </a:r>
            <a:endParaRPr sz="260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31" name="object 15"/>
          <p:cNvGrpSpPr/>
          <p:nvPr/>
        </p:nvGrpSpPr>
        <p:grpSpPr>
          <a:xfrm>
            <a:off x="10056876" y="5275326"/>
            <a:ext cx="6696075" cy="3905250"/>
            <a:chOff x="10056876" y="5275326"/>
            <a:chExt cx="6696075" cy="3905250"/>
          </a:xfrm>
        </p:grpSpPr>
        <p:sp>
          <p:nvSpPr>
            <p:cNvPr id="1048658" name="object 16"/>
            <p:cNvSpPr/>
            <p:nvPr/>
          </p:nvSpPr>
          <p:spPr>
            <a:xfrm>
              <a:off x="13225526" y="7386574"/>
              <a:ext cx="3514725" cy="1781810"/>
            </a:xfrm>
            <a:custGeom>
              <a:avLst/>
              <a:gdLst/>
              <a:ahLst/>
              <a:cxnLst/>
              <a:rect l="l" t="t" r="r" b="b"/>
              <a:pathLst>
                <a:path w="3514725" h="1781809">
                  <a:moveTo>
                    <a:pt x="0" y="296925"/>
                  </a:moveTo>
                  <a:lnTo>
                    <a:pt x="3883" y="248770"/>
                  </a:lnTo>
                  <a:lnTo>
                    <a:pt x="15127" y="203086"/>
                  </a:lnTo>
                  <a:lnTo>
                    <a:pt x="33120" y="160484"/>
                  </a:lnTo>
                  <a:lnTo>
                    <a:pt x="57253" y="121578"/>
                  </a:lnTo>
                  <a:lnTo>
                    <a:pt x="86915" y="86979"/>
                  </a:lnTo>
                  <a:lnTo>
                    <a:pt x="121496" y="57298"/>
                  </a:lnTo>
                  <a:lnTo>
                    <a:pt x="160385" y="33148"/>
                  </a:lnTo>
                  <a:lnTo>
                    <a:pt x="202972" y="15140"/>
                  </a:lnTo>
                  <a:lnTo>
                    <a:pt x="248647" y="3887"/>
                  </a:lnTo>
                  <a:lnTo>
                    <a:pt x="296798" y="0"/>
                  </a:lnTo>
                  <a:lnTo>
                    <a:pt x="3217798" y="0"/>
                  </a:lnTo>
                  <a:lnTo>
                    <a:pt x="3265954" y="3887"/>
                  </a:lnTo>
                  <a:lnTo>
                    <a:pt x="3311638" y="15140"/>
                  </a:lnTo>
                  <a:lnTo>
                    <a:pt x="3354240" y="33148"/>
                  </a:lnTo>
                  <a:lnTo>
                    <a:pt x="3393146" y="57298"/>
                  </a:lnTo>
                  <a:lnTo>
                    <a:pt x="3427745" y="86979"/>
                  </a:lnTo>
                  <a:lnTo>
                    <a:pt x="3457426" y="121578"/>
                  </a:lnTo>
                  <a:lnTo>
                    <a:pt x="3481576" y="160484"/>
                  </a:lnTo>
                  <a:lnTo>
                    <a:pt x="3499584" y="203086"/>
                  </a:lnTo>
                  <a:lnTo>
                    <a:pt x="3510837" y="248770"/>
                  </a:lnTo>
                  <a:lnTo>
                    <a:pt x="3514725" y="296925"/>
                  </a:lnTo>
                  <a:lnTo>
                    <a:pt x="3514725" y="1484376"/>
                  </a:lnTo>
                  <a:lnTo>
                    <a:pt x="3510837" y="1532526"/>
                  </a:lnTo>
                  <a:lnTo>
                    <a:pt x="3499584" y="1578204"/>
                  </a:lnTo>
                  <a:lnTo>
                    <a:pt x="3481576" y="1620797"/>
                  </a:lnTo>
                  <a:lnTo>
                    <a:pt x="3457426" y="1659695"/>
                  </a:lnTo>
                  <a:lnTo>
                    <a:pt x="3427745" y="1694286"/>
                  </a:lnTo>
                  <a:lnTo>
                    <a:pt x="3393146" y="1723958"/>
                  </a:lnTo>
                  <a:lnTo>
                    <a:pt x="3354240" y="1748101"/>
                  </a:lnTo>
                  <a:lnTo>
                    <a:pt x="3311638" y="1766103"/>
                  </a:lnTo>
                  <a:lnTo>
                    <a:pt x="3265954" y="1777352"/>
                  </a:lnTo>
                  <a:lnTo>
                    <a:pt x="3217798" y="1781238"/>
                  </a:lnTo>
                  <a:lnTo>
                    <a:pt x="296798" y="1781238"/>
                  </a:lnTo>
                  <a:lnTo>
                    <a:pt x="248647" y="1777352"/>
                  </a:lnTo>
                  <a:lnTo>
                    <a:pt x="202972" y="1766103"/>
                  </a:lnTo>
                  <a:lnTo>
                    <a:pt x="160385" y="1748101"/>
                  </a:lnTo>
                  <a:lnTo>
                    <a:pt x="121496" y="1723958"/>
                  </a:lnTo>
                  <a:lnTo>
                    <a:pt x="86915" y="1694286"/>
                  </a:lnTo>
                  <a:lnTo>
                    <a:pt x="57253" y="1659695"/>
                  </a:lnTo>
                  <a:lnTo>
                    <a:pt x="33120" y="1620797"/>
                  </a:lnTo>
                  <a:lnTo>
                    <a:pt x="15127" y="1578204"/>
                  </a:lnTo>
                  <a:lnTo>
                    <a:pt x="3883" y="1532526"/>
                  </a:lnTo>
                  <a:lnTo>
                    <a:pt x="0" y="1484376"/>
                  </a:lnTo>
                  <a:lnTo>
                    <a:pt x="0" y="296925"/>
                  </a:lnTo>
                  <a:close/>
                </a:path>
              </a:pathLst>
            </a:custGeom>
            <a:ln w="25400">
              <a:solidFill>
                <a:srgbClr val="F50D54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  <p:sp>
          <p:nvSpPr>
            <p:cNvPr id="1048659" name="object 17"/>
            <p:cNvSpPr/>
            <p:nvPr/>
          </p:nvSpPr>
          <p:spPr>
            <a:xfrm>
              <a:off x="10063226" y="5281676"/>
              <a:ext cx="3162300" cy="2200275"/>
            </a:xfrm>
            <a:custGeom>
              <a:avLst/>
              <a:gdLst/>
              <a:ahLst/>
              <a:cxnLst/>
              <a:rect l="l" t="t" r="r" b="b"/>
              <a:pathLst>
                <a:path w="3162300" h="2200275">
                  <a:moveTo>
                    <a:pt x="0" y="2200148"/>
                  </a:moveTo>
                  <a:lnTo>
                    <a:pt x="1581150" y="0"/>
                  </a:lnTo>
                  <a:lnTo>
                    <a:pt x="3162300" y="2200148"/>
                  </a:lnTo>
                  <a:lnTo>
                    <a:pt x="0" y="2200148"/>
                  </a:lnTo>
                  <a:close/>
                </a:path>
              </a:pathLst>
            </a:custGeom>
            <a:ln w="12700">
              <a:solidFill>
                <a:srgbClr val="F50D54"/>
              </a:solidFill>
            </a:ln>
          </p:spPr>
          <p:txBody>
            <a:bodyPr wrap="square" lIns="0" tIns="0" rIns="0" bIns="0" rtlCol="0"/>
            <a:lstStyle/>
            <a:p>
              <a:endParaRPr>
                <a:solidFill>
                  <a:srgbClr val="000000"/>
                </a:solidFill>
              </a:endParaRPr>
            </a:p>
          </p:txBody>
        </p:sp>
      </p:grpSp>
      <p:sp>
        <p:nvSpPr>
          <p:cNvPr id="1048660" name="object 18"/>
          <p:cNvSpPr txBox="1"/>
          <p:nvPr/>
        </p:nvSpPr>
        <p:spPr>
          <a:xfrm>
            <a:off x="10399141" y="7692453"/>
            <a:ext cx="2487295" cy="14380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90"/>
              </a:spcBef>
            </a:pP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Профессионально- родительские взаимоотношения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61" name="object 19"/>
          <p:cNvSpPr txBox="1"/>
          <p:nvPr/>
        </p:nvSpPr>
        <p:spPr>
          <a:xfrm>
            <a:off x="8089518" y="5610542"/>
            <a:ext cx="2487295" cy="1438082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ctr">
              <a:lnSpc>
                <a:spcPct val="100299"/>
              </a:lnSpc>
              <a:spcBef>
                <a:spcPts val="90"/>
              </a:spcBef>
            </a:pP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Профессионально- детские взаимоотношения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62" name="object 20"/>
          <p:cNvSpPr txBox="1"/>
          <p:nvPr/>
        </p:nvSpPr>
        <p:spPr>
          <a:xfrm>
            <a:off x="12982575" y="5586031"/>
            <a:ext cx="2426335" cy="1473200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307340" marR="302260" indent="3810" algn="ctr">
              <a:lnSpc>
                <a:spcPts val="2850"/>
              </a:lnSpc>
              <a:spcBef>
                <a:spcPts val="220"/>
              </a:spcBef>
            </a:pP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Детско- родительские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  <a:p>
            <a:pPr algn="ctr">
              <a:lnSpc>
                <a:spcPts val="2840"/>
              </a:lnSpc>
            </a:pP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взаимоотношения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63" name="object 21"/>
          <p:cNvSpPr/>
          <p:nvPr/>
        </p:nvSpPr>
        <p:spPr>
          <a:xfrm>
            <a:off x="6710426" y="3033648"/>
            <a:ext cx="9866630" cy="6020435"/>
          </a:xfrm>
          <a:custGeom>
            <a:avLst/>
            <a:gdLst/>
            <a:ahLst/>
            <a:cxnLst/>
            <a:rect l="l" t="t" r="r" b="b"/>
            <a:pathLst>
              <a:path w="9866630" h="6020434">
                <a:moveTo>
                  <a:pt x="0" y="4352798"/>
                </a:moveTo>
                <a:lnTo>
                  <a:pt x="3522726" y="0"/>
                </a:lnTo>
              </a:path>
              <a:path w="9866630" h="6020434">
                <a:moveTo>
                  <a:pt x="9866376" y="4352798"/>
                </a:moveTo>
                <a:lnTo>
                  <a:pt x="6343650" y="0"/>
                </a:lnTo>
              </a:path>
              <a:path w="9866630" h="6020434">
                <a:moveTo>
                  <a:pt x="3352800" y="6019863"/>
                </a:moveTo>
                <a:lnTo>
                  <a:pt x="6512941" y="6019863"/>
                </a:lnTo>
              </a:path>
            </a:pathLst>
          </a:custGeom>
          <a:ln w="9525">
            <a:solidFill>
              <a:srgbClr val="F50D54"/>
            </a:solidFill>
          </a:ln>
        </p:spPr>
        <p:txBody>
          <a:bodyPr wrap="square" lIns="0" tIns="0" rIns="0" bIns="0" rtlCol="0"/>
          <a:lstStyle/>
          <a:p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5" name="object 4"/>
          <p:cNvSpPr/>
          <p:nvPr/>
        </p:nvSpPr>
        <p:spPr>
          <a:xfrm flipH="1">
            <a:off x="-7571" y="0"/>
            <a:ext cx="7571" cy="10287000"/>
          </a:xfrm>
          <a:custGeom>
            <a:avLst/>
            <a:gdLst/>
            <a:ahLst/>
            <a:cxnLst/>
            <a:rect l="l" t="t" r="r" b="b"/>
            <a:pathLst>
              <a:path w="5753100" h="10287000">
                <a:moveTo>
                  <a:pt x="5753100" y="10287000"/>
                </a:moveTo>
                <a:lnTo>
                  <a:pt x="5753100" y="0"/>
                </a:lnTo>
                <a:lnTo>
                  <a:pt x="0" y="0"/>
                </a:lnTo>
                <a:lnTo>
                  <a:pt x="0" y="10287000"/>
                </a:lnTo>
                <a:lnTo>
                  <a:pt x="5753100" y="1028700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68" name="object 7"/>
          <p:cNvSpPr txBox="1">
            <a:spLocks noGrp="1"/>
          </p:cNvSpPr>
          <p:nvPr>
            <p:ph type="title"/>
          </p:nvPr>
        </p:nvSpPr>
        <p:spPr>
          <a:xfrm>
            <a:off x="2008899" y="380365"/>
            <a:ext cx="11162270" cy="736600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/>
              <a:t>Родительская</a:t>
            </a:r>
            <a:r>
              <a:rPr spc="-185" dirty="0"/>
              <a:t> </a:t>
            </a:r>
            <a:r>
              <a:rPr spc="-10" dirty="0"/>
              <a:t>мотивация</a:t>
            </a:r>
          </a:p>
        </p:txBody>
      </p:sp>
      <p:sp>
        <p:nvSpPr>
          <p:cNvPr id="1048669" name="object 8"/>
          <p:cNvSpPr txBox="1"/>
          <p:nvPr/>
        </p:nvSpPr>
        <p:spPr>
          <a:xfrm>
            <a:off x="417306" y="1563941"/>
            <a:ext cx="14309614" cy="78180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0"/>
              </a:spcBef>
            </a:pP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Разная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степень</a:t>
            </a:r>
            <a:r>
              <a:rPr sz="26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готовности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к</a:t>
            </a:r>
            <a:r>
              <a:rPr sz="26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сотрудничеству</a:t>
            </a:r>
            <a:r>
              <a:rPr sz="26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с</a:t>
            </a:r>
            <a:r>
              <a:rPr sz="26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дефектологом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определяет</a:t>
            </a:r>
            <a:r>
              <a:rPr sz="26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различные</a:t>
            </a:r>
            <a:r>
              <a:rPr sz="26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уровни</a:t>
            </a:r>
            <a:r>
              <a:rPr sz="26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dirty="0">
                <a:solidFill>
                  <a:srgbClr val="000000"/>
                </a:solidFill>
                <a:latin typeface="Calibri"/>
                <a:cs typeface="Calibri"/>
              </a:rPr>
              <a:t>родительской</a:t>
            </a:r>
            <a:r>
              <a:rPr sz="260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600" spc="-10" dirty="0">
                <a:solidFill>
                  <a:srgbClr val="000000"/>
                </a:solidFill>
                <a:latin typeface="Calibri"/>
                <a:cs typeface="Calibri"/>
              </a:rPr>
              <a:t>мотивации:</a:t>
            </a:r>
            <a:endParaRPr sz="26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70" name="object 9"/>
          <p:cNvSpPr txBox="1"/>
          <p:nvPr/>
        </p:nvSpPr>
        <p:spPr>
          <a:xfrm>
            <a:off x="7264018" y="3445509"/>
            <a:ext cx="9744075" cy="1113789"/>
          </a:xfrm>
          <a:prstGeom prst="rect">
            <a:avLst/>
          </a:prstGeom>
        </p:spPr>
        <p:txBody>
          <a:bodyPr vert="horz" wrap="square" lIns="0" tIns="27940" rIns="0" bIns="0" rtlCol="0">
            <a:spAutoFit/>
          </a:bodyPr>
          <a:lstStyle/>
          <a:p>
            <a:pPr marL="12700" marR="5080">
              <a:lnSpc>
                <a:spcPts val="2850"/>
              </a:lnSpc>
              <a:spcBef>
                <a:spcPts val="220"/>
              </a:spcBef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Высокий</a:t>
            </a:r>
            <a:r>
              <a:rPr sz="2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уровень</a:t>
            </a:r>
            <a:r>
              <a:rPr sz="24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мотивации</a:t>
            </a:r>
            <a:r>
              <a:rPr sz="24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24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адекватное</a:t>
            </a:r>
            <a:r>
              <a:rPr sz="2400" spc="-10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восприятие</a:t>
            </a:r>
            <a:r>
              <a:rPr sz="24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состояния</a:t>
            </a:r>
            <a:r>
              <a:rPr sz="24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ребёнка,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готовность</a:t>
            </a:r>
            <a:r>
              <a:rPr sz="2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к</a:t>
            </a:r>
            <a:r>
              <a:rPr sz="24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сотрудничеству,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 понимание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важности</a:t>
            </a:r>
            <a:r>
              <a:rPr sz="240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и</a:t>
            </a:r>
            <a:r>
              <a:rPr sz="2400" spc="-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необходимости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048671" name="object 10"/>
          <p:cNvSpPr/>
          <p:nvPr/>
        </p:nvSpPr>
        <p:spPr>
          <a:xfrm>
            <a:off x="6134100" y="3476625"/>
            <a:ext cx="771525" cy="771525"/>
          </a:xfrm>
          <a:custGeom>
            <a:avLst/>
            <a:gdLst/>
            <a:ahLst/>
            <a:cxnLst/>
            <a:rect l="l" t="t" r="r" b="b"/>
            <a:pathLst>
              <a:path w="771525" h="771525">
                <a:moveTo>
                  <a:pt x="385825" y="0"/>
                </a:moveTo>
                <a:lnTo>
                  <a:pt x="337374" y="3190"/>
                </a:lnTo>
                <a:lnTo>
                  <a:pt x="290734" y="12113"/>
                </a:lnTo>
                <a:lnTo>
                  <a:pt x="246265" y="26408"/>
                </a:lnTo>
                <a:lnTo>
                  <a:pt x="204325" y="45716"/>
                </a:lnTo>
                <a:lnTo>
                  <a:pt x="165275" y="69676"/>
                </a:lnTo>
                <a:lnTo>
                  <a:pt x="129473" y="97929"/>
                </a:lnTo>
                <a:lnTo>
                  <a:pt x="97279" y="130116"/>
                </a:lnTo>
                <a:lnTo>
                  <a:pt x="69052" y="165877"/>
                </a:lnTo>
                <a:lnTo>
                  <a:pt x="45151" y="204851"/>
                </a:lnTo>
                <a:lnTo>
                  <a:pt x="25936" y="246681"/>
                </a:lnTo>
                <a:lnTo>
                  <a:pt x="11767" y="291005"/>
                </a:lnTo>
                <a:lnTo>
                  <a:pt x="3001" y="337464"/>
                </a:lnTo>
                <a:lnTo>
                  <a:pt x="0" y="385699"/>
                </a:lnTo>
                <a:lnTo>
                  <a:pt x="3001" y="433960"/>
                </a:lnTo>
                <a:lnTo>
                  <a:pt x="11767" y="480442"/>
                </a:lnTo>
                <a:lnTo>
                  <a:pt x="25936" y="524786"/>
                </a:lnTo>
                <a:lnTo>
                  <a:pt x="45151" y="566630"/>
                </a:lnTo>
                <a:lnTo>
                  <a:pt x="69052" y="605618"/>
                </a:lnTo>
                <a:lnTo>
                  <a:pt x="97279" y="641388"/>
                </a:lnTo>
                <a:lnTo>
                  <a:pt x="129473" y="673582"/>
                </a:lnTo>
                <a:lnTo>
                  <a:pt x="165275" y="701841"/>
                </a:lnTo>
                <a:lnTo>
                  <a:pt x="204325" y="725805"/>
                </a:lnTo>
                <a:lnTo>
                  <a:pt x="246265" y="745114"/>
                </a:lnTo>
                <a:lnTo>
                  <a:pt x="290734" y="759410"/>
                </a:lnTo>
                <a:lnTo>
                  <a:pt x="337374" y="768333"/>
                </a:lnTo>
                <a:lnTo>
                  <a:pt x="385825" y="771525"/>
                </a:lnTo>
                <a:lnTo>
                  <a:pt x="434249" y="768333"/>
                </a:lnTo>
                <a:lnTo>
                  <a:pt x="480866" y="759410"/>
                </a:lnTo>
                <a:lnTo>
                  <a:pt x="525317" y="745114"/>
                </a:lnTo>
                <a:lnTo>
                  <a:pt x="567241" y="725805"/>
                </a:lnTo>
                <a:lnTo>
                  <a:pt x="606279" y="701841"/>
                </a:lnTo>
                <a:lnTo>
                  <a:pt x="642071" y="673582"/>
                </a:lnTo>
                <a:lnTo>
                  <a:pt x="674258" y="641388"/>
                </a:lnTo>
                <a:lnTo>
                  <a:pt x="702479" y="605618"/>
                </a:lnTo>
                <a:lnTo>
                  <a:pt x="726377" y="566630"/>
                </a:lnTo>
                <a:lnTo>
                  <a:pt x="745589" y="524786"/>
                </a:lnTo>
                <a:lnTo>
                  <a:pt x="759758" y="480442"/>
                </a:lnTo>
                <a:lnTo>
                  <a:pt x="768523" y="433960"/>
                </a:lnTo>
                <a:lnTo>
                  <a:pt x="771525" y="385699"/>
                </a:lnTo>
                <a:lnTo>
                  <a:pt x="768523" y="337464"/>
                </a:lnTo>
                <a:lnTo>
                  <a:pt x="759758" y="291005"/>
                </a:lnTo>
                <a:lnTo>
                  <a:pt x="745589" y="246681"/>
                </a:lnTo>
                <a:lnTo>
                  <a:pt x="726377" y="204851"/>
                </a:lnTo>
                <a:lnTo>
                  <a:pt x="702479" y="165877"/>
                </a:lnTo>
                <a:lnTo>
                  <a:pt x="674258" y="130116"/>
                </a:lnTo>
                <a:lnTo>
                  <a:pt x="642071" y="97929"/>
                </a:lnTo>
                <a:lnTo>
                  <a:pt x="606279" y="69676"/>
                </a:lnTo>
                <a:lnTo>
                  <a:pt x="567241" y="45716"/>
                </a:lnTo>
                <a:lnTo>
                  <a:pt x="525317" y="26408"/>
                </a:lnTo>
                <a:lnTo>
                  <a:pt x="480866" y="12113"/>
                </a:lnTo>
                <a:lnTo>
                  <a:pt x="434249" y="3190"/>
                </a:lnTo>
                <a:lnTo>
                  <a:pt x="385825" y="0"/>
                </a:lnTo>
                <a:close/>
              </a:path>
            </a:pathLst>
          </a:custGeom>
          <a:solidFill>
            <a:srgbClr val="F50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2" name="object 11"/>
          <p:cNvSpPr txBox="1"/>
          <p:nvPr/>
        </p:nvSpPr>
        <p:spPr>
          <a:xfrm>
            <a:off x="6387084" y="3561461"/>
            <a:ext cx="257810" cy="108013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50" dirty="0">
                <a:solidFill>
                  <a:srgbClr val="FFFFFF"/>
                </a:solidFill>
                <a:latin typeface="Calibri"/>
                <a:cs typeface="Calibri"/>
              </a:rPr>
              <a:t>1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48673" name="object 12"/>
          <p:cNvSpPr txBox="1"/>
          <p:nvPr/>
        </p:nvSpPr>
        <p:spPr>
          <a:xfrm>
            <a:off x="7264018" y="4870767"/>
            <a:ext cx="10013315" cy="108142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299"/>
              </a:lnSpc>
              <a:spcBef>
                <a:spcPts val="90"/>
              </a:spcBef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Средний</a:t>
            </a:r>
            <a:r>
              <a:rPr sz="2400" spc="-5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уровень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мотивации</a:t>
            </a:r>
            <a:r>
              <a:rPr sz="2400" spc="-6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24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адекватное</a:t>
            </a:r>
            <a:r>
              <a:rPr sz="240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восприятие</a:t>
            </a:r>
            <a:r>
              <a:rPr sz="2400" spc="-9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состояния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ребёнка,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сотрудничество</a:t>
            </a:r>
            <a:r>
              <a:rPr sz="2400" spc="-8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при</a:t>
            </a:r>
            <a:r>
              <a:rPr sz="24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минимальной</a:t>
            </a:r>
            <a:r>
              <a:rPr sz="24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затрате</a:t>
            </a:r>
            <a:r>
              <a:rPr sz="2400" spc="-7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усилий</a:t>
            </a:r>
            <a:r>
              <a:rPr sz="2400" spc="-1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</a:t>
            </a:r>
            <a:r>
              <a:rPr sz="24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их</a:t>
            </a:r>
            <a:r>
              <a:rPr sz="24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стороны,</a:t>
            </a:r>
            <a:r>
              <a:rPr sz="24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пассивност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ь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</a:t>
            </a:r>
            <a:r>
              <a:rPr sz="2400" spc="2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сотрудничестве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48674" name="object 13"/>
          <p:cNvSpPr/>
          <p:nvPr/>
        </p:nvSpPr>
        <p:spPr>
          <a:xfrm>
            <a:off x="6134100" y="4972050"/>
            <a:ext cx="771525" cy="781050"/>
          </a:xfrm>
          <a:custGeom>
            <a:avLst/>
            <a:gdLst/>
            <a:ahLst/>
            <a:cxnLst/>
            <a:rect l="l" t="t" r="r" b="b"/>
            <a:pathLst>
              <a:path w="771525" h="781050">
                <a:moveTo>
                  <a:pt x="385825" y="0"/>
                </a:moveTo>
                <a:lnTo>
                  <a:pt x="337374" y="3253"/>
                </a:lnTo>
                <a:lnTo>
                  <a:pt x="290734" y="12302"/>
                </a:lnTo>
                <a:lnTo>
                  <a:pt x="246265" y="26785"/>
                </a:lnTo>
                <a:lnTo>
                  <a:pt x="204325" y="46337"/>
                </a:lnTo>
                <a:lnTo>
                  <a:pt x="165275" y="70595"/>
                </a:lnTo>
                <a:lnTo>
                  <a:pt x="129473" y="99198"/>
                </a:lnTo>
                <a:lnTo>
                  <a:pt x="97279" y="131780"/>
                </a:lnTo>
                <a:lnTo>
                  <a:pt x="69052" y="167979"/>
                </a:lnTo>
                <a:lnTo>
                  <a:pt x="45151" y="207433"/>
                </a:lnTo>
                <a:lnTo>
                  <a:pt x="25936" y="249777"/>
                </a:lnTo>
                <a:lnTo>
                  <a:pt x="11767" y="294650"/>
                </a:lnTo>
                <a:lnTo>
                  <a:pt x="3001" y="341686"/>
                </a:lnTo>
                <a:lnTo>
                  <a:pt x="0" y="390525"/>
                </a:lnTo>
                <a:lnTo>
                  <a:pt x="3001" y="439363"/>
                </a:lnTo>
                <a:lnTo>
                  <a:pt x="11767" y="486399"/>
                </a:lnTo>
                <a:lnTo>
                  <a:pt x="25936" y="531272"/>
                </a:lnTo>
                <a:lnTo>
                  <a:pt x="45151" y="573616"/>
                </a:lnTo>
                <a:lnTo>
                  <a:pt x="69052" y="613070"/>
                </a:lnTo>
                <a:lnTo>
                  <a:pt x="97279" y="649269"/>
                </a:lnTo>
                <a:lnTo>
                  <a:pt x="129473" y="681851"/>
                </a:lnTo>
                <a:lnTo>
                  <a:pt x="165275" y="710454"/>
                </a:lnTo>
                <a:lnTo>
                  <a:pt x="204325" y="734712"/>
                </a:lnTo>
                <a:lnTo>
                  <a:pt x="246265" y="754264"/>
                </a:lnTo>
                <a:lnTo>
                  <a:pt x="290734" y="768747"/>
                </a:lnTo>
                <a:lnTo>
                  <a:pt x="337374" y="777796"/>
                </a:lnTo>
                <a:lnTo>
                  <a:pt x="385825" y="781050"/>
                </a:lnTo>
                <a:lnTo>
                  <a:pt x="434249" y="777796"/>
                </a:lnTo>
                <a:lnTo>
                  <a:pt x="480866" y="768747"/>
                </a:lnTo>
                <a:lnTo>
                  <a:pt x="525317" y="754264"/>
                </a:lnTo>
                <a:lnTo>
                  <a:pt x="567241" y="734712"/>
                </a:lnTo>
                <a:lnTo>
                  <a:pt x="606279" y="710454"/>
                </a:lnTo>
                <a:lnTo>
                  <a:pt x="642071" y="681851"/>
                </a:lnTo>
                <a:lnTo>
                  <a:pt x="674258" y="649269"/>
                </a:lnTo>
                <a:lnTo>
                  <a:pt x="702479" y="613070"/>
                </a:lnTo>
                <a:lnTo>
                  <a:pt x="726377" y="573616"/>
                </a:lnTo>
                <a:lnTo>
                  <a:pt x="745589" y="531272"/>
                </a:lnTo>
                <a:lnTo>
                  <a:pt x="759758" y="486399"/>
                </a:lnTo>
                <a:lnTo>
                  <a:pt x="768523" y="439363"/>
                </a:lnTo>
                <a:lnTo>
                  <a:pt x="771525" y="390525"/>
                </a:lnTo>
                <a:lnTo>
                  <a:pt x="768523" y="341686"/>
                </a:lnTo>
                <a:lnTo>
                  <a:pt x="759758" y="294650"/>
                </a:lnTo>
                <a:lnTo>
                  <a:pt x="745589" y="249777"/>
                </a:lnTo>
                <a:lnTo>
                  <a:pt x="726377" y="207433"/>
                </a:lnTo>
                <a:lnTo>
                  <a:pt x="702479" y="167979"/>
                </a:lnTo>
                <a:lnTo>
                  <a:pt x="674258" y="131780"/>
                </a:lnTo>
                <a:lnTo>
                  <a:pt x="642071" y="99198"/>
                </a:lnTo>
                <a:lnTo>
                  <a:pt x="606279" y="70595"/>
                </a:lnTo>
                <a:lnTo>
                  <a:pt x="567241" y="46337"/>
                </a:lnTo>
                <a:lnTo>
                  <a:pt x="525317" y="26785"/>
                </a:lnTo>
                <a:lnTo>
                  <a:pt x="480866" y="12302"/>
                </a:lnTo>
                <a:lnTo>
                  <a:pt x="434249" y="3253"/>
                </a:lnTo>
                <a:lnTo>
                  <a:pt x="385825" y="0"/>
                </a:lnTo>
                <a:close/>
              </a:path>
            </a:pathLst>
          </a:custGeom>
          <a:solidFill>
            <a:srgbClr val="F50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5" name="object 14"/>
          <p:cNvSpPr txBox="1"/>
          <p:nvPr/>
        </p:nvSpPr>
        <p:spPr>
          <a:xfrm>
            <a:off x="6402451" y="5057775"/>
            <a:ext cx="257810" cy="10801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600" spc="-50" dirty="0">
                <a:solidFill>
                  <a:srgbClr val="FFFFFF"/>
                </a:solidFill>
                <a:latin typeface="Calibri"/>
                <a:cs typeface="Calibri"/>
              </a:rPr>
              <a:t>2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1048676" name="object 15"/>
          <p:cNvSpPr/>
          <p:nvPr/>
        </p:nvSpPr>
        <p:spPr>
          <a:xfrm>
            <a:off x="6153150" y="6610350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390525" y="0"/>
                </a:moveTo>
                <a:lnTo>
                  <a:pt x="341495" y="3253"/>
                </a:lnTo>
                <a:lnTo>
                  <a:pt x="294295" y="12302"/>
                </a:lnTo>
                <a:lnTo>
                  <a:pt x="249288" y="26785"/>
                </a:lnTo>
                <a:lnTo>
                  <a:pt x="206840" y="46337"/>
                </a:lnTo>
                <a:lnTo>
                  <a:pt x="167313" y="70595"/>
                </a:lnTo>
                <a:lnTo>
                  <a:pt x="131073" y="99198"/>
                </a:lnTo>
                <a:lnTo>
                  <a:pt x="98484" y="131780"/>
                </a:lnTo>
                <a:lnTo>
                  <a:pt x="69909" y="167979"/>
                </a:lnTo>
                <a:lnTo>
                  <a:pt x="45713" y="207433"/>
                </a:lnTo>
                <a:lnTo>
                  <a:pt x="26259" y="249777"/>
                </a:lnTo>
                <a:lnTo>
                  <a:pt x="11913" y="294650"/>
                </a:lnTo>
                <a:lnTo>
                  <a:pt x="3039" y="341686"/>
                </a:lnTo>
                <a:lnTo>
                  <a:pt x="0" y="390525"/>
                </a:lnTo>
                <a:lnTo>
                  <a:pt x="3039" y="439363"/>
                </a:lnTo>
                <a:lnTo>
                  <a:pt x="11913" y="486399"/>
                </a:lnTo>
                <a:lnTo>
                  <a:pt x="26259" y="531272"/>
                </a:lnTo>
                <a:lnTo>
                  <a:pt x="45713" y="573616"/>
                </a:lnTo>
                <a:lnTo>
                  <a:pt x="69909" y="613070"/>
                </a:lnTo>
                <a:lnTo>
                  <a:pt x="98484" y="649269"/>
                </a:lnTo>
                <a:lnTo>
                  <a:pt x="131073" y="681851"/>
                </a:lnTo>
                <a:lnTo>
                  <a:pt x="167313" y="710454"/>
                </a:lnTo>
                <a:lnTo>
                  <a:pt x="206840" y="734712"/>
                </a:lnTo>
                <a:lnTo>
                  <a:pt x="249288" y="754264"/>
                </a:lnTo>
                <a:lnTo>
                  <a:pt x="294295" y="768747"/>
                </a:lnTo>
                <a:lnTo>
                  <a:pt x="341495" y="777796"/>
                </a:lnTo>
                <a:lnTo>
                  <a:pt x="390525" y="781050"/>
                </a:lnTo>
                <a:lnTo>
                  <a:pt x="439554" y="777796"/>
                </a:lnTo>
                <a:lnTo>
                  <a:pt x="486754" y="768747"/>
                </a:lnTo>
                <a:lnTo>
                  <a:pt x="531761" y="754264"/>
                </a:lnTo>
                <a:lnTo>
                  <a:pt x="574209" y="734712"/>
                </a:lnTo>
                <a:lnTo>
                  <a:pt x="613736" y="710454"/>
                </a:lnTo>
                <a:lnTo>
                  <a:pt x="649976" y="681851"/>
                </a:lnTo>
                <a:lnTo>
                  <a:pt x="682565" y="649269"/>
                </a:lnTo>
                <a:lnTo>
                  <a:pt x="711140" y="613070"/>
                </a:lnTo>
                <a:lnTo>
                  <a:pt x="735336" y="573616"/>
                </a:lnTo>
                <a:lnTo>
                  <a:pt x="754790" y="531272"/>
                </a:lnTo>
                <a:lnTo>
                  <a:pt x="769136" y="486399"/>
                </a:lnTo>
                <a:lnTo>
                  <a:pt x="778010" y="439363"/>
                </a:lnTo>
                <a:lnTo>
                  <a:pt x="781050" y="390525"/>
                </a:lnTo>
                <a:lnTo>
                  <a:pt x="778010" y="341686"/>
                </a:lnTo>
                <a:lnTo>
                  <a:pt x="769136" y="294650"/>
                </a:lnTo>
                <a:lnTo>
                  <a:pt x="754790" y="249777"/>
                </a:lnTo>
                <a:lnTo>
                  <a:pt x="735336" y="207433"/>
                </a:lnTo>
                <a:lnTo>
                  <a:pt x="711140" y="167979"/>
                </a:lnTo>
                <a:lnTo>
                  <a:pt x="682565" y="131780"/>
                </a:lnTo>
                <a:lnTo>
                  <a:pt x="649976" y="99198"/>
                </a:lnTo>
                <a:lnTo>
                  <a:pt x="613736" y="70595"/>
                </a:lnTo>
                <a:lnTo>
                  <a:pt x="574209" y="46337"/>
                </a:lnTo>
                <a:lnTo>
                  <a:pt x="531761" y="26785"/>
                </a:lnTo>
                <a:lnTo>
                  <a:pt x="486754" y="12302"/>
                </a:lnTo>
                <a:lnTo>
                  <a:pt x="439554" y="3253"/>
                </a:lnTo>
                <a:lnTo>
                  <a:pt x="390525" y="0"/>
                </a:lnTo>
                <a:close/>
              </a:path>
            </a:pathLst>
          </a:custGeom>
          <a:solidFill>
            <a:srgbClr val="F50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8677" name="object 16"/>
          <p:cNvSpPr txBox="1"/>
          <p:nvPr/>
        </p:nvSpPr>
        <p:spPr>
          <a:xfrm>
            <a:off x="6441440" y="6474523"/>
            <a:ext cx="9034780" cy="1858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35025">
              <a:lnSpc>
                <a:spcPts val="2265"/>
              </a:lnSpc>
              <a:spcBef>
                <a:spcPts val="100"/>
              </a:spcBef>
            </a:pP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Низкий</a:t>
            </a:r>
            <a:r>
              <a:rPr sz="2400" spc="-4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уровень</a:t>
            </a:r>
            <a:r>
              <a:rPr sz="2400" spc="-9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мотивации</a:t>
            </a:r>
            <a:r>
              <a:rPr sz="24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–</a:t>
            </a:r>
            <a:r>
              <a:rPr sz="24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отсутствует</a:t>
            </a:r>
            <a:r>
              <a:rPr sz="2400" spc="-5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адекватная</a:t>
            </a:r>
            <a:r>
              <a:rPr sz="2400" spc="-3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000000"/>
                </a:solidFill>
                <a:latin typeface="Calibri"/>
                <a:cs typeface="Calibri"/>
              </a:rPr>
              <a:t>оценка</a:t>
            </a:r>
            <a:endParaRPr sz="2400">
              <a:solidFill>
                <a:srgbClr val="000000"/>
              </a:solidFill>
              <a:latin typeface="Calibri"/>
              <a:cs typeface="Calibri"/>
            </a:endParaRPr>
          </a:p>
          <a:p>
            <a:pPr marL="12700">
              <a:lnSpc>
                <a:spcPts val="3610"/>
              </a:lnSpc>
              <a:tabLst>
                <a:tab pos="835025" algn="l"/>
              </a:tabLst>
            </a:pPr>
            <a:r>
              <a:rPr sz="3600" spc="-50" dirty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r>
              <a:rPr sz="3600" dirty="0">
                <a:solidFill>
                  <a:srgbClr val="000000"/>
                </a:solidFill>
                <a:latin typeface="Calibri"/>
                <a:cs typeface="Calibri"/>
              </a:rPr>
              <a:t>	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состояния</a:t>
            </a:r>
            <a:r>
              <a:rPr sz="2400" spc="-8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ребёнка,</a:t>
            </a:r>
            <a:r>
              <a:rPr sz="2400" spc="-7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000000"/>
                </a:solidFill>
                <a:latin typeface="Calibri"/>
                <a:cs typeface="Calibri"/>
              </a:rPr>
              <a:t>па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ссивная</a:t>
            </a:r>
            <a:r>
              <a:rPr sz="2400" spc="-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внутренняя</a:t>
            </a:r>
            <a:r>
              <a:rPr sz="2400" spc="-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позиция</a:t>
            </a:r>
            <a:r>
              <a:rPr sz="2400" spc="-8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родителей,</a:t>
            </a:r>
            <a:endParaRPr sz="2400">
              <a:latin typeface="Calibri"/>
              <a:cs typeface="Calibri"/>
            </a:endParaRPr>
          </a:p>
          <a:p>
            <a:pPr marL="835025">
              <a:lnSpc>
                <a:spcPts val="2785"/>
              </a:lnSpc>
            </a:pP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критические</a:t>
            </a:r>
            <a:r>
              <a:rPr sz="2400" spc="-20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замечания</a:t>
            </a:r>
            <a:r>
              <a:rPr sz="2400" spc="-9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dirty="0">
                <a:solidFill>
                  <a:srgbClr val="272727"/>
                </a:solidFill>
                <a:latin typeface="Calibri"/>
                <a:cs typeface="Calibri"/>
              </a:rPr>
              <a:t>не</a:t>
            </a:r>
            <a:r>
              <a:rPr sz="2400" spc="-15" dirty="0">
                <a:solidFill>
                  <a:srgbClr val="272727"/>
                </a:solidFill>
                <a:latin typeface="Calibri"/>
                <a:cs typeface="Calibri"/>
              </a:rPr>
              <a:t> </a:t>
            </a:r>
            <a:r>
              <a:rPr sz="2400" spc="-10" dirty="0">
                <a:solidFill>
                  <a:srgbClr val="272727"/>
                </a:solidFill>
                <a:latin typeface="Calibri"/>
                <a:cs typeface="Calibri"/>
              </a:rPr>
              <a:t>принимаются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765</Words>
  <Application>Microsoft Office PowerPoint</Application>
  <PresentationFormat>Произвольный</PresentationFormat>
  <Paragraphs>61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Microsoft Sans Serif</vt:lpstr>
      <vt:lpstr>Office Theme</vt:lpstr>
      <vt:lpstr>Сопровождение  семей с детьми с нарушениями слуха</vt:lpstr>
      <vt:lpstr>Презентация PowerPoint</vt:lpstr>
      <vt:lpstr>Жестовый язык</vt:lpstr>
      <vt:lpstr>Не всем нужен жестовый язык, слабослышащие дети</vt:lpstr>
      <vt:lpstr>Презентация PowerPoint</vt:lpstr>
      <vt:lpstr>Какие навыки родители могут освоить дома с ребенком?</vt:lpstr>
      <vt:lpstr>Речь (диалог) развивается только через живую речь - это важно донести до родителей.</vt:lpstr>
      <vt:lpstr>Многие родители не зная, как правильно заниматься, могут потратить много времени и не получить динамику. У них «опускаются руки», теряется мотивация.</vt:lpstr>
      <vt:lpstr>Педагогический треугольник</vt:lpstr>
      <vt:lpstr>Родительская мотивация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2410CRP4CG</dc:creator>
  <cp:lastModifiedBy>Екатерина Чимутова</cp:lastModifiedBy>
  <cp:revision>1</cp:revision>
  <dcterms:created xsi:type="dcterms:W3CDTF">2026-06-07T06:56:10Z</dcterms:created>
  <dcterms:modified xsi:type="dcterms:W3CDTF">2026-08-24T12:00:54Z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2024-11-22T00:00:00Z</vt:filetime>
  </property>
  <property fmtid="{D5CDD505-2E9C-101B-9397-08002B2CF9AE}" pid="3" name="LastSaved">
    <vt:filetime>2026-06-07T00:00:00Z</vt:filetime>
  </property>
  <property fmtid="{D5CDD505-2E9C-101B-9397-08002B2CF9AE}" pid="4" name="Producer">
    <vt:lpwstr>3-Heights(TM) PDF Analysis &amp; Repair Shell 4.12.26.3 (http://www.pdf-tools.com)</vt:lpwstr>
  </property>
  <property fmtid="{D5CDD505-2E9C-101B-9397-08002B2CF9AE}" pid="5" name="ICV">
    <vt:lpwstr>46c7998065ff488f8bbdc42358c93d84</vt:lpwstr>
  </property>
</Properties>
</file>