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email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793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12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 cstate="email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6478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111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2039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5326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25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105979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3747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90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672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4EC178B-E6A7-46F6-81B9-61F57DA2ECCF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E6E5312-B116-4117-9466-D5AF187F3D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545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yandex.ru/video/preview/1499495229406307735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ch956sv-new.mskobr.ru/images/2020_01_16%20%D0%91%D0%A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57862" y="1405832"/>
            <a:ext cx="7143750" cy="293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650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8504" y="96687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/>
              <a:t>Что такое безопасность?</a:t>
            </a:r>
            <a:br>
              <a:rPr lang="ru-RU" sz="6600" dirty="0"/>
            </a:br>
            <a:endParaRPr lang="ru-RU" sz="6600" dirty="0"/>
          </a:p>
        </p:txBody>
      </p:sp>
      <p:pic>
        <p:nvPicPr>
          <p:cNvPr id="2056" name="Picture 8" descr="http://school30-nt.ucoz.ru/0202/kartinki/orig_3bbbd04c37579be3f62a3d58c7c77df8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825028" y="2150771"/>
            <a:ext cx="4198510" cy="4183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6931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Безопасность – это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7910" y="1555168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/>
              <a:t>состояние защищённости жизненно важных интересов личности, общества, государства от внутренних и внешних угроз. </a:t>
            </a:r>
          </a:p>
        </p:txBody>
      </p:sp>
    </p:spTree>
    <p:extLst>
      <p:ext uri="{BB962C8B-B14F-4D97-AF65-F5344CB8AC3E}">
        <p14:creationId xmlns:p14="http://schemas.microsoft.com/office/powerpoint/2010/main" val="34563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110" y="197700"/>
            <a:ext cx="10515600" cy="8894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/>
              <a:t>Какие виды безопасности вы знаете?</a:t>
            </a:r>
          </a:p>
        </p:txBody>
      </p:sp>
      <p:pic>
        <p:nvPicPr>
          <p:cNvPr id="3082" name="Picture 10" descr="https://sun9-8.userapi.com/impg/LLrfy9yfm2n3tsQ6iaIldlzj1M0kN7JjiSgUVw/WnHAVQHQR4g.jpg?size=385x289&amp;quality=96&amp;sign=cdebf3e57d81b79498142eafacf52936&amp;type=album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253585" y="1180901"/>
            <a:ext cx="3363159" cy="252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http://unfit.com6.ru/wp-content/uploads/2021/02/p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7385" y="1228551"/>
            <a:ext cx="3345343" cy="2412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http://dou8.edunoskol.ru/images/novosti/novosti2020/EnLopZkW4AEyYMZ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139" y="3782000"/>
            <a:ext cx="3065836" cy="2942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 descr="https://gde.md/files/images/news/2019/12/05/847_n3690929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3034" y="1228551"/>
            <a:ext cx="3546662" cy="2364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4" name="Picture 22" descr="http://ddu232.minsk.edu.by/en/sm_full.aspx?guid=692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2532" y="3996212"/>
            <a:ext cx="3637164" cy="272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6" name="Picture 24" descr="https://cf.ppt-online.org/files1/slide/g/GuoLvbyVx1TCSdgBp6rYOkWENFs2UMHcJaz0IAewjh/slide-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13174" y="3996212"/>
            <a:ext cx="3443979" cy="2579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274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8604" y="213231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Физическая безопасность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098" name="Picture 2" descr="https://t25023h.sch.obrazovanie33.ru/upload/site_files/3h/%D0%91%D0%B5%D0%B7%D0%BE%D0%BF%D0%B0%D1%81%D0%BD%D0%BE%D1%81%D1%82%D1%8C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9370" y="1232205"/>
            <a:ext cx="7774067" cy="5220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70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730" y="528763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Психологическая безопасность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5122" name="Picture 2" descr="https://www.krassever.ru/statics/thumbs/840x560/853-kartinka-8405608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79832" y="1523999"/>
            <a:ext cx="8001000" cy="508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973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606" y="300730"/>
            <a:ext cx="10515600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Физическое насилие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7170" name="Picture 2" descr="https://i.pinimg.com/originals/e3/53/78/e353789fcb67cb9b8dc3d5ac6f23905b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70480" y="1232457"/>
            <a:ext cx="4624276" cy="5348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5755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9112" y="223457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Психологическое (эмоциональное) насилие</a:t>
            </a:r>
            <a:r>
              <a:rPr lang="ru-RU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6148" name="Picture 4" descr="https://zabota033.msp.midural.ru/upload/gallery/2021/10/06/hXhucGkBI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64920" y="1433110"/>
            <a:ext cx="7900039" cy="4803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849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4B2CB1-0514-EFCB-B114-46C37946C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Видеоролик «Травле Нет».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374A98-2963-A9A4-8DA2-F0DA47C94F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026" y="1865014"/>
            <a:ext cx="10274174" cy="1828800"/>
          </a:xfrm>
        </p:spPr>
        <p:txBody>
          <a:bodyPr>
            <a:normAutofit/>
          </a:bodyPr>
          <a:lstStyle/>
          <a:p>
            <a:r>
              <a:rPr lang="en-US" sz="2400" dirty="0">
                <a:hlinkClick r:id="rId2"/>
              </a:rPr>
              <a:t>https://yandex.ru/video/preview/14994952294063077353</a:t>
            </a:r>
            <a:r>
              <a:rPr lang="ru-RU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85317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ru-RU" b="1" dirty="0"/>
            </a:br>
            <a:r>
              <a:rPr lang="ru-RU" b="1" dirty="0">
                <a:solidFill>
                  <a:srgbClr val="C00000"/>
                </a:solidFill>
              </a:rPr>
              <a:t>К каким последствиям может привести психологическое насилие?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ru-RU" sz="4000" dirty="0"/>
              <a:t>низкая самооценка</a:t>
            </a:r>
          </a:p>
          <a:p>
            <a:pPr algn="ctr"/>
            <a:r>
              <a:rPr lang="ru-RU" sz="4000" dirty="0"/>
              <a:t>депрессия</a:t>
            </a:r>
          </a:p>
          <a:p>
            <a:pPr algn="ctr"/>
            <a:r>
              <a:rPr lang="ru-RU" sz="4000" dirty="0"/>
              <a:t>подавленное настроение</a:t>
            </a:r>
          </a:p>
          <a:p>
            <a:pPr algn="ctr"/>
            <a:r>
              <a:rPr lang="ru-RU" sz="4000" dirty="0"/>
              <a:t> неуверенность </a:t>
            </a:r>
          </a:p>
          <a:p>
            <a:pPr algn="ctr"/>
            <a:r>
              <a:rPr lang="ru-RU" sz="4000" dirty="0"/>
              <a:t>уголовная, административная ответственность</a:t>
            </a:r>
          </a:p>
        </p:txBody>
      </p:sp>
    </p:spTree>
    <p:extLst>
      <p:ext uri="{BB962C8B-B14F-4D97-AF65-F5344CB8AC3E}">
        <p14:creationId xmlns:p14="http://schemas.microsoft.com/office/powerpoint/2010/main" val="2112360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623" y="996189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6000" b="1" dirty="0">
                <a:solidFill>
                  <a:srgbClr val="C00000"/>
                </a:solidFill>
              </a:rPr>
              <a:t>«Альпинист»</a:t>
            </a:r>
            <a:br>
              <a:rPr lang="ru-RU" sz="6000" dirty="0">
                <a:solidFill>
                  <a:srgbClr val="C00000"/>
                </a:solidFill>
              </a:rPr>
            </a:b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8194" name="Picture 2" descr="https://proprikol.ru/wp-content/uploads/2021/11/everest-krasivye-kartinki-17-1024x67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0651" y="1658970"/>
            <a:ext cx="7375848" cy="488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9677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841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Позиции по отношению к себе и другим: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ctr"/>
            <a:r>
              <a:rPr lang="ru-RU" sz="3600" dirty="0"/>
              <a:t>Я - </a:t>
            </a:r>
            <a:r>
              <a:rPr lang="ru-RU" sz="3600" dirty="0" err="1"/>
              <a:t>о'кей</a:t>
            </a:r>
            <a:r>
              <a:rPr lang="ru-RU" sz="3600" dirty="0"/>
              <a:t>, ты - </a:t>
            </a:r>
            <a:r>
              <a:rPr lang="ru-RU" sz="3600" dirty="0" err="1"/>
              <a:t>о'кей</a:t>
            </a:r>
            <a:r>
              <a:rPr lang="ru-RU" sz="3600" dirty="0"/>
              <a:t>.</a:t>
            </a:r>
          </a:p>
          <a:p>
            <a:pPr algn="ctr"/>
            <a:endParaRPr lang="ru-RU" sz="3600" dirty="0"/>
          </a:p>
          <a:p>
            <a:pPr algn="ctr"/>
            <a:r>
              <a:rPr lang="ru-RU" sz="3600" dirty="0"/>
              <a:t>Я - </a:t>
            </a:r>
            <a:r>
              <a:rPr lang="ru-RU" sz="3600" dirty="0" err="1"/>
              <a:t>о'кей</a:t>
            </a:r>
            <a:r>
              <a:rPr lang="ru-RU" sz="3600" dirty="0"/>
              <a:t>, ты - не </a:t>
            </a:r>
            <a:r>
              <a:rPr lang="ru-RU" sz="3600" dirty="0" err="1"/>
              <a:t>о'кей</a:t>
            </a:r>
            <a:r>
              <a:rPr lang="ru-RU" sz="3600" dirty="0"/>
              <a:t>. Я - Принц, а ты - Лягушка. </a:t>
            </a:r>
          </a:p>
          <a:p>
            <a:pPr algn="ctr"/>
            <a:endParaRPr lang="ru-RU" sz="3600" dirty="0"/>
          </a:p>
          <a:p>
            <a:pPr algn="ctr"/>
            <a:r>
              <a:rPr lang="ru-RU" sz="3600" dirty="0"/>
              <a:t>Я - не </a:t>
            </a:r>
            <a:r>
              <a:rPr lang="ru-RU" sz="3600" dirty="0" err="1"/>
              <a:t>о'кей</a:t>
            </a:r>
            <a:r>
              <a:rPr lang="ru-RU" sz="3600" dirty="0"/>
              <a:t>, ты - </a:t>
            </a:r>
            <a:r>
              <a:rPr lang="ru-RU" sz="3600" dirty="0" err="1"/>
              <a:t>о'кей</a:t>
            </a:r>
            <a:r>
              <a:rPr lang="ru-RU" sz="3600" dirty="0"/>
              <a:t>. </a:t>
            </a:r>
          </a:p>
          <a:p>
            <a:pPr algn="ctr"/>
            <a:endParaRPr lang="ru-RU" sz="3600" dirty="0"/>
          </a:p>
          <a:p>
            <a:pPr algn="ctr"/>
            <a:r>
              <a:rPr lang="ru-RU" sz="3600" dirty="0"/>
              <a:t>Я - не </a:t>
            </a:r>
            <a:r>
              <a:rPr lang="ru-RU" sz="3600" dirty="0" err="1"/>
              <a:t>о'кей</a:t>
            </a:r>
            <a:r>
              <a:rPr lang="ru-RU" sz="3600" dirty="0"/>
              <a:t>, ты - не </a:t>
            </a:r>
            <a:r>
              <a:rPr lang="ru-RU" sz="3600" dirty="0" err="1"/>
              <a:t>о'кей</a:t>
            </a:r>
            <a:r>
              <a:rPr lang="ru-RU" sz="3600" dirty="0"/>
              <a:t>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76182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273" y="500062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rgbClr val="C00000"/>
                </a:solidFill>
              </a:rPr>
              <a:t>«Таблица антиподов»</a:t>
            </a:r>
            <a:br>
              <a:rPr lang="ru-RU" sz="5400" dirty="0">
                <a:solidFill>
                  <a:srgbClr val="C00000"/>
                </a:solidFill>
              </a:rPr>
            </a:br>
            <a:endParaRPr lang="ru-RU" sz="5400" dirty="0">
              <a:solidFill>
                <a:srgbClr val="C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50248424"/>
              </p:ext>
            </p:extLst>
          </p:nvPr>
        </p:nvGraphicFramePr>
        <p:xfrm>
          <a:off x="1066800" y="2103438"/>
          <a:ext cx="10058400" cy="3767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29200">
                  <a:extLst>
                    <a:ext uri="{9D8B030D-6E8A-4147-A177-3AD203B41FA5}">
                      <a16:colId xmlns:a16="http://schemas.microsoft.com/office/drawing/2014/main" val="3188554056"/>
                    </a:ext>
                  </a:extLst>
                </a:gridCol>
                <a:gridCol w="5029200">
                  <a:extLst>
                    <a:ext uri="{9D8B030D-6E8A-4147-A177-3AD203B41FA5}">
                      <a16:colId xmlns:a16="http://schemas.microsoft.com/office/drawing/2014/main" val="3602216370"/>
                    </a:ext>
                  </a:extLst>
                </a:gridCol>
              </a:tblGrid>
              <a:tr h="1664550">
                <a:tc>
                  <a:txBody>
                    <a:bodyPr/>
                    <a:lstStyle/>
                    <a:p>
                      <a:pPr algn="ctr"/>
                      <a:r>
                        <a:rPr lang="ru-RU" sz="4000" dirty="0">
                          <a:solidFill>
                            <a:srgbClr val="C00000"/>
                          </a:solidFill>
                        </a:rPr>
                        <a:t>Положительные (хорошие) черты</a:t>
                      </a:r>
                      <a:r>
                        <a:rPr lang="ru-RU" sz="4000" baseline="0" dirty="0">
                          <a:solidFill>
                            <a:srgbClr val="C00000"/>
                          </a:solidFill>
                        </a:rPr>
                        <a:t> </a:t>
                      </a:r>
                      <a:endParaRPr lang="ru-RU" sz="4000" dirty="0">
                        <a:solidFill>
                          <a:srgbClr val="C00000"/>
                        </a:solidFill>
                      </a:endParaRP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000" dirty="0">
                          <a:solidFill>
                            <a:srgbClr val="C00000"/>
                          </a:solidFill>
                        </a:rPr>
                        <a:t>Отрицательные (плохие) черты</a:t>
                      </a: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4195508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982392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691231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ru-RU" sz="4000">
                        <a:solidFill>
                          <a:schemeClr val="tx1"/>
                        </a:solidFill>
                      </a:endParaRPr>
                    </a:p>
                  </a:txBody>
                  <a:tcPr marL="87464" marR="87464"/>
                </a:tc>
                <a:tc>
                  <a:txBody>
                    <a:bodyPr/>
                    <a:lstStyle/>
                    <a:p>
                      <a:endParaRPr lang="ru-RU" sz="4000" dirty="0">
                        <a:solidFill>
                          <a:schemeClr val="tx1"/>
                        </a:solidFill>
                      </a:endParaRPr>
                    </a:p>
                  </a:txBody>
                  <a:tcPr marL="87464" marR="87464"/>
                </a:tc>
                <a:extLst>
                  <a:ext uri="{0D108BD9-81ED-4DB2-BD59-A6C34878D82A}">
                    <a16:rowId xmlns:a16="http://schemas.microsoft.com/office/drawing/2014/main" val="41981780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29054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7439" y="107547"/>
            <a:ext cx="10515600" cy="1325563"/>
          </a:xfrm>
        </p:spPr>
        <p:txBody>
          <a:bodyPr>
            <a:noAutofit/>
          </a:bodyPr>
          <a:lstStyle/>
          <a:p>
            <a:pPr algn="ctr"/>
            <a:br>
              <a:rPr lang="ru-RU" sz="6000" b="1" dirty="0">
                <a:solidFill>
                  <a:srgbClr val="C00000"/>
                </a:solidFill>
              </a:rPr>
            </a:br>
            <a:r>
              <a:rPr lang="ru-RU" sz="6000" b="1" dirty="0">
                <a:solidFill>
                  <a:srgbClr val="C00000"/>
                </a:solidFill>
              </a:rPr>
              <a:t>«Доброта»</a:t>
            </a:r>
            <a:br>
              <a:rPr lang="ru-RU" sz="6000" b="1" dirty="0">
                <a:solidFill>
                  <a:srgbClr val="C00000"/>
                </a:solidFill>
              </a:rPr>
            </a:br>
            <a:endParaRPr lang="ru-RU" sz="60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62666" y="5244049"/>
            <a:ext cx="8232015" cy="127145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4000" dirty="0"/>
              <a:t>Сказать добрые слова об одноклассниках </a:t>
            </a:r>
          </a:p>
        </p:txBody>
      </p:sp>
      <p:pic>
        <p:nvPicPr>
          <p:cNvPr id="9220" name="Picture 4" descr="https://avatars.dzeninfra.ru/get-ynews/2815965/26bdfd8cf651f1e19a9ae0ed53db72ca/992x496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4732" y="1133541"/>
            <a:ext cx="8221014" cy="411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5118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http://29palms.ru/photo/blog/frame_day/031016/resized/002_Blog_Pavla_Aksenova_Leto_Foto_volkovich_a_-_Depositphoto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11036" y="3837904"/>
            <a:ext cx="4394916" cy="292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Правила доброты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98412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200" dirty="0"/>
              <a:t>Помогать людям.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dirty="0"/>
              <a:t> Защищать слабого.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dirty="0"/>
              <a:t>Делиться последним с другом.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dirty="0"/>
              <a:t>Не завидовать.</a:t>
            </a:r>
          </a:p>
          <a:p>
            <a:pPr marL="0" indent="0" algn="ctr">
              <a:buNone/>
            </a:pPr>
            <a:endParaRPr lang="ru-RU" sz="3200" dirty="0"/>
          </a:p>
          <a:p>
            <a:pPr marL="0" indent="0" algn="ctr">
              <a:buNone/>
            </a:pPr>
            <a:r>
              <a:rPr lang="ru-RU" sz="3200" dirty="0"/>
              <a:t>Прощать ошибки другим. </a:t>
            </a:r>
          </a:p>
          <a:p>
            <a:pPr algn="ctr"/>
            <a:endParaRPr lang="ru-RU" dirty="0"/>
          </a:p>
        </p:txBody>
      </p:sp>
      <p:pic>
        <p:nvPicPr>
          <p:cNvPr id="10242" name="Picture 2" descr="https://i.ytimg.com/vi/xArrI8wwiag/maxresdefault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782375"/>
            <a:ext cx="3845894" cy="2163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92081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ПОМНИ: </a:t>
            </a:r>
            <a:br>
              <a:rPr lang="ru-RU" b="1" dirty="0">
                <a:solidFill>
                  <a:srgbClr val="C00000"/>
                </a:solidFill>
              </a:rPr>
            </a:b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3477" y="1430690"/>
            <a:ext cx="8027894" cy="5073141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sz="4000" dirty="0"/>
              <a:t>Попробуй не наступить, а уступить.</a:t>
            </a:r>
          </a:p>
          <a:p>
            <a:pPr algn="ctr"/>
            <a:endParaRPr lang="ru-RU" sz="4000" dirty="0"/>
          </a:p>
          <a:p>
            <a:pPr algn="ctr"/>
            <a:r>
              <a:rPr lang="ru-RU" sz="4000" dirty="0"/>
              <a:t>Не захватить, а отдать.</a:t>
            </a:r>
          </a:p>
          <a:p>
            <a:pPr algn="ctr"/>
            <a:r>
              <a:rPr lang="ru-RU" sz="4000" dirty="0"/>
              <a:t>Не кулак показать, а протянуть ладонь.</a:t>
            </a:r>
          </a:p>
          <a:p>
            <a:pPr algn="ctr"/>
            <a:endParaRPr lang="ru-RU" sz="4000" dirty="0"/>
          </a:p>
          <a:p>
            <a:pPr algn="ctr"/>
            <a:r>
              <a:rPr lang="ru-RU" sz="4000" dirty="0"/>
              <a:t>Не спрятать, а поделиться.</a:t>
            </a:r>
          </a:p>
          <a:p>
            <a:pPr algn="ctr"/>
            <a:endParaRPr lang="ru-RU" sz="4000" dirty="0"/>
          </a:p>
          <a:p>
            <a:pPr algn="ctr"/>
            <a:r>
              <a:rPr lang="ru-RU" sz="4000" dirty="0"/>
              <a:t>Не кричать, а выслушать.</a:t>
            </a:r>
          </a:p>
          <a:p>
            <a:pPr algn="ctr"/>
            <a:endParaRPr lang="ru-RU" sz="4000" dirty="0"/>
          </a:p>
          <a:p>
            <a:pPr algn="ctr"/>
            <a:r>
              <a:rPr lang="ru-RU" sz="4000" dirty="0"/>
              <a:t>Не разорвать, а склеить. </a:t>
            </a:r>
          </a:p>
          <a:p>
            <a:endParaRPr lang="ru-RU" dirty="0"/>
          </a:p>
        </p:txBody>
      </p:sp>
      <p:pic>
        <p:nvPicPr>
          <p:cNvPr id="11266" name="Picture 2" descr="https://www.tapeciarnia.pl/tapety/na-telefon/tapeta-na-telefon-serduszko-na-dloniach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813452"/>
            <a:ext cx="2975388" cy="528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4585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Савон</Template>
  <TotalTime>67</TotalTime>
  <Words>224</Words>
  <Application>Microsoft Office PowerPoint</Application>
  <PresentationFormat>Широкоэкранный</PresentationFormat>
  <Paragraphs>51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Century Gothic</vt:lpstr>
      <vt:lpstr>Garamond</vt:lpstr>
      <vt:lpstr>Савон</vt:lpstr>
      <vt:lpstr>Презентация PowerPoint</vt:lpstr>
      <vt:lpstr>Что такое безопасность? </vt:lpstr>
      <vt:lpstr>Безопасность – это </vt:lpstr>
      <vt:lpstr>Какие виды безопасности вы знаете?</vt:lpstr>
      <vt:lpstr>Физическая безопасность</vt:lpstr>
      <vt:lpstr>Психологическая безопасность</vt:lpstr>
      <vt:lpstr>Физическое насилие</vt:lpstr>
      <vt:lpstr>Психологическое (эмоциональное) насилие </vt:lpstr>
      <vt:lpstr>Видеоролик «Травле Нет».</vt:lpstr>
      <vt:lpstr> К каким последствиям может привести психологическое насилие? </vt:lpstr>
      <vt:lpstr>«Альпинист» </vt:lpstr>
      <vt:lpstr>Позиции по отношению к себе и другим: </vt:lpstr>
      <vt:lpstr>«Таблица антиподов» </vt:lpstr>
      <vt:lpstr> «Доброта» </vt:lpstr>
      <vt:lpstr>Правила доброты</vt:lpstr>
      <vt:lpstr>ПОМНИ: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Классный час</dc:title>
  <dc:creator>Пользователь Windows</dc:creator>
  <cp:lastModifiedBy>Екатерина Чимутова</cp:lastModifiedBy>
  <cp:revision>13</cp:revision>
  <dcterms:created xsi:type="dcterms:W3CDTF">2023-01-20T04:57:33Z</dcterms:created>
  <dcterms:modified xsi:type="dcterms:W3CDTF">2026-08-18T18:16:18Z</dcterms:modified>
</cp:coreProperties>
</file>