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9144000" cy="6858000"/>
  <p:defaultTextStyle>
    <a:lvl1pPr marL="0" indent="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1pPr>
    <a:lvl2pPr marL="457200" indent="4572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2pPr>
    <a:lvl3pPr marL="914400" indent="9144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3pPr>
    <a:lvl4pPr marL="1371600" indent="13716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4pPr>
    <a:lvl5pPr marL="1828800" indent="18288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5pPr>
    <a:lvl6pPr>
      <a:defRPr lang="ru-RU" sz="1800"/>
    </a:lvl6pPr>
    <a:lvl7pPr>
      <a:defRPr lang="ru-RU" sz="1800"/>
    </a:lvl7pPr>
    <a:lvl8pPr>
      <a:defRPr lang="ru-RU" sz="1800"/>
    </a:lvl8pPr>
    <a:lvl9pPr>
      <a:defRPr lang="ru-RU" sz="1800"/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3" name="Shape 1033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1029" name="Shape 1029"/>
          <p:cNvSpPr>
            <a:spLocks noGrp="1" noChangeShapeType="1"/>
          </p:cNvSpPr>
          <p:nvPr>
            <p:ph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"/>
              <a:defRPr sz="3200" b="0" i="0">
                <a:solidFill>
                  <a:schemeClr val="dk2"/>
                </a:solidFill>
                <a:latin typeface="Franklin Gothic Book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"/>
              <a:defRPr sz="2800" b="0" i="0">
                <a:solidFill>
                  <a:schemeClr val="dk2"/>
                </a:solidFill>
                <a:latin typeface="Franklin Gothic Book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"/>
              <a:defRPr sz="2400" b="0" i="0">
                <a:solidFill>
                  <a:schemeClr val="dk2"/>
                </a:solidFill>
                <a:latin typeface="Franklin Gothic Book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"/>
              <a:defRPr sz="2000" b="0" i="0">
                <a:solidFill>
                  <a:schemeClr val="dk2"/>
                </a:solidFill>
                <a:latin typeface="Franklin Gothic Book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60000"/>
              <a:buChar char=""/>
              <a:defRPr sz="1800" b="0" i="0">
                <a:solidFill>
                  <a:schemeClr val="dk2"/>
                </a:solidFill>
                <a:latin typeface="Franklin Gothic Book"/>
              </a:defRPr>
            </a:lvl5pPr>
          </a:lstStyle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1030" name="Shape 1030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 sz="1200"/>
          </a:p>
        </p:txBody>
      </p:sp>
      <p:sp>
        <p:nvSpPr>
          <p:cNvPr id="1031" name="Shape 1031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1032" name="Shape 1032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52" name="Прямая соединительная линия 12"/>
          <p:cNvGrpSpPr/>
          <p:nvPr/>
        </p:nvGrpSpPr>
        <p:grpSpPr bwMode="auto">
          <a:xfrm>
            <a:off x="506412" y="5340350"/>
            <a:ext cx="8643937" cy="23811"/>
            <a:chOff x="319" y="3364"/>
            <a:chExt cx="5445" cy="15"/>
          </a:xfrm>
        </p:grpSpPr>
        <p:pic>
          <p:nvPicPr>
            <p:cNvPr id="2050" name="Прямая соединительная линия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3364"/>
              <a:ext cx="5445" cy="15"/>
            </a:xfrm>
            <a:prstGeom prst="rect">
              <a:avLst/>
            </a:prstGeom>
            <a:noFill/>
          </p:spPr>
        </p:pic>
      </p:grpSp>
      <p:sp>
        <p:nvSpPr>
          <p:cNvPr id="2053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2054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2055" name="Дата 15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2056" name="Нижний колонтитул 1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2057" name="Номер слайда 14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2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076" name="Прямая соединительная линия 6"/>
          <p:cNvGrpSpPr/>
          <p:nvPr/>
        </p:nvGrpSpPr>
        <p:grpSpPr bwMode="auto">
          <a:xfrm>
            <a:off x="506412" y="1036637"/>
            <a:ext cx="8643937" cy="30162"/>
            <a:chOff x="319" y="653"/>
            <a:chExt cx="5445" cy="19"/>
          </a:xfrm>
        </p:grpSpPr>
        <p:pic>
          <p:nvPicPr>
            <p:cNvPr id="3074" name="Прямая соединительная линия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653"/>
              <a:ext cx="5445" cy="19"/>
            </a:xfrm>
            <a:prstGeom prst="rect">
              <a:avLst/>
            </a:prstGeom>
            <a:noFill/>
          </p:spPr>
        </p:pic>
      </p:grpSp>
      <p:grpSp>
        <p:nvGrpSpPr>
          <p:cNvPr id="3079" name="Прямая соединительная линия 8"/>
          <p:cNvGrpSpPr/>
          <p:nvPr/>
        </p:nvGrpSpPr>
        <p:grpSpPr bwMode="auto">
          <a:xfrm>
            <a:off x="506412" y="1036637"/>
            <a:ext cx="8643937" cy="30162"/>
            <a:chOff x="319" y="653"/>
            <a:chExt cx="5445" cy="19"/>
          </a:xfrm>
        </p:grpSpPr>
        <p:pic>
          <p:nvPicPr>
            <p:cNvPr id="3077" name="Прямая соединительная линия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653"/>
              <a:ext cx="5445" cy="19"/>
            </a:xfrm>
            <a:prstGeom prst="rect">
              <a:avLst/>
            </a:prstGeom>
            <a:noFill/>
          </p:spPr>
        </p:pic>
      </p:grpSp>
      <p:grpSp>
        <p:nvGrpSpPr>
          <p:cNvPr id="3082" name="Прямая соединительная линия 11"/>
          <p:cNvGrpSpPr/>
          <p:nvPr/>
        </p:nvGrpSpPr>
        <p:grpSpPr bwMode="auto">
          <a:xfrm>
            <a:off x="506412" y="1047750"/>
            <a:ext cx="8643937" cy="25400"/>
            <a:chOff x="319" y="660"/>
            <a:chExt cx="5445" cy="16"/>
          </a:xfrm>
        </p:grpSpPr>
        <p:pic>
          <p:nvPicPr>
            <p:cNvPr id="3080" name="Прямая соединительная линия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660"/>
              <a:ext cx="5445" cy="16"/>
            </a:xfrm>
            <a:prstGeom prst="rect">
              <a:avLst/>
            </a:prstGeom>
            <a:noFill/>
          </p:spPr>
        </p:pic>
      </p:grpSp>
      <p:sp>
        <p:nvSpPr>
          <p:cNvPr id="3083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3084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3085" name="Дата 24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3086" name="Нижний колонтитул 18"/>
          <p:cNvSpPr>
            <a:spLocks noGrp="1" noChangeShapeType="1"/>
          </p:cNvSpPr>
          <p:nvPr>
            <p:ph type="ftr" idx="3"/>
          </p:nvPr>
        </p:nvSpPr>
        <p:spPr bwMode="auto">
          <a:xfrm>
            <a:off x="3581400" y="76200"/>
            <a:ext cx="2895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3087" name="Номер слайда 15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3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100" name="Прямая соединительная линия 12"/>
          <p:cNvGrpSpPr/>
          <p:nvPr/>
        </p:nvGrpSpPr>
        <p:grpSpPr bwMode="auto">
          <a:xfrm>
            <a:off x="506412" y="3432175"/>
            <a:ext cx="8643937" cy="23811"/>
            <a:chOff x="319" y="2162"/>
            <a:chExt cx="5445" cy="15"/>
          </a:xfrm>
        </p:grpSpPr>
        <p:pic>
          <p:nvPicPr>
            <p:cNvPr id="4098" name="Прямая соединительная линия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2162"/>
              <a:ext cx="5445" cy="15"/>
            </a:xfrm>
            <a:prstGeom prst="rect">
              <a:avLst/>
            </a:prstGeom>
            <a:noFill/>
          </p:spPr>
        </p:pic>
      </p:grpSp>
      <p:sp>
        <p:nvSpPr>
          <p:cNvPr id="4101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4102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4103" name="Дата 18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4104" name="Нижний колонтитул 10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4105" name="Номер слайда 15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4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124" name="Прямая соединительная линия 12"/>
          <p:cNvGrpSpPr/>
          <p:nvPr/>
        </p:nvGrpSpPr>
        <p:grpSpPr bwMode="auto">
          <a:xfrm>
            <a:off x="506412" y="6010274"/>
            <a:ext cx="8643937" cy="25400"/>
            <a:chOff x="319" y="3786"/>
            <a:chExt cx="5445" cy="16"/>
          </a:xfrm>
        </p:grpSpPr>
        <p:pic>
          <p:nvPicPr>
            <p:cNvPr id="5122" name="Прямая соединительная линия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3786"/>
              <a:ext cx="5445" cy="16"/>
            </a:xfrm>
            <a:prstGeom prst="rect">
              <a:avLst/>
            </a:prstGeom>
            <a:noFill/>
          </p:spPr>
        </p:pic>
      </p:grpSp>
      <p:sp>
        <p:nvSpPr>
          <p:cNvPr id="5125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5126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5127" name="Дата 9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5128" name="Нижний колонтитул 5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5129" name="Номер слайда 6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7650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5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6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6147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6148" name="Дата 2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6149" name="Нижний колонтитул 23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6150" name="Номер слайда 6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6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172" name="Прямая соединительная линия 12"/>
          <p:cNvGrpSpPr/>
          <p:nvPr/>
        </p:nvGrpSpPr>
        <p:grpSpPr bwMode="auto">
          <a:xfrm>
            <a:off x="506412" y="5840412"/>
            <a:ext cx="8643937" cy="23811"/>
            <a:chOff x="319" y="3679"/>
            <a:chExt cx="5445" cy="15"/>
          </a:xfrm>
        </p:grpSpPr>
        <p:pic>
          <p:nvPicPr>
            <p:cNvPr id="7170" name="Прямая соединительная линия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3679"/>
              <a:ext cx="5445" cy="15"/>
            </a:xfrm>
            <a:prstGeom prst="rect">
              <a:avLst/>
            </a:prstGeom>
            <a:noFill/>
          </p:spPr>
        </p:pic>
      </p:grpSp>
      <p:sp>
        <p:nvSpPr>
          <p:cNvPr id="7173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7174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7175" name="Дата 24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7176" name="Нижний колонтитул 28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7177" name="Номер слайда 6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7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94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8195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8196" name="Дата 6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8197" name="Нижний колонтитул 4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8198" name="Номер слайда 30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8_Трек"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8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9219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sp>
        <p:nvSpPr>
          <p:cNvPr id="9220" name="Дата 3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9221" name="Нижний колонтитул 4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9222" name="Номер слайда 5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28" name="Прямая соединительная линия 6"/>
          <p:cNvGrpSpPr/>
          <p:nvPr/>
        </p:nvGrpSpPr>
        <p:grpSpPr bwMode="auto">
          <a:xfrm>
            <a:off x="506412" y="1036637"/>
            <a:ext cx="8643937" cy="30162"/>
            <a:chOff x="319" y="653"/>
            <a:chExt cx="5445" cy="19"/>
          </a:xfrm>
        </p:grpSpPr>
        <p:pic>
          <p:nvPicPr>
            <p:cNvPr id="1026" name="Прямая соединительная линия 6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653"/>
              <a:ext cx="5445" cy="19"/>
            </a:xfrm>
            <a:prstGeom prst="rect">
              <a:avLst/>
            </a:prstGeom>
            <a:noFill/>
          </p:spPr>
        </p:pic>
      </p:grpSp>
      <p:sp>
        <p:nvSpPr>
          <p:cNvPr id="1029" name="Текст 7"/>
          <p:cNvSpPr>
            <a:spLocks noGrp="1" noChangeShapeType="1"/>
          </p:cNvSpPr>
          <p:nvPr>
            <p:ph type="body" idx="1"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"/>
              <a:defRPr sz="3200" b="0" i="0">
                <a:solidFill>
                  <a:schemeClr val="dk2"/>
                </a:solidFill>
                <a:latin typeface="Franklin Gothic Book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"/>
              <a:defRPr sz="2800" b="0" i="0">
                <a:solidFill>
                  <a:schemeClr val="dk2"/>
                </a:solidFill>
                <a:latin typeface="Franklin Gothic Book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"/>
              <a:defRPr sz="2400" b="0" i="0">
                <a:solidFill>
                  <a:schemeClr val="dk2"/>
                </a:solidFill>
                <a:latin typeface="Franklin Gothic Book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"/>
              <a:defRPr sz="2000" b="0" i="0">
                <a:solidFill>
                  <a:schemeClr val="dk2"/>
                </a:solidFill>
                <a:latin typeface="Franklin Gothic Book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60000"/>
              <a:buChar char=""/>
              <a:defRPr sz="1800" b="0" i="0">
                <a:solidFill>
                  <a:schemeClr val="dk2"/>
                </a:solidFill>
                <a:latin typeface="Franklin Gothic Book"/>
              </a:defRPr>
            </a:lvl5pPr>
          </a:lstStyle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r>
              <a:t>Образец текста</a:t>
            </a:r>
          </a:p>
          <a:p>
            <a:pPr marL="742950" lvl="1" indent="-285750">
              <a:spcBef>
                <a:spcPts val="0"/>
              </a:spcBef>
              <a:buClr>
                <a:srgbClr val="F0A22E"/>
              </a:buClr>
              <a:buSzPct val="70000"/>
              <a:buChar char=""/>
              <a:defRPr/>
            </a:pPr>
            <a:r>
              <a:t>Второй уровень</a:t>
            </a:r>
          </a:p>
          <a:p>
            <a:pPr marL="1143000" lvl="2" indent="-228600">
              <a:spcBef>
                <a:spcPts val="0"/>
              </a:spcBef>
              <a:buClr>
                <a:srgbClr val="F0A22E"/>
              </a:buClr>
              <a:buSzPct val="70000"/>
              <a:buChar char=""/>
              <a:defRPr/>
            </a:pPr>
            <a:r>
              <a:t>Третий уровень</a:t>
            </a:r>
          </a:p>
          <a:p>
            <a:pPr marL="1600200" lvl="3" indent="-228600">
              <a:spcBef>
                <a:spcPts val="0"/>
              </a:spcBef>
              <a:buClr>
                <a:srgbClr val="F0A22E"/>
              </a:buClr>
              <a:buSzPct val="70000"/>
              <a:buChar char=""/>
              <a:defRPr/>
            </a:pPr>
            <a:r>
              <a:t>Четвертый уровень</a:t>
            </a:r>
          </a:p>
          <a:p>
            <a:pPr marL="2057400" lvl="4" indent="-228600">
              <a:spcBef>
                <a:spcPts val="0"/>
              </a:spcBef>
              <a:buClr>
                <a:srgbClr val="F0A22E"/>
              </a:buClr>
              <a:buSzPct val="60000"/>
              <a:buChar char=""/>
              <a:defRPr/>
            </a:pPr>
            <a:r>
              <a:t>Пятый уровень</a:t>
            </a:r>
          </a:p>
        </p:txBody>
      </p:sp>
      <p:sp>
        <p:nvSpPr>
          <p:cNvPr id="1030" name="Дата 10"/>
          <p:cNvSpPr>
            <a:spLocks noGrp="1" noChangeShapeType="1"/>
          </p:cNvSpPr>
          <p:nvPr>
            <p:ph type="dt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D38E27"/>
                </a:solidFill>
                <a:latin typeface="Franklin Gothic Book"/>
              </a:rPr>
              <a:t>*</a:t>
            </a:r>
            <a:endParaRPr/>
          </a:p>
        </p:txBody>
      </p:sp>
      <p:sp>
        <p:nvSpPr>
          <p:cNvPr id="1031" name="Нижний колонтитул 27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1032" name="Номер слайда 4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Franklin Gothic Book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solidFill>
                  <a:srgbClr val="D38E27"/>
                </a:solidFill>
                <a:latin typeface="Franklin Gothic Book"/>
              </a:rPr>
              <a:t>‹#›</a:t>
            </a:fld>
            <a:endParaRPr/>
          </a:p>
        </p:txBody>
      </p:sp>
      <p:sp>
        <p:nvSpPr>
          <p:cNvPr id="1033" name="Заголовок 9"/>
          <p:cNvSpPr>
            <a:spLocks noGrp="1" noChangeShapeType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t>Образец заголовка</a:t>
            </a:r>
          </a:p>
        </p:txBody>
      </p:sp>
      <p:grpSp>
        <p:nvGrpSpPr>
          <p:cNvPr id="1036" name="Прямая соединительная линия 8"/>
          <p:cNvGrpSpPr/>
          <p:nvPr/>
        </p:nvGrpSpPr>
        <p:grpSpPr bwMode="auto">
          <a:xfrm>
            <a:off x="506412" y="1036637"/>
            <a:ext cx="8643937" cy="30162"/>
            <a:chOff x="319" y="653"/>
            <a:chExt cx="5445" cy="19"/>
          </a:xfrm>
        </p:grpSpPr>
        <p:pic>
          <p:nvPicPr>
            <p:cNvPr id="1034" name="Прямая соединительная линия 8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653"/>
              <a:ext cx="5445" cy="19"/>
            </a:xfrm>
            <a:prstGeom prst="rect">
              <a:avLst/>
            </a:prstGeom>
            <a:noFill/>
          </p:spPr>
        </p:pic>
      </p:grpSp>
      <p:grpSp>
        <p:nvGrpSpPr>
          <p:cNvPr id="1039" name="Прямая соединительная линия 11"/>
          <p:cNvGrpSpPr/>
          <p:nvPr/>
        </p:nvGrpSpPr>
        <p:grpSpPr bwMode="auto">
          <a:xfrm>
            <a:off x="506412" y="1047750"/>
            <a:ext cx="8643937" cy="25400"/>
            <a:chOff x="319" y="660"/>
            <a:chExt cx="5445" cy="16"/>
          </a:xfrm>
        </p:grpSpPr>
        <p:pic>
          <p:nvPicPr>
            <p:cNvPr id="1037" name="Прямая соединительная линия 11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 bwMode="auto">
            <a:xfrm>
              <a:off x="319" y="660"/>
              <a:ext cx="5445" cy="16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>
        <a:spcBef>
          <a:spcPts val="0"/>
        </a:spcBef>
        <a:spcAft>
          <a:spcPts val="0"/>
        </a:spcAft>
        <a:defRPr sz="3600" cap="all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2pPr>
      <a:lvl3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3pPr>
      <a:lvl4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4pPr>
      <a:lvl5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5pPr>
      <a:lvl6pPr marL="4572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6pPr>
      <a:lvl7pPr marL="9144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7pPr>
      <a:lvl8pPr marL="13716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8pPr>
      <a:lvl9pPr marL="18288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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"/>
        <a:defRPr sz="28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"/>
        <a:defRPr sz="24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"/>
        <a:defRPr sz="20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Clr>
          <a:schemeClr val="accent1"/>
        </a:buClr>
        <a:buSzPct val="60000"/>
        <a:buFont typeface="Wingdings 2"/>
        <a:buChar char=""/>
        <a:defRPr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>
        <a:spcBef>
          <a:spcPts val="0"/>
        </a:spcBef>
        <a:buClr>
          <a:schemeClr val="accent1"/>
        </a:buClr>
        <a:buSzPct val="60000"/>
        <a:buFont typeface="Wingdings 2"/>
        <a:buChar char=""/>
        <a:defRPr sz="18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>
        <a:spcBef>
          <a:spcPts val="0"/>
        </a:spcBef>
        <a:buClr>
          <a:schemeClr val="accent1"/>
        </a:buClr>
        <a:buSzPct val="60000"/>
        <a:buFont typeface="Wingdings 2"/>
        <a:buChar char=""/>
        <a:defRPr sz="16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>
        <a:spcBef>
          <a:spcPts val="0"/>
        </a:spcBef>
        <a:buClr>
          <a:schemeClr val="accent1"/>
        </a:buClr>
        <a:buSzPct val="60000"/>
        <a:buFont typeface="Wingdings 2"/>
        <a:buChar char=""/>
        <a:defRPr sz="16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>
        <a:spcBef>
          <a:spcPts val="0"/>
        </a:spcBef>
        <a:buClr>
          <a:schemeClr val="accent1"/>
        </a:buClr>
        <a:buSzPct val="60000"/>
        <a:buFont typeface="Wingdings 2"/>
        <a:buChar char="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zegov.ru/slovo-32399.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42" name="Заголовок 3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10243" name="_x0000_i0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755650" y="1773237"/>
            <a:ext cx="3865562" cy="3671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266" name="Заголовок 3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11267" name="_x0000_i0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755650" y="1773237"/>
            <a:ext cx="3865562" cy="3671887"/>
          </a:xfrm>
          <a:prstGeom prst="rect">
            <a:avLst/>
          </a:prstGeom>
          <a:noFill/>
        </p:spPr>
      </p:pic>
      <p:sp>
        <p:nvSpPr>
          <p:cNvPr id="11268" name="TextBox 4"/>
          <p:cNvSpPr txBox="1">
            <a:spLocks noGrp="1" noChangeShapeType="1"/>
          </p:cNvSpPr>
          <p:nvPr/>
        </p:nvSpPr>
        <p:spPr bwMode="auto">
          <a:xfrm>
            <a:off x="5364162" y="2565400"/>
            <a:ext cx="2952750" cy="83026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 algn="ctr">
              <a:defRPr/>
            </a:pPr>
            <a:r>
              <a:rPr sz="4800" b="1" i="0" u="none">
                <a:latin typeface="Times New Roman"/>
                <a:ea typeface="Times New Roman"/>
              </a:rPr>
              <a:t>ПАМЯТЬ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TextBox 3"/>
          <p:cNvSpPr txBox="1">
            <a:spLocks noGrp="1" noChangeShapeType="1"/>
          </p:cNvSpPr>
          <p:nvPr/>
        </p:nvSpPr>
        <p:spPr bwMode="auto">
          <a:xfrm>
            <a:off x="539750" y="1773237"/>
            <a:ext cx="7345362" cy="83026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>
              <a:defRPr/>
            </a:pPr>
            <a:r>
              <a:rPr sz="4800" b="1" i="0" u="none">
                <a:latin typeface="Times New Roman"/>
                <a:ea typeface="Times New Roman"/>
              </a:rPr>
              <a:t>Что ты знаешь о памяти?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Grp="1" noChangeShapeType="1"/>
          </p:cNvSpPr>
          <p:nvPr/>
        </p:nvSpPr>
        <p:spPr bwMode="auto">
          <a:xfrm>
            <a:off x="539750" y="1773237"/>
            <a:ext cx="7345362" cy="83026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>
              <a:defRPr/>
            </a:pPr>
            <a:r>
              <a:rPr sz="4800" b="1" i="0" u="none">
                <a:latin typeface="Times New Roman"/>
                <a:ea typeface="Times New Roman"/>
              </a:rPr>
              <a:t>Что ты знаешь о памяти?</a:t>
            </a:r>
            <a:endParaRPr/>
          </a:p>
        </p:txBody>
      </p:sp>
      <p:pic>
        <p:nvPicPr>
          <p:cNvPr id="13315" name="Схема 3"/>
          <p:cNvPicPr>
            <a:picLocks noGrp="1"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31775" y="2992437"/>
            <a:ext cx="8747125" cy="2817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338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14339" name="TextBox 3"/>
          <p:cNvSpPr txBox="1">
            <a:spLocks noGrp="1" noChangeShapeType="1"/>
          </p:cNvSpPr>
          <p:nvPr/>
        </p:nvSpPr>
        <p:spPr bwMode="auto">
          <a:xfrm>
            <a:off x="539750" y="1773237"/>
            <a:ext cx="7345362" cy="83026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>
              <a:defRPr/>
            </a:pPr>
            <a:r>
              <a:rPr sz="4800" b="1" i="0" u="none">
                <a:latin typeface="Times New Roman"/>
                <a:ea typeface="Times New Roman"/>
              </a:rPr>
              <a:t>Что мы знаем о памяти?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362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15363" name="TextBox 3"/>
          <p:cNvSpPr txBox="1">
            <a:spLocks noGrp="1" noChangeShapeType="1"/>
          </p:cNvSpPr>
          <p:nvPr/>
        </p:nvSpPr>
        <p:spPr bwMode="auto">
          <a:xfrm>
            <a:off x="468312" y="1484312"/>
            <a:ext cx="8280400" cy="2800350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>
                <a:latin typeface="Franklin Gothic Book"/>
              </a:rPr>
              <a:t>познакомимся с понятием память (вспомним),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>
                <a:latin typeface="Franklin Gothic Book"/>
              </a:rPr>
              <a:t>узнаем интересную информацию про память.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386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16387" name="Содержимое 2"/>
          <p:cNvSpPr>
            <a:spLocks noGrp="1" noChangeShapeType="1"/>
          </p:cNvSpPr>
          <p:nvPr>
            <p:ph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"/>
              <a:defRPr sz="3200" b="0" i="0">
                <a:solidFill>
                  <a:schemeClr val="dk2"/>
                </a:solidFill>
                <a:latin typeface="Franklin Gothic Book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"/>
              <a:defRPr sz="2800" b="0" i="0">
                <a:solidFill>
                  <a:schemeClr val="dk2"/>
                </a:solidFill>
                <a:latin typeface="Franklin Gothic Book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"/>
              <a:defRPr sz="2400" b="0" i="0">
                <a:solidFill>
                  <a:schemeClr val="dk2"/>
                </a:solidFill>
                <a:latin typeface="Franklin Gothic Book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"/>
              <a:defRPr sz="2000" b="0" i="0">
                <a:solidFill>
                  <a:schemeClr val="dk2"/>
                </a:solidFill>
                <a:latin typeface="Franklin Gothic Book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60000"/>
              <a:buChar char=""/>
              <a:defRPr sz="1800" b="0" i="0">
                <a:solidFill>
                  <a:schemeClr val="dk2"/>
                </a:solidFill>
                <a:latin typeface="Franklin Gothic Book"/>
              </a:defRPr>
            </a:lvl5pPr>
          </a:lstStyle>
          <a:p>
            <a:pPr marL="342900" lvl="0" indent="-342900" algn="just">
              <a:spcBef>
                <a:spcPts val="0"/>
              </a:spcBef>
              <a:buNone/>
              <a:defRPr/>
            </a:pPr>
            <a:r>
              <a:rPr>
                <a:latin typeface="Times New Roman"/>
                <a:ea typeface="Times New Roman"/>
              </a:rPr>
              <a:t>Словарь Ожегова - </a:t>
            </a:r>
            <a:r>
              <a:rPr b="0" i="0" u="sng">
                <a:solidFill>
                  <a:schemeClr val="hlink"/>
                </a:solidFill>
                <a:latin typeface="Times New Roman"/>
                <a:ea typeface="Times New Roman"/>
                <a:hlinkClick r:id="rId3" tooltip="https://ozegov.ru/slovo-32399.html"/>
              </a:rPr>
              <a:t>https://ozegov.ru/slovo-32399.html</a:t>
            </a:r>
            <a:endParaRPr lang="en-US"/>
          </a:p>
          <a:p>
            <a:pPr marL="342900" lvl="0" indent="-342900" algn="just">
              <a:spcBef>
                <a:spcPts val="0"/>
              </a:spcBef>
              <a:buNone/>
              <a:defRPr/>
            </a:pPr>
            <a:r>
              <a:rPr b="1" i="0" u="none">
                <a:latin typeface="Times New Roman"/>
                <a:ea typeface="Times New Roman"/>
              </a:rPr>
              <a:t>Память</a:t>
            </a:r>
            <a:r>
              <a:rPr>
                <a:latin typeface="Times New Roman"/>
                <a:ea typeface="Times New Roman"/>
              </a:rPr>
              <a:t> - способ сохранять и воспроизводить в сознании прежние впечатления, опыт, а также; самый запас хранящихся в сознании впечатлений, опыта.</a:t>
            </a:r>
            <a:endParaRPr/>
          </a:p>
          <a:p>
            <a:pPr marL="342900" lvl="0" indent="-342900">
              <a:spcBef>
                <a:spcPts val="0"/>
              </a:spcBef>
              <a:buClr>
                <a:srgbClr val="F0A22E"/>
              </a:buClr>
              <a:buSzPct val="70000"/>
              <a:buFont typeface="Wingdings 2"/>
              <a:buChar char=""/>
              <a:defRPr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410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17411" name="Рисунок 4" descr="1. Алфавит.jpg"/>
          <p:cNvPicPr>
            <a:picLocks noGrp="1"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771775" y="1196975"/>
            <a:ext cx="3529012" cy="2763837"/>
          </a:xfrm>
          <a:prstGeom prst="rect">
            <a:avLst/>
          </a:prstGeom>
          <a:noFill/>
        </p:spPr>
      </p:pic>
      <p:pic>
        <p:nvPicPr>
          <p:cNvPr id="17412" name="Рисунок 5" descr="1. виды памяти.JPG"/>
          <p:cNvPicPr>
            <a:picLocks noGrp="1" noChangeAspect="1"/>
          </p:cNvPicPr>
          <p:nvPr/>
        </p:nvPicPr>
        <p:blipFill>
          <a:blip r:embed="rId4"/>
          <a:stretch/>
        </p:blipFill>
        <p:spPr bwMode="auto">
          <a:xfrm>
            <a:off x="1547812" y="4221162"/>
            <a:ext cx="6315075" cy="2162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434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18435" name="Рисунок 6" descr="1.jpg"/>
          <p:cNvPicPr>
            <a:picLocks noGrp="1"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835150" y="2276475"/>
            <a:ext cx="6057900" cy="4032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458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19459" name="Рисунок 3" descr="2.JPG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2020555" y="1773236"/>
            <a:ext cx="5609166" cy="4500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82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20483" name="Рисунок 4" descr="vimbly-1-705x470.jpg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1258887" y="1557337"/>
            <a:ext cx="6715125" cy="447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506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1969192591" name="Рисунок 196919259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737776" y="1481666"/>
            <a:ext cx="5844834" cy="48418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530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22531" name="Заголовок 1"/>
          <p:cNvPicPr>
            <a:picLocks noGrp="1"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44475" y="1481137"/>
            <a:ext cx="8697912" cy="1133475"/>
          </a:xfrm>
          <a:prstGeom prst="rect">
            <a:avLst/>
          </a:prstGeom>
          <a:noFill/>
        </p:spPr>
      </p:pic>
      <p:pic>
        <p:nvPicPr>
          <p:cNvPr id="22532" name="Рисунок 6" descr="эверест.JPG"/>
          <p:cNvPicPr>
            <a:picLocks noGrp="1" noChangeAspect="1"/>
          </p:cNvPicPr>
          <p:nvPr/>
        </p:nvPicPr>
        <p:blipFill>
          <a:blip r:embed="rId4"/>
          <a:stretch/>
        </p:blipFill>
        <p:spPr bwMode="auto">
          <a:xfrm>
            <a:off x="1835150" y="2565400"/>
            <a:ext cx="5761037" cy="3697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554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23555" name="Рисунок 5" descr="3. Возраст и память.JPG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323850" y="1628775"/>
            <a:ext cx="8431212" cy="4398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578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98450" y="268287"/>
            <a:ext cx="8699500" cy="1487487"/>
          </a:xfrm>
          <a:prstGeom prst="rect">
            <a:avLst/>
          </a:prstGeom>
          <a:noFill/>
        </p:spPr>
      </p:pic>
      <p:pic>
        <p:nvPicPr>
          <p:cNvPr id="24579" name="Рисунок 3" descr="4. сон.JPG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0" y="2060575"/>
            <a:ext cx="9144000" cy="3057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90621070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98449" y="268286"/>
            <a:ext cx="8699499" cy="1487486"/>
          </a:xfrm>
          <a:prstGeom prst="rect">
            <a:avLst/>
          </a:prstGeom>
          <a:noFill/>
        </p:spPr>
      </p:pic>
      <p:pic>
        <p:nvPicPr>
          <p:cNvPr id="250780331" name="Рисунок 3" descr="4. сон.JPG"/>
          <p:cNvPicPr>
            <a:picLocks noGrp="1"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2060574"/>
            <a:ext cx="9144000" cy="3057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602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25603" name="Рисунок 3" descr="image.png"/>
          <p:cNvPicPr>
            <a:picLocks noGrp="1"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827087" y="1557337"/>
            <a:ext cx="7705725" cy="4333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626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26627" name="Содержимое 2"/>
          <p:cNvSpPr>
            <a:spLocks noGrp="1" noChangeShapeType="1"/>
          </p:cNvSpPr>
          <p:nvPr>
            <p:ph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"/>
              <a:defRPr sz="3200" b="0" i="0">
                <a:solidFill>
                  <a:schemeClr val="dk2"/>
                </a:solidFill>
                <a:latin typeface="Franklin Gothic Book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"/>
              <a:defRPr sz="2800" b="0" i="0">
                <a:solidFill>
                  <a:schemeClr val="dk2"/>
                </a:solidFill>
                <a:latin typeface="Franklin Gothic Book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"/>
              <a:defRPr sz="2400" b="0" i="0">
                <a:solidFill>
                  <a:schemeClr val="dk2"/>
                </a:solidFill>
                <a:latin typeface="Franklin Gothic Book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"/>
              <a:defRPr sz="2000" b="0" i="0">
                <a:solidFill>
                  <a:schemeClr val="dk2"/>
                </a:solidFill>
                <a:latin typeface="Franklin Gothic Book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60000"/>
              <a:buChar char=""/>
              <a:defRPr sz="1800" b="0" i="0">
                <a:solidFill>
                  <a:schemeClr val="dk2"/>
                </a:solidFill>
                <a:latin typeface="Franklin Gothic Book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0" u="sng"/>
              <a:t>Продукты: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торт, макароны, лосось, орехи,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жареная пища, черника, чипсы,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белый хлеб, темный шоколад,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жирная пища, яйца, брокколи, смородина, попкорн, гречка, газировка,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овсянка, фастфуд.  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7650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27651" name="Содержимое 2"/>
          <p:cNvSpPr>
            <a:spLocks noGrp="1" noChangeShapeType="1"/>
          </p:cNvSpPr>
          <p:nvPr>
            <p:ph/>
          </p:nvPr>
        </p:nvSpPr>
        <p:spPr bwMode="auto">
          <a:xfrm>
            <a:off x="304800" y="1554162"/>
            <a:ext cx="8686800" cy="452596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"/>
              <a:defRPr sz="3200" b="0" i="0">
                <a:solidFill>
                  <a:schemeClr val="dk2"/>
                </a:solidFill>
                <a:latin typeface="Franklin Gothic Book"/>
              </a:defRPr>
            </a:lvl1pPr>
            <a:lvl2pPr marL="74295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"/>
              <a:defRPr sz="2800" b="0" i="0">
                <a:solidFill>
                  <a:schemeClr val="dk2"/>
                </a:solidFill>
                <a:latin typeface="Franklin Gothic Book"/>
              </a:defRPr>
            </a:lvl2pPr>
            <a:lvl3pPr marL="11430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"/>
              <a:defRPr sz="2400" b="0" i="0">
                <a:solidFill>
                  <a:schemeClr val="dk2"/>
                </a:solidFill>
                <a:latin typeface="Franklin Gothic Book"/>
              </a:defRPr>
            </a:lvl3pPr>
            <a:lvl4pPr marL="16002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70000"/>
              <a:buChar char=""/>
              <a:defRPr sz="2000" b="0" i="0">
                <a:solidFill>
                  <a:schemeClr val="dk2"/>
                </a:solidFill>
                <a:latin typeface="Franklin Gothic Book"/>
              </a:defRPr>
            </a:lvl4pPr>
            <a:lvl5pPr marL="20574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22E"/>
              </a:buClr>
              <a:buSzPct val="60000"/>
              <a:buChar char=""/>
              <a:defRPr sz="1800" b="0" i="0">
                <a:solidFill>
                  <a:schemeClr val="dk2"/>
                </a:solidFill>
                <a:latin typeface="Franklin Gothic Book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0" u="sng"/>
              <a:t>Продукты: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торт, макароны, </a:t>
            </a:r>
            <a:r>
              <a:rPr sz="3600" b="1" i="1" u="none">
                <a:solidFill>
                  <a:srgbClr val="FF0000"/>
                </a:solidFill>
              </a:rPr>
              <a:t>лосось, орехи,</a:t>
            </a:r>
            <a:r>
              <a:rPr sz="3600" b="1" i="1" u="none"/>
              <a:t>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жареная пища, </a:t>
            </a:r>
            <a:r>
              <a:rPr sz="3600" b="1" i="1" u="none">
                <a:solidFill>
                  <a:srgbClr val="FF0000"/>
                </a:solidFill>
              </a:rPr>
              <a:t>черника,</a:t>
            </a:r>
            <a:r>
              <a:rPr sz="3600" b="1" i="1" u="none"/>
              <a:t> чипсы,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белый хлеб, </a:t>
            </a:r>
            <a:r>
              <a:rPr sz="3600" b="1" i="1" u="none">
                <a:solidFill>
                  <a:srgbClr val="FF0000"/>
                </a:solidFill>
              </a:rPr>
              <a:t>темный шоколад,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/>
              <a:t>жирная пища, </a:t>
            </a:r>
            <a:r>
              <a:rPr sz="3600" b="1" i="1" u="none">
                <a:solidFill>
                  <a:srgbClr val="FF0000"/>
                </a:solidFill>
              </a:rPr>
              <a:t>яйца, брокколи, смородина, </a:t>
            </a:r>
            <a:r>
              <a:rPr sz="3600" b="1" i="1" u="none"/>
              <a:t>попкорн, </a:t>
            </a:r>
            <a:r>
              <a:rPr sz="3600" b="1" i="1" u="none">
                <a:solidFill>
                  <a:srgbClr val="FF0000"/>
                </a:solidFill>
              </a:rPr>
              <a:t>гречка,</a:t>
            </a:r>
            <a:r>
              <a:rPr sz="3600" b="1" i="1" u="none"/>
              <a:t> газировка, </a:t>
            </a:r>
            <a:endParaRPr/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sz="3600" b="1" i="1" u="none">
                <a:solidFill>
                  <a:srgbClr val="FF0000"/>
                </a:solidFill>
              </a:rPr>
              <a:t>овсянка,</a:t>
            </a:r>
            <a:r>
              <a:rPr sz="3600" b="1" i="1" u="none"/>
              <a:t> фастфуд.  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674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pic>
        <p:nvPicPr>
          <p:cNvPr id="28675" name="Содержимое 4" descr="817-8df7b73a7820f4aef47864f2a6c5fccf.jpg"/>
          <p:cNvPicPr>
            <a:picLocks noGrp="1" noChangeAspect="1"/>
          </p:cNvPicPr>
          <p:nvPr>
            <p:ph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3350" y="1557337"/>
            <a:ext cx="6197600" cy="504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698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29699" name="TextBox 3"/>
          <p:cNvSpPr txBox="1">
            <a:spLocks noGrp="1" noChangeShapeType="1"/>
          </p:cNvSpPr>
          <p:nvPr/>
        </p:nvSpPr>
        <p:spPr bwMode="auto">
          <a:xfrm>
            <a:off x="539750" y="1773237"/>
            <a:ext cx="7345362" cy="83026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>
              <a:defRPr/>
            </a:pPr>
            <a:r>
              <a:rPr sz="4800" b="1" i="0" u="none">
                <a:latin typeface="Times New Roman"/>
                <a:ea typeface="Times New Roman"/>
              </a:rPr>
              <a:t>Что мы знаем о памяти?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22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30723" name="TextBox 3"/>
          <p:cNvSpPr txBox="1">
            <a:spLocks noGrp="1" noChangeShapeType="1"/>
          </p:cNvSpPr>
          <p:nvPr/>
        </p:nvSpPr>
        <p:spPr bwMode="auto">
          <a:xfrm>
            <a:off x="468312" y="1484312"/>
            <a:ext cx="8280400" cy="2800350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>
                <a:latin typeface="Franklin Gothic Book"/>
              </a:rPr>
              <a:t>познакомимся с понятием память (вспомним),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>
                <a:latin typeface="Franklin Gothic Book"/>
              </a:rPr>
              <a:t>узнаем интересную информацию про память.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746" name="Заголовок 1"/>
          <p:cNvPicPr>
            <a:picLocks noGrp="1" noChangeAspect="1"/>
          </p:cNvPicPr>
          <p:nvPr>
            <p:ph type="title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03187" y="450850"/>
            <a:ext cx="8894762" cy="1152525"/>
          </a:xfrm>
          <a:prstGeom prst="rect">
            <a:avLst/>
          </a:prstGeom>
          <a:noFill/>
        </p:spPr>
      </p:pic>
      <p:sp>
        <p:nvSpPr>
          <p:cNvPr id="31747" name="TextBox 3"/>
          <p:cNvSpPr txBox="1">
            <a:spLocks noGrp="1" noChangeShapeType="1"/>
          </p:cNvSpPr>
          <p:nvPr/>
        </p:nvSpPr>
        <p:spPr bwMode="auto">
          <a:xfrm>
            <a:off x="468312" y="1484312"/>
            <a:ext cx="8280400" cy="4832350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>
                <a:latin typeface="Franklin Gothic Book"/>
              </a:rPr>
              <a:t>Виды памяти.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>
                <a:latin typeface="Franklin Gothic Book"/>
              </a:rPr>
              <a:t>Объем памяти.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 b="0" i="0" u="none">
                <a:latin typeface="Franklin Gothic Book"/>
                <a:ea typeface="Times New Roman"/>
              </a:rPr>
              <a:t>Возраст и память.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 b="0" i="0" u="none">
                <a:latin typeface="Franklin Gothic Book"/>
                <a:ea typeface="Times New Roman"/>
              </a:rPr>
              <a:t>Сон и память.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 b="0" i="0" u="none">
                <a:latin typeface="Franklin Gothic Book"/>
                <a:ea typeface="Times New Roman"/>
              </a:rPr>
              <a:t>Питание и память.</a:t>
            </a:r>
            <a:endParaRPr/>
          </a:p>
          <a:p>
            <a:pPr marL="914400" lvl="0" indent="-914400">
              <a:buFont typeface="Franklin Gothic Medium"/>
              <a:buAutoNum type="arabicPeriod"/>
              <a:defRPr/>
            </a:pPr>
            <a:r>
              <a:rPr sz="4400" b="0" i="0" u="none">
                <a:latin typeface="Franklin Gothic Book"/>
                <a:ea typeface="Times New Roman"/>
              </a:rPr>
              <a:t>Кинезиологические упражнения.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770" name="TextBox 3"/>
          <p:cNvSpPr txBox="1">
            <a:spLocks noGrp="1" noChangeShapeType="1"/>
          </p:cNvSpPr>
          <p:nvPr/>
        </p:nvSpPr>
        <p:spPr bwMode="auto">
          <a:xfrm>
            <a:off x="539750" y="1773237"/>
            <a:ext cx="7345362" cy="83026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lvl="0">
              <a:defRPr/>
            </a:pPr>
            <a:r>
              <a:rPr sz="4800" b="1" i="0" u="none">
                <a:latin typeface="Times New Roman"/>
                <a:ea typeface="Times New Roman"/>
              </a:rPr>
              <a:t>Что ты знаешь о памяти?</a:t>
            </a:r>
            <a:endParaRPr/>
          </a:p>
        </p:txBody>
      </p:sp>
      <p:pic>
        <p:nvPicPr>
          <p:cNvPr id="32771" name="Схема 3"/>
          <p:cNvPicPr>
            <a:picLocks noGrp="1"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31775" y="2992437"/>
            <a:ext cx="8747125" cy="2817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199</Words>
  <Application>Microsoft Office PowerPoint</Application>
  <DocSecurity>0</DocSecurity>
  <PresentationFormat>Экран (4:3)</PresentationFormat>
  <Paragraphs>30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Отгадай ребус</dc:title>
  <dc:subject/>
  <dc:creator>User</dc:creator>
  <cp:keywords/>
  <dc:description/>
  <cp:lastModifiedBy>Екатерина Чимутова</cp:lastModifiedBy>
  <cp:revision>28</cp:revision>
  <dcterms:created xsi:type="dcterms:W3CDTF">2026-02-02T17:48:00Z</dcterms:created>
  <dcterms:modified xsi:type="dcterms:W3CDTF">2026-08-18T18:11:06Z</dcterms:modified>
  <cp:category/>
  <dc:identifier/>
  <cp:contentStatus/>
  <dc:language/>
  <cp:version/>
</cp:coreProperties>
</file>