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notesMasterIdLst>
    <p:notesMasterId r:id="rId9"/>
  </p:notesMasterIdLst>
  <p:handoutMasterIdLst>
    <p:handoutMasterId r:id="rId10"/>
  </p:handoutMasterIdLst>
  <p:sldIdLst>
    <p:sldId id="381" r:id="rId2"/>
    <p:sldId id="383" r:id="rId3"/>
    <p:sldId id="387" r:id="rId4"/>
    <p:sldId id="386" r:id="rId5"/>
    <p:sldId id="385" r:id="rId6"/>
    <p:sldId id="388" r:id="rId7"/>
    <p:sldId id="382" r:id="rId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0B9D"/>
    <a:srgbClr val="0C3286"/>
    <a:srgbClr val="FF9900"/>
    <a:srgbClr val="CC0099"/>
    <a:srgbClr val="9900CC"/>
    <a:srgbClr val="FF0000"/>
    <a:srgbClr val="FDFDED"/>
    <a:srgbClr val="7E1C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17" autoAdjust="0"/>
    <p:restoredTop sz="91551" autoAdjust="0"/>
  </p:normalViewPr>
  <p:slideViewPr>
    <p:cSldViewPr>
      <p:cViewPr>
        <p:scale>
          <a:sx n="100" d="100"/>
          <a:sy n="100" d="100"/>
        </p:scale>
        <p:origin x="-1944" y="-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2" d="100"/>
        <a:sy n="102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5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6B053B5-577C-49F7-BD1A-FEBBEBE9EB69}" type="datetimeFigureOut">
              <a:rPr lang="ru-RU"/>
              <a:pPr>
                <a:defRPr/>
              </a:pPr>
              <a:t>12.12.2017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7C464B2-47F7-437C-8707-A748163783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66254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472D7A6F-6BEF-4A30-A964-ED0C46D83221}" type="datetimeFigureOut">
              <a:rPr lang="ru-RU"/>
              <a:pPr>
                <a:defRPr/>
              </a:pPr>
              <a:t>12.12.2017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A3EC496C-F753-4568-B672-799AF54F63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74371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80 w 5184"/>
                  <a:gd name="T3" fmla="*/ 3159 h 3159"/>
                  <a:gd name="T4" fmla="*/ 528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68 w 556"/>
                  <a:gd name="T5" fmla="*/ 3159 h 3159"/>
                  <a:gd name="T6" fmla="*/ 56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7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7 w 251"/>
                <a:gd name="T7" fmla="*/ 12 h 12"/>
                <a:gd name="T8" fmla="*/ 257 w 251"/>
                <a:gd name="T9" fmla="*/ 0 h 12"/>
                <a:gd name="T10" fmla="*/ 257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1879 w 251"/>
                <a:gd name="T5" fmla="*/ 12 h 12"/>
                <a:gd name="T6" fmla="*/ 1879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814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814 w 4724"/>
                  <a:gd name="T7" fmla="*/ 12 h 12"/>
                  <a:gd name="T8" fmla="*/ 4814 w 4724"/>
                  <a:gd name="T9" fmla="*/ 0 h 12"/>
                  <a:gd name="T10" fmla="*/ 4814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sp>
        <p:nvSpPr>
          <p:cNvPr id="116752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75"/>
            <a:ext cx="7086600" cy="1431925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116753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8B74FF-1A03-4B54-A085-E017EA64BB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E64FD4-E48C-4244-95F6-BA37EDFEC6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A9A54F-F289-41DB-B9AE-92AEC06F07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8A0177-101A-4F56-9076-4EDC4E1672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F7EEFD-01BA-4539-AE71-08FE2751B9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6CD78E-6977-4FBC-AF06-4CA8A13BFB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345EBB-5132-4502-9BD5-EB58AE63B8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3AD824-961A-4282-9E5F-33E98BC1DD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1681DE-7FDE-47F1-8B9D-9B11B0F076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9EBF2-3D34-4156-8717-59C0BA6CAD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1C392E-2B94-4B7A-969E-6FA95C08BE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1066800" y="1981200"/>
            <a:ext cx="75438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5CA89C-B2C7-4EA8-B313-4DA8EA4B73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Заголовок, 2 маленьких объекта и 1 большой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066800" y="1981200"/>
            <a:ext cx="36957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1066800" y="4114800"/>
            <a:ext cx="36957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half" idx="3"/>
          </p:nvPr>
        </p:nvSpPr>
        <p:spPr>
          <a:xfrm>
            <a:off x="4914900" y="1981200"/>
            <a:ext cx="36957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F77155-2678-4AE1-846F-828F56EEAA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1066800" y="304800"/>
            <a:ext cx="7543800" cy="579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C44AD1-B6AC-4CC4-BE50-92F7D574C3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sp>
          <p:nvSpPr>
            <p:cNvPr id="1032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80 w 5184"/>
                <a:gd name="T3" fmla="*/ 3159 h 3159"/>
                <a:gd name="T4" fmla="*/ 528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33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68 w 556"/>
                <a:gd name="T5" fmla="*/ 3159 h 3159"/>
                <a:gd name="T6" fmla="*/ 56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1034" name="Group 5"/>
            <p:cNvGrpSpPr>
              <a:grpSpLocks/>
            </p:cNvGrpSpPr>
            <p:nvPr userDrawn="1"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1035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36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37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814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814 w 4724"/>
                  <a:gd name="T7" fmla="*/ 12 h 12"/>
                  <a:gd name="T8" fmla="*/ 4814 w 4724"/>
                  <a:gd name="T9" fmla="*/ 0 h 12"/>
                  <a:gd name="T10" fmla="*/ 4814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38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39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5723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41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1879 w 251"/>
                  <a:gd name="T5" fmla="*/ 12 h 12"/>
                  <a:gd name="T6" fmla="*/ 1879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42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7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7 w 251"/>
                  <a:gd name="T7" fmla="*/ 12 h 12"/>
                  <a:gd name="T8" fmla="*/ 257 w 251"/>
                  <a:gd name="T9" fmla="*/ 0 h 12"/>
                  <a:gd name="T10" fmla="*/ 257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5726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sp>
        <p:nvSpPr>
          <p:cNvPr id="115727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0"/>
            <a:ext cx="7543800" cy="14319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15728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15729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5730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5731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pPr>
              <a:defRPr/>
            </a:pPr>
            <a:fld id="{22EAA429-BF68-40C4-BF93-D60A0C5673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  <p:sldLayoutId id="2147483878" r:id="rId10"/>
    <p:sldLayoutId id="2147483879" r:id="rId11"/>
    <p:sldLayoutId id="2147483880" r:id="rId12"/>
    <p:sldLayoutId id="2147483881" r:id="rId13"/>
    <p:sldLayoutId id="2147483882" r:id="rId14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psyfactor.org/personal/personal5-05.htm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1" dirty="0" smtClean="0"/>
              <a:t> 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   </a:t>
            </a:r>
            <a:r>
              <a:rPr lang="ru-RU" sz="4800" i="1" dirty="0" smtClean="0">
                <a:latin typeface="Times New Roman" pitchFamily="18" charset="0"/>
                <a:cs typeface="Times New Roman" pitchFamily="18" charset="0"/>
              </a:rPr>
              <a:t>“Светя другим – не сгорай сам”.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user\Downloads\карт выгорание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95536" y="1916832"/>
            <a:ext cx="3840427" cy="2880320"/>
          </a:xfrm>
          <a:prstGeom prst="rect">
            <a:avLst/>
          </a:prstGeom>
          <a:noFill/>
        </p:spPr>
      </p:pic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355976" y="1772816"/>
            <a:ext cx="4392488" cy="4330824"/>
          </a:xfrm>
        </p:spPr>
        <p:txBody>
          <a:bodyPr/>
          <a:lstStyle/>
          <a:p>
            <a:pPr marL="85725" indent="19050" algn="just">
              <a:buNone/>
            </a:pP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800" b="1" i="1" dirty="0" smtClean="0">
                <a:solidFill>
                  <a:srgbClr val="002060"/>
                </a:solidFill>
                <a:effectLst/>
                <a:cs typeface="Times New Roman" pitchFamily="18" charset="0"/>
              </a:rPr>
              <a:t>Представьте, что в вашей квартире включены различные электрические приборы. Счетчик лихорадочно крутится, наматывая киловатт-часы электроэнергии. В какой-то момент напряжение становится столь велико, что вылетают пробки, все выключается, свет гаснет. Пробки — это защита от пожара. То же самое и с эмоциональным выгоранием на работе, которое является своеобразным механизмом психологической защиты. </a:t>
            </a:r>
          </a:p>
          <a:p>
            <a:pPr>
              <a:buNone/>
            </a:pPr>
            <a:endParaRPr lang="ru-RU" sz="1400" i="1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304801"/>
            <a:ext cx="7543800" cy="1251992"/>
          </a:xfrm>
        </p:spPr>
        <p:txBody>
          <a:bodyPr/>
          <a:lstStyle/>
          <a:p>
            <a:pPr algn="ctr"/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Эмоциональное выгорание – что это такое?</a:t>
            </a:r>
            <a:endParaRPr lang="ru-RU" sz="36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576" y="1556792"/>
            <a:ext cx="7855024" cy="4539208"/>
          </a:xfrm>
        </p:spPr>
        <p:txBody>
          <a:bodyPr/>
          <a:lstStyle/>
          <a:p>
            <a:pPr marL="2066925" indent="-1247775" algn="just">
              <a:buNone/>
            </a:pPr>
            <a:r>
              <a:rPr lang="ru-RU" sz="1600" b="1" i="1" dirty="0" smtClean="0"/>
              <a:t>           </a:t>
            </a:r>
            <a:r>
              <a:rPr lang="ru-RU" sz="1600" b="1" i="1" dirty="0" smtClean="0">
                <a:effectLst/>
              </a:rPr>
              <a:t>       </a:t>
            </a:r>
            <a:r>
              <a:rPr lang="ru-RU" sz="2200" b="1" i="1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Синдром эмоционального выгорания (СЭВ) -        состояние физического, эмоционального и мотивационного истощения, при котором страдает продуктивность в работе, возникает чувство усталости, бессонница, повышается риск соматических заболеваний. Так организм защищает нас от чрезмерных нагрузок и стрессов.</a:t>
            </a:r>
          </a:p>
          <a:p>
            <a:pPr algn="just">
              <a:buNone/>
            </a:pPr>
            <a:r>
              <a:rPr lang="ru-RU" sz="2200" b="1" i="1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        Эмоциональное выгорание — это совокупность негативных переживаний, связанных с работой, коллективом и всей организацией в целом. Один из видов </a:t>
            </a:r>
            <a:r>
              <a:rPr lang="ru-RU" sz="2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Профессиональной деформации личности</a:t>
            </a:r>
            <a:r>
              <a:rPr lang="ru-RU" sz="2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22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user\Downloads\выгорание 2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95536" y="1484784"/>
            <a:ext cx="2448272" cy="2793584"/>
          </a:xfrm>
          <a:prstGeom prst="rect">
            <a:avLst/>
          </a:prstGeom>
          <a:noFill/>
          <a:ln>
            <a:noFill/>
          </a:ln>
          <a:effectLst/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304801"/>
            <a:ext cx="7543800" cy="819943"/>
          </a:xfrm>
        </p:spPr>
        <p:txBody>
          <a:bodyPr/>
          <a:lstStyle/>
          <a:p>
            <a:pPr algn="ctr"/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Основные проявления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576" y="1052736"/>
            <a:ext cx="7855024" cy="5544616"/>
          </a:xfrm>
        </p:spPr>
        <p:txBody>
          <a:bodyPr/>
          <a:lstStyle/>
          <a:p>
            <a:pPr algn="just"/>
            <a:r>
              <a:rPr lang="ru-RU" sz="1750" b="1" i="1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1. Физические – переутомление, усталость, нарушение сна, ухудшение общего самочувствия, повышение давления, воспаления на коже, заболевания </a:t>
            </a:r>
            <a:r>
              <a:rPr lang="ru-RU" sz="1750" b="1" i="1" dirty="0" err="1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сердечно-сосудистой</a:t>
            </a:r>
            <a:r>
              <a:rPr lang="ru-RU" sz="1750" b="1" i="1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системы, повышенная потливость, изменение веса и т.п.</a:t>
            </a:r>
          </a:p>
          <a:p>
            <a:pPr algn="just"/>
            <a:r>
              <a:rPr lang="ru-RU" sz="1750" b="1" i="1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2. Эмоциональные – циническое отношение, пессимизм, скудность эмоций, проявление черствости (к коллегам, подчиненным, близким, ученикам), безразличие, тяжелые душевные переживания и т.п.</a:t>
            </a:r>
          </a:p>
          <a:p>
            <a:pPr algn="just"/>
            <a:r>
              <a:rPr lang="ru-RU" sz="1750" b="1" i="1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3. Поведенческие – отсутствие аппетита, приступы агрессии, частое «отлынивание» от работы, нередко случаются травмы из-за сниженной концентрации внимания.</a:t>
            </a:r>
          </a:p>
          <a:p>
            <a:pPr algn="just"/>
            <a:r>
              <a:rPr lang="ru-RU" sz="1750" b="1" i="1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4. Интеллектуальные – новые идеи и теории в рабочем процессе не вызывают интереса и прежнего энтузиазма, предпочтение отдается шаблонному поведению, снижается проявление нестандартных, творческих подходов, отказ от участия в развивающих программах (тренинги, тесты и т.п.).</a:t>
            </a:r>
          </a:p>
          <a:p>
            <a:pPr algn="just"/>
            <a:r>
              <a:rPr lang="ru-RU" sz="1750" b="1" i="1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5. Социальные – снижение социальной активности, потеря интереса к своим увлечениям, проведению досуга, взаимодействие с другими людьми ограничивается рабочими моментами, чувство одиночества, плохой поддержки со стороны (коллег, близких) и пр.</a:t>
            </a:r>
          </a:p>
          <a:p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304801"/>
            <a:ext cx="7543800" cy="1035968"/>
          </a:xfrm>
        </p:spPr>
        <p:txBody>
          <a:bodyPr/>
          <a:lstStyle/>
          <a:p>
            <a:pPr algn="ctr"/>
            <a:r>
              <a:rPr lang="ru-RU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КОМУ ГРОЗИТ ВЫГОРАНИЕ И ПОЧЕМУ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7584" y="1340768"/>
            <a:ext cx="7783016" cy="4968552"/>
          </a:xfrm>
        </p:spPr>
        <p:txBody>
          <a:bodyPr/>
          <a:lstStyle/>
          <a:p>
            <a:pPr marL="0" indent="371475" algn="just">
              <a:buNone/>
            </a:pPr>
            <a:r>
              <a:rPr lang="ru-RU" sz="1800" b="1" i="1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Нередко проявляется у специалистов, вынужденных во время выполнения своих обязанностей тесно общаться с людьми: у социальных работников, </a:t>
            </a:r>
            <a:r>
              <a:rPr lang="ru-RU" sz="1800" b="1" i="1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педагогов</a:t>
            </a:r>
            <a:r>
              <a:rPr lang="ru-RU" sz="1800" b="1" i="1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1" i="1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врачей, полицейских.  Очень часто пострадавшими оказываются люди, предъявляющие к себе высокие требования и отдающие своей работе очень много сил на протяжении длительного времени. Часто их называют </a:t>
            </a:r>
            <a:r>
              <a:rPr lang="ru-RU" sz="1800" b="1" i="1" dirty="0" err="1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перфекционистами</a:t>
            </a:r>
            <a:r>
              <a:rPr lang="ru-RU" sz="1800" b="1" i="1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. Они выгорают, если не получают признания и не добиваются успеха в той мере, на которую они рассчитывали.  В основе выгорания лежит конфликт между нашими устремлениями, помыслами и тем, что мы получаем в итоге, результатами работы.  Ощущение того, что возможности реализовать себя в профессиональной сфере отсутствуют, тоже может стать причиной выгорания. </a:t>
            </a:r>
          </a:p>
          <a:p>
            <a:pPr marL="0" indent="371475" algn="just">
              <a:buNone/>
            </a:pPr>
            <a:r>
              <a:rPr lang="ru-RU" sz="1800" b="1" i="1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Чаще всего, это зависит не от профессии, а именно от типа личности. На появление и степень выраженности выгорания влияют и такие факторы, как стаж работы и возраст человека, пол. Известно, что женщины более подвержены выгоранию, чем мужчины и чаще "выгорают" холостяки и незамужние женщины. </a:t>
            </a:r>
          </a:p>
          <a:p>
            <a:pPr algn="just">
              <a:buNone/>
            </a:pPr>
            <a:endParaRPr lang="ru-RU" sz="1600" b="1" i="1" dirty="0" smtClean="0">
              <a:solidFill>
                <a:srgbClr val="002060"/>
              </a:solidFill>
              <a:effectLst/>
            </a:endParaRPr>
          </a:p>
          <a:p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16632"/>
            <a:ext cx="7855024" cy="1152129"/>
          </a:xfrm>
        </p:spPr>
        <p:txBody>
          <a:bodyPr/>
          <a:lstStyle/>
          <a:p>
            <a:pPr algn="ctr"/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Профессиональный стресс, </a:t>
            </a:r>
            <a:r>
              <a:rPr lang="ru-RU" sz="3200" i="1" dirty="0" err="1" smtClean="0">
                <a:latin typeface="Times New Roman" pitchFamily="18" charset="0"/>
                <a:cs typeface="Times New Roman" pitchFamily="18" charset="0"/>
              </a:rPr>
              <a:t>трудоголизм</a:t>
            </a:r>
            <a:endParaRPr lang="ru-RU" sz="3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7584" y="980728"/>
            <a:ext cx="7783016" cy="5115272"/>
          </a:xfrm>
        </p:spPr>
        <p:txBody>
          <a:bodyPr/>
          <a:lstStyle/>
          <a:p>
            <a:pPr marL="0" indent="361950" algn="just">
              <a:buNone/>
            </a:pP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Профессиональный стресс — это напряженное состояние работника, возникающее у него при воздействии эмоционально-отрицательных и экстремальных факторов, связанных с выполняемой профессиональной деятельностью. Профессиональный стресс влечет за собой также и психологические последствия. Например, было обнаружено, что в результате профессионального стресса снижается уверенность в себе, возрастает напряжение на работе, а удовлетворенность работой снижается.  Высокие требования, низкий уровень влияния на процесс деятельности и недостаточное вознаграждение, возможно, являются факторами, вызывающими профессиональный стресс. </a:t>
            </a:r>
          </a:p>
          <a:p>
            <a:pPr marL="0" indent="361950" algn="just">
              <a:buNone/>
            </a:pP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Трудоголи́зм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— термин, обозначающий стремление человека чрезмерно трудиться, выходящее за рамки естественного трудолюбия. Выражает (по аналогии с алкоголизмом)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аддиктивный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аспект этого качества, то есть болезненную психологическую «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трудозависимость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». Людей, проявляющих данное качество, называют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трудоголиками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. </a:t>
            </a:r>
            <a:endParaRPr lang="ru-RU" sz="2000" b="1" i="1" dirty="0"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7920880" cy="1035968"/>
          </a:xfrm>
        </p:spPr>
        <p:txBody>
          <a:bodyPr/>
          <a:lstStyle/>
          <a:p>
            <a:pPr algn="ctr"/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Эмоциональное выгорание - не приговор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576" y="1484784"/>
            <a:ext cx="7855024" cy="4896544"/>
          </a:xfrm>
        </p:spPr>
        <p:txBody>
          <a:bodyPr/>
          <a:lstStyle/>
          <a:p>
            <a:r>
              <a:rPr lang="ru-RU" sz="3400" b="1" i="1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Информационный </a:t>
            </a:r>
            <a:r>
              <a:rPr lang="ru-RU" sz="3400" b="1" i="1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стресс</a:t>
            </a:r>
          </a:p>
          <a:p>
            <a:r>
              <a:rPr lang="ru-RU" sz="3400" b="1" i="1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Наше </a:t>
            </a:r>
            <a:r>
              <a:rPr lang="ru-RU" sz="3400" b="1" i="1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спасение — в правильном отдыхе</a:t>
            </a:r>
          </a:p>
          <a:p>
            <a:r>
              <a:rPr lang="ru-RU" sz="3400" b="1" i="1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400" b="1" i="1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Счастлив тот, кто счастлив дома»</a:t>
            </a:r>
          </a:p>
          <a:p>
            <a:r>
              <a:rPr lang="ru-RU" sz="3400" b="1" i="1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 Говорите "Нет". </a:t>
            </a:r>
          </a:p>
          <a:p>
            <a:r>
              <a:rPr lang="ru-RU" sz="3400" b="1" i="1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 Берите ношу по силам. </a:t>
            </a:r>
          </a:p>
          <a:p>
            <a:r>
              <a:rPr lang="ru-RU" sz="3400" b="1" i="1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 Работайте со смыслами.</a:t>
            </a:r>
          </a:p>
          <a:p>
            <a:endParaRPr lang="ru-RU" sz="2800" i="1" u="sng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4294967295"/>
          </p:nvPr>
        </p:nvSpPr>
        <p:spPr>
          <a:xfrm>
            <a:off x="4355976" y="404664"/>
            <a:ext cx="4320480" cy="5691336"/>
          </a:xfrm>
        </p:spPr>
        <p:txBody>
          <a:bodyPr/>
          <a:lstStyle/>
          <a:p>
            <a:pPr marL="85725" indent="0" algn="just">
              <a:buNone/>
            </a:pP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Человеческий организм обладает от природы колоссальным потенциалом и механизмами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саморегуляции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и восстановления сил. Возможно, правильнее будет сказать, что наша задача - не мешать тому природному уму, которым с избытком наделяет нас жизнь. И для этого нам нужно учиться – </a:t>
            </a:r>
            <a:r>
              <a:rPr lang="ru-RU" sz="2000" b="1" i="1" dirty="0" err="1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учиться</a:t>
            </a:r>
            <a:r>
              <a:rPr lang="ru-RU" sz="2000" b="1" i="1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слушать себя и заботиться о себе, правильно координировать свои эмоции и чувства, получать удовольствие и строить отношения. Ведь если проявлять внимание к самим себе, то жизнь во всех её проявлениях – работа, семья, друзья, отдых – приносит радость и силы, чтобы «жить, гореть и не угасать..».</a:t>
            </a:r>
            <a:endParaRPr lang="ru-RU" sz="2000" dirty="0"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user\Downloads\для выгорания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5583" y="1412776"/>
            <a:ext cx="4149257" cy="30963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умерки">
  <a:themeElements>
    <a:clrScheme name="Сумерки 7">
      <a:dk1>
        <a:srgbClr val="000000"/>
      </a:dk1>
      <a:lt1>
        <a:srgbClr val="C4D6BE"/>
      </a:lt1>
      <a:dk2>
        <a:srgbClr val="339966"/>
      </a:dk2>
      <a:lt2>
        <a:srgbClr val="EFFBF0"/>
      </a:lt2>
      <a:accent1>
        <a:srgbClr val="DDDDDD"/>
      </a:accent1>
      <a:accent2>
        <a:srgbClr val="CCFF99"/>
      </a:accent2>
      <a:accent3>
        <a:srgbClr val="DEE8DB"/>
      </a:accent3>
      <a:accent4>
        <a:srgbClr val="000000"/>
      </a:accent4>
      <a:accent5>
        <a:srgbClr val="EBEBEB"/>
      </a:accent5>
      <a:accent6>
        <a:srgbClr val="B9E78A"/>
      </a:accent6>
      <a:hlink>
        <a:srgbClr val="009900"/>
      </a:hlink>
      <a:folHlink>
        <a:srgbClr val="336600"/>
      </a:folHlink>
    </a:clrScheme>
    <a:fontScheme name="Сумерки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умерки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умерки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умерки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Shimmer</Template>
  <TotalTime>4377</TotalTime>
  <Words>230</Words>
  <Application>Microsoft Office PowerPoint</Application>
  <PresentationFormat>Экран (4:3)</PresentationFormat>
  <Paragraphs>25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Сумерки</vt:lpstr>
      <vt:lpstr>    “Светя другим – не сгорай сам”.</vt:lpstr>
      <vt:lpstr>Эмоциональное выгорание – что это такое?</vt:lpstr>
      <vt:lpstr>Основные проявления</vt:lpstr>
      <vt:lpstr>КОМУ ГРОЗИТ ВЫГОРАНИЕ И ПОЧЕМУ</vt:lpstr>
      <vt:lpstr>Профессиональный стресс, трудоголизм</vt:lpstr>
      <vt:lpstr> Эмоциональное выгорание - не приговор </vt:lpstr>
      <vt:lpstr>Презентация PowerPoint</vt:lpstr>
    </vt:vector>
  </TitlesOfParts>
  <Company>lyceum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Проектная  и  научно-исследовательская  деятельность  в Лицее ИГУ</dc:title>
  <dc:creator>http://www.psy.5igorsk.ru</dc:creator>
  <cp:lastModifiedBy>user</cp:lastModifiedBy>
  <cp:revision>219</cp:revision>
  <dcterms:created xsi:type="dcterms:W3CDTF">2008-10-29T22:19:02Z</dcterms:created>
  <dcterms:modified xsi:type="dcterms:W3CDTF">2017-12-12T09:21:05Z</dcterms:modified>
</cp:coreProperties>
</file>