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84" r:id="rId23"/>
    <p:sldId id="285" r:id="rId24"/>
    <p:sldId id="277" r:id="rId25"/>
    <p:sldId id="278" r:id="rId26"/>
    <p:sldId id="279" r:id="rId27"/>
    <p:sldId id="280" r:id="rId28"/>
    <p:sldId id="281" r:id="rId29"/>
    <p:sldId id="282" r:id="rId30"/>
    <p:sldId id="283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DE061A-7BB0-4355-A792-F780EF44C1AC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7E78EE-7F08-4334-9F7F-BDED9B6E5F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0035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605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042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3979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100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6598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7871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79906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606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7038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767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7833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18.08.2026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2157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Техника речи педагога работающего с детьми с ОВЗ и инвалидностью.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ru-RU" dirty="0"/>
              <a:t>Подготовил учитель – логопед ЦППМСП Ленинского района г . о. Донецк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4437112"/>
            <a:ext cx="2038453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707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9512" y="260648"/>
            <a:ext cx="561662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z="2400" dirty="0"/>
              <a:t>Я убеждён, что в будущем в педагогических вузах, обязательно будет преподаваться постановка голоса. Конечно, постановка голоса имеет значение не только для </a:t>
            </a:r>
          </a:p>
          <a:p>
            <a:pPr indent="457200" algn="just"/>
            <a:r>
              <a:rPr lang="ru-RU" sz="2400" dirty="0"/>
              <a:t>того, чтобы красиво петь и разговаривать, а для того, чтобы наиболее точно,</a:t>
            </a:r>
          </a:p>
          <a:p>
            <a:pPr indent="457200" algn="just"/>
            <a:r>
              <a:rPr lang="ru-RU" sz="2400" dirty="0"/>
              <a:t> внушительно и повелительно выражать свои мысли и чувства.</a:t>
            </a:r>
          </a:p>
          <a:p>
            <a:pPr indent="457200" algn="just"/>
            <a:r>
              <a:rPr lang="ru-RU" sz="2400" dirty="0"/>
              <a:t>Всё это вопросы воспитательной техники.</a:t>
            </a:r>
          </a:p>
          <a:p>
            <a:pPr indent="457200" algn="just"/>
            <a:r>
              <a:rPr lang="ru-RU" sz="2400" dirty="0"/>
              <a:t>                                                                                 А.С . Макаренко</a:t>
            </a:r>
          </a:p>
        </p:txBody>
      </p:sp>
      <p:pic>
        <p:nvPicPr>
          <p:cNvPr id="1027" name="Picture 3" descr="C:\Users\Пользователь\Downloads\i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1849" y="2420888"/>
            <a:ext cx="3148971" cy="4195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3191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6130" y="140257"/>
            <a:ext cx="5040560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Требования к технике речи педагога работающего с детьми с  ОВЗ и с инвалидностью:</a:t>
            </a:r>
          </a:p>
          <a:p>
            <a:r>
              <a:rPr lang="ru-RU" sz="2400" dirty="0"/>
              <a:t> - необходимо произносить все звуки родного языка устранить имеющиеся </a:t>
            </a:r>
          </a:p>
          <a:p>
            <a:r>
              <a:rPr lang="ru-RU" sz="2400" dirty="0"/>
              <a:t>дефекты речи;</a:t>
            </a:r>
          </a:p>
          <a:p>
            <a:r>
              <a:rPr lang="ru-RU" sz="2400" dirty="0"/>
              <a:t>- смысловое содержание обращённой к ученику речи должно быть понятным;</a:t>
            </a:r>
          </a:p>
          <a:p>
            <a:r>
              <a:rPr lang="ru-RU" sz="2400" dirty="0"/>
              <a:t> -  правильное грамматическое  оформление речи обязательно;</a:t>
            </a:r>
          </a:p>
          <a:p>
            <a:r>
              <a:rPr lang="ru-RU" sz="2400" dirty="0"/>
              <a:t> - монотонная, невыразительная речь педагога  отрицательно влияет на поведение</a:t>
            </a:r>
          </a:p>
          <a:p>
            <a:r>
              <a:rPr lang="ru-RU" sz="2400" dirty="0"/>
              <a:t>Обучающихся не затрагивает их эмоций и не повышает их речевой культуры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0675" y="836712"/>
            <a:ext cx="3743325" cy="502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5988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5" y="980728"/>
            <a:ext cx="78488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Техника речи – это совокупность умений и навыков применяемых для </a:t>
            </a:r>
          </a:p>
          <a:p>
            <a:r>
              <a:rPr lang="ru-RU" sz="2400" dirty="0"/>
              <a:t>оптимального звучания устной речи.</a:t>
            </a:r>
          </a:p>
          <a:p>
            <a:r>
              <a:rPr lang="ru-RU" sz="2400" dirty="0"/>
              <a:t> - совокупность умений и навыков  связанных с внешними качествами устной </a:t>
            </a:r>
          </a:p>
          <a:p>
            <a:r>
              <a:rPr lang="ru-RU" sz="2400" dirty="0"/>
              <a:t>речи (речевое дыхание, голос, интонация, дикция).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1680" y="3404285"/>
            <a:ext cx="5328592" cy="3193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921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32656"/>
            <a:ext cx="8722837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Речевое дыхание – это дыхание в процессе речи,</a:t>
            </a:r>
          </a:p>
          <a:p>
            <a:r>
              <a:rPr lang="ru-RU" sz="2800" dirty="0"/>
              <a:t>отличающееся от обычного дыхания  более</a:t>
            </a:r>
          </a:p>
          <a:p>
            <a:r>
              <a:rPr lang="ru-RU" sz="2800" dirty="0"/>
              <a:t>быстрым вдохом и замедленным  выдохом, существен</a:t>
            </a:r>
          </a:p>
          <a:p>
            <a:r>
              <a:rPr lang="ru-RU" sz="2800" dirty="0" err="1"/>
              <a:t>ным</a:t>
            </a:r>
            <a:r>
              <a:rPr lang="ru-RU" sz="2800" dirty="0"/>
              <a:t> увеличением дыхательного объёма, в боль</a:t>
            </a:r>
          </a:p>
          <a:p>
            <a:r>
              <a:rPr lang="ru-RU" sz="2800" dirty="0"/>
              <a:t>шей части  ротовым типом дыхания, максимальным </a:t>
            </a:r>
          </a:p>
          <a:p>
            <a:r>
              <a:rPr lang="ru-RU" sz="2800" dirty="0"/>
              <a:t>расхождением голосовых связок на  вдохе и их </a:t>
            </a:r>
            <a:r>
              <a:rPr lang="ru-RU" sz="2800" dirty="0" err="1"/>
              <a:t>сближе</a:t>
            </a:r>
            <a:r>
              <a:rPr lang="ru-RU" sz="2800" dirty="0"/>
              <a:t>-</a:t>
            </a:r>
          </a:p>
          <a:p>
            <a:r>
              <a:rPr lang="ru-RU" sz="2800" dirty="0" err="1"/>
              <a:t>нием</a:t>
            </a:r>
            <a:r>
              <a:rPr lang="ru-RU" sz="2800" dirty="0"/>
              <a:t> на выдохе.</a:t>
            </a:r>
          </a:p>
          <a:p>
            <a:endParaRPr lang="ru-RU" sz="2800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7865" y="2924944"/>
            <a:ext cx="5184576" cy="358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030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7" y="1196752"/>
            <a:ext cx="662473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Голос – звуки исходящие из гортани человека , независимо </a:t>
            </a:r>
          </a:p>
          <a:p>
            <a:r>
              <a:rPr lang="ru-RU" sz="2400" dirty="0"/>
              <a:t>от того, предназначены ли они для выражения мыслей и</a:t>
            </a:r>
          </a:p>
          <a:p>
            <a:r>
              <a:rPr lang="ru-RU" sz="2400" dirty="0"/>
              <a:t> чувств человека или же образуются в результате не осознан-</a:t>
            </a:r>
          </a:p>
          <a:p>
            <a:r>
              <a:rPr lang="ru-RU" sz="2400" dirty="0" err="1"/>
              <a:t>ных</a:t>
            </a:r>
            <a:r>
              <a:rPr lang="ru-RU" sz="2400" dirty="0"/>
              <a:t>, рефлекторных мышечных движений.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69536" y="3874408"/>
            <a:ext cx="2794951" cy="279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1595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021" y="1637026"/>
            <a:ext cx="914501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Интонация – это прочувствованные и осмысленные движения мело  </a:t>
            </a:r>
            <a:r>
              <a:rPr lang="ru-RU" sz="2400" dirty="0" err="1"/>
              <a:t>дий</a:t>
            </a:r>
            <a:r>
              <a:rPr lang="ru-RU" sz="2400" dirty="0"/>
              <a:t>.</a:t>
            </a:r>
          </a:p>
          <a:p>
            <a:r>
              <a:rPr lang="ru-RU" sz="2400" dirty="0"/>
              <a:t> Составляющие интонации:</a:t>
            </a:r>
          </a:p>
          <a:p>
            <a:r>
              <a:rPr lang="ru-RU" sz="2400" dirty="0"/>
              <a:t>  -  чувства передаваемые через голос;</a:t>
            </a:r>
          </a:p>
          <a:p>
            <a:r>
              <a:rPr lang="ru-RU" sz="2400" dirty="0"/>
              <a:t>  -  смысл передаваемый через голос;</a:t>
            </a:r>
          </a:p>
          <a:p>
            <a:r>
              <a:rPr lang="ru-RU" sz="2400" dirty="0"/>
              <a:t>  -  мелодия по которой движется голос во время речевой деятельности.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4446" y="3933056"/>
            <a:ext cx="3859553" cy="273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1126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711567"/>
            <a:ext cx="770485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Дикция -  это ясное и отчётливое произношение фонем и</a:t>
            </a:r>
          </a:p>
          <a:p>
            <a:r>
              <a:rPr lang="ru-RU" sz="3200" dirty="0"/>
              <a:t>морфем, слов и фраз, определяющее разборчивость речи ,</a:t>
            </a:r>
          </a:p>
          <a:p>
            <a:r>
              <a:rPr lang="ru-RU" sz="3200" dirty="0"/>
              <a:t>её понимание другими людьми. 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7824" y="3266112"/>
            <a:ext cx="4608512" cy="2800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9348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75656" y="548680"/>
            <a:ext cx="657982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/>
              <a:t>Дыхательные упражнения:</a:t>
            </a:r>
          </a:p>
          <a:p>
            <a:r>
              <a:rPr lang="ru-RU" sz="3200" dirty="0"/>
              <a:t> - «Свеча».</a:t>
            </a:r>
          </a:p>
          <a:p>
            <a:r>
              <a:rPr lang="ru-RU" sz="3200" dirty="0"/>
              <a:t> - «Упрямая свеча».</a:t>
            </a:r>
          </a:p>
          <a:p>
            <a:r>
              <a:rPr lang="ru-RU" sz="3200" dirty="0"/>
              <a:t> - «Погаси 3,4…10 свечей.</a:t>
            </a:r>
          </a:p>
          <a:p>
            <a:r>
              <a:rPr lang="ru-RU" sz="3200" dirty="0"/>
              <a:t> - «4 действия»</a:t>
            </a:r>
          </a:p>
          <a:p>
            <a:r>
              <a:rPr lang="ru-RU" sz="3200"/>
              <a:t> - </a:t>
            </a:r>
            <a:r>
              <a:rPr lang="ru-RU" sz="3200" dirty="0"/>
              <a:t>«Тридцать три Егорки».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816" y="4052642"/>
            <a:ext cx="4096512" cy="2340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4221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332656"/>
            <a:ext cx="6449779" cy="40318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          Голосовые упражнения:</a:t>
            </a:r>
          </a:p>
          <a:p>
            <a:r>
              <a:rPr lang="ru-RU" sz="3200" dirty="0"/>
              <a:t> - губы сжаты, зубы разомкнуты, </a:t>
            </a:r>
          </a:p>
          <a:p>
            <a:r>
              <a:rPr lang="ru-RU" sz="3200" dirty="0"/>
              <a:t>произнести м – м – м;</a:t>
            </a:r>
          </a:p>
          <a:p>
            <a:r>
              <a:rPr lang="ru-RU" sz="3200" dirty="0"/>
              <a:t>  - свободно произнести а – а – а;</a:t>
            </a:r>
          </a:p>
          <a:p>
            <a:r>
              <a:rPr lang="ru-RU" sz="3200" dirty="0"/>
              <a:t>  - произнести а – а - а рот широко</a:t>
            </a:r>
          </a:p>
          <a:p>
            <a:r>
              <a:rPr lang="ru-RU" sz="3200" dirty="0"/>
              <a:t>открыт, нос зажат;</a:t>
            </a:r>
          </a:p>
          <a:p>
            <a:r>
              <a:rPr lang="ru-RU" sz="3200" dirty="0"/>
              <a:t>   - произнести а – а – а, правая рука</a:t>
            </a:r>
          </a:p>
          <a:p>
            <a:r>
              <a:rPr lang="ru-RU" sz="3200" dirty="0"/>
              <a:t> около рта.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0569" y="4365095"/>
            <a:ext cx="3275856" cy="1608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780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63688" y="1052736"/>
            <a:ext cx="720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611560" y="60323"/>
            <a:ext cx="7308604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Упражнения для расслабления:</a:t>
            </a:r>
          </a:p>
          <a:p>
            <a:r>
              <a:rPr lang="ru-RU" sz="3200" dirty="0"/>
              <a:t> - руки  вытянуть вперёд, кисти сжаты </a:t>
            </a:r>
          </a:p>
          <a:p>
            <a:r>
              <a:rPr lang="ru-RU" sz="3200" dirty="0"/>
              <a:t>в кулаки, максимальное напряжение </a:t>
            </a:r>
          </a:p>
          <a:p>
            <a:r>
              <a:rPr lang="ru-RU" sz="3200" dirty="0"/>
              <a:t>в течении 30 секунд, выполнить 3 раза.</a:t>
            </a:r>
          </a:p>
          <a:p>
            <a:r>
              <a:rPr lang="ru-RU" sz="3200" dirty="0"/>
              <a:t>  - поднять плечи, максимально напрячь </a:t>
            </a:r>
          </a:p>
          <a:p>
            <a:r>
              <a:rPr lang="ru-RU" sz="3200" dirty="0"/>
              <a:t>в течении 30 секунд, 3 раза.</a:t>
            </a:r>
          </a:p>
          <a:p>
            <a:r>
              <a:rPr lang="ru-RU" sz="3200" dirty="0"/>
              <a:t>  - напрячь ноги, удерживать 30 секунд,</a:t>
            </a:r>
          </a:p>
          <a:p>
            <a:r>
              <a:rPr lang="ru-RU" sz="3200" dirty="0"/>
              <a:t>3 раза.</a:t>
            </a:r>
          </a:p>
          <a:p>
            <a:r>
              <a:rPr lang="ru-RU" sz="3200" dirty="0"/>
              <a:t>   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3808" y="4149080"/>
            <a:ext cx="3347864" cy="1883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0945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8431" y="3429000"/>
            <a:ext cx="5904656" cy="280482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70270" y="2715256"/>
            <a:ext cx="544097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/>
              <a:t>Работа над интонацией</a:t>
            </a:r>
            <a:r>
              <a:rPr lang="ru-RU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88035811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628800"/>
            <a:ext cx="3036409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/>
              <a:t>Эй!  </a:t>
            </a:r>
          </a:p>
          <a:p>
            <a:r>
              <a:rPr lang="ru-RU" sz="4000" dirty="0"/>
              <a:t>Эй!</a:t>
            </a:r>
          </a:p>
          <a:p>
            <a:r>
              <a:rPr lang="ru-RU" sz="4000" dirty="0"/>
              <a:t>Ой!</a:t>
            </a:r>
          </a:p>
          <a:p>
            <a:r>
              <a:rPr lang="ru-RU" sz="4000" dirty="0"/>
              <a:t>Ой – ой – ой!</a:t>
            </a:r>
          </a:p>
          <a:p>
            <a:r>
              <a:rPr lang="ru-RU" sz="4000" dirty="0"/>
              <a:t>Ай!</a:t>
            </a:r>
          </a:p>
          <a:p>
            <a:r>
              <a:rPr lang="ru-RU" sz="4000" dirty="0"/>
              <a:t>Ай – ай –ай!</a:t>
            </a:r>
          </a:p>
        </p:txBody>
      </p:sp>
      <p:sp>
        <p:nvSpPr>
          <p:cNvPr id="3" name="Улыбающееся лицо 2"/>
          <p:cNvSpPr/>
          <p:nvPr/>
        </p:nvSpPr>
        <p:spPr>
          <a:xfrm>
            <a:off x="2195736" y="1512559"/>
            <a:ext cx="1008112" cy="740698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38381" y="2253257"/>
            <a:ext cx="723034" cy="74377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01070" y="3015247"/>
            <a:ext cx="389331" cy="59863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928" y="3521626"/>
            <a:ext cx="937202" cy="93720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71880" y="4137115"/>
            <a:ext cx="1037041" cy="58333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3386" y="4472370"/>
            <a:ext cx="1157744" cy="10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2998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2348880"/>
            <a:ext cx="747371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/>
              <a:t>От топота копыт пыль по </a:t>
            </a:r>
            <a:r>
              <a:rPr lang="ru-RU" sz="3600"/>
              <a:t>полю летит.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1840" y="4149080"/>
            <a:ext cx="2327920" cy="1640456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8424" y="548680"/>
            <a:ext cx="1374464" cy="137998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96808" y="601695"/>
            <a:ext cx="2247868" cy="13229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0192" y="656692"/>
            <a:ext cx="1854043" cy="1163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9377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2064744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Проворонила ворона воронёнка.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3808" y="2587964"/>
            <a:ext cx="4431804" cy="39373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40550"/>
            <a:ext cx="1962929" cy="170080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1778" y="157698"/>
            <a:ext cx="1656184" cy="14665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0272" y="-99392"/>
            <a:ext cx="1583660" cy="1583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1796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03648" y="1628800"/>
            <a:ext cx="6020431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200" dirty="0"/>
              <a:t>Погода на завтра – значительная </a:t>
            </a:r>
          </a:p>
          <a:p>
            <a:r>
              <a:rPr lang="ru-RU" sz="3200" dirty="0"/>
              <a:t>облачность, временами дождь.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7703" y="3284984"/>
            <a:ext cx="6271475" cy="2936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0836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53440"/>
            <a:ext cx="9144000" cy="5151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3284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412776"/>
            <a:ext cx="784887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000" dirty="0">
                <a:latin typeface="Times New Roman"/>
                <a:ea typeface="Calibri"/>
                <a:cs typeface="Times New Roman"/>
              </a:rPr>
              <a:t>ПТА – ПТО – ПТУ – ПТЫ                    ФТА – ФТО – ФТУ - ФТЫ</a:t>
            </a:r>
            <a:endParaRPr lang="ru-RU" sz="20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000" dirty="0">
                <a:latin typeface="Times New Roman"/>
                <a:ea typeface="Calibri"/>
                <a:cs typeface="Times New Roman"/>
              </a:rPr>
              <a:t>КТА – КТО – КТУ – КТЫ                     ТПА – ТПО – ТПУ - ТПЫ</a:t>
            </a:r>
            <a:endParaRPr lang="ru-RU" sz="20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000" dirty="0">
                <a:latin typeface="Times New Roman"/>
                <a:ea typeface="Calibri"/>
                <a:cs typeface="Times New Roman"/>
              </a:rPr>
              <a:t>ХТА – ХТО – ХТУ – ХТЫ                    ТКА – ТКО – ТКУ - ТКЫ</a:t>
            </a:r>
            <a:endParaRPr lang="ru-RU" sz="20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000" dirty="0">
                <a:latin typeface="Times New Roman"/>
                <a:ea typeface="Calibri"/>
                <a:cs typeface="Times New Roman"/>
              </a:rPr>
              <a:t>ТХА – ТХО – ТХУ – ТХЫ                    ТФА – ТФО – ТФУ – ТФЫ</a:t>
            </a:r>
            <a:endParaRPr lang="ru-RU" sz="20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000" dirty="0">
                <a:latin typeface="Times New Roman"/>
                <a:ea typeface="Calibri"/>
                <a:cs typeface="Times New Roman"/>
              </a:rPr>
              <a:t>БГА – БГО – БГУ – БГЫ                       ГБА –  ГБО  -  ГБУ – ГБЫ</a:t>
            </a:r>
            <a:endParaRPr lang="ru-RU" sz="20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000" dirty="0">
                <a:latin typeface="Times New Roman"/>
                <a:ea typeface="Calibri"/>
                <a:cs typeface="Times New Roman"/>
              </a:rPr>
              <a:t>ДГА – ДГО – ДГУ – ДГЫ                     ГДА – ГДО – ГДУ – ГДЫ</a:t>
            </a:r>
            <a:endParaRPr lang="ru-RU" sz="20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sz="2000" dirty="0">
                <a:latin typeface="Times New Roman"/>
                <a:ea typeface="Calibri"/>
                <a:cs typeface="Times New Roman"/>
              </a:rPr>
              <a:t>РЛА – РЛО – РЛУ – РЛЫ                     ЛРА -  ЛРО – ЛРУ - ЛРЫ</a:t>
            </a:r>
            <a:endParaRPr lang="ru-RU" sz="20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9508987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91680" y="476672"/>
            <a:ext cx="8892480" cy="5945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АХТПА – АХТПО – АХТПУ – АХТПЫ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АКТПА – АКТПО – АКТПУ – АКТПЫ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АПТКА – АПТКО – АПТКУ – АПТКЫ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АБГДА – АБГДО – АБГДУ – АБГДЫ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АГБДА – АГБДО – АГБДУ – АГБДЫ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АШРЛА – АШРЛО – АШРЛУ – АШРЛЫ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АЩЛРА – АЩЛРО – АЩЛРУ – АЩЛРЫ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АЧРЛА – АЧРЛО – АЧРЛУ -  АЧРЛЫ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АФЛРА – АФЛРО – АФЛРУ – АФРЛЫ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АШСТА – АШСТО – АШСТУ – АШСТЫ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АЖЗДА – АЖЗДО – АЖЗДУ - АЖЗДО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012592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116632"/>
            <a:ext cx="6696744" cy="64889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АФТКПА – АФТКПО – АФТКПУ - АФТКПЫ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АПТКМА – АПТКМО – АПТКМУ - АПТКМЫ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АФХТПА – АФХТПО – АФХТПУ - АФХТПЫ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АКТХТФА – АКТХТФО – АКТХТФУ – АКТХТФЫ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АКХМНА – АКХМНО – АКХМНУ - АКХМНЫ 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АШГБДА – АШГБДО – АШГБДУ – АШГБДЫ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АЩБГДА – АЩБГДО – АЩБГДУ – АЩБГДЫ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АПШРЛА – АПШРЛО – АПШРЛУ – АПШРЛЫ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АБЩЛРА – АБЩЛРО – АБЩЛРУ – АБЩЛРЫ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АЧФРЛА – АЧФРЛО – АЧФРЛУ – АЧФРЛЫ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АШСТРА – АШСТРО – АШСТРУ – АШСТРЫ</a:t>
            </a:r>
            <a:endParaRPr lang="ru-RU" sz="1400" dirty="0">
              <a:ea typeface="Calibri"/>
              <a:cs typeface="Times New Roman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АЗЖДРА – АЗЖДРО – АЗЖДРУ – АЗЖДРЫ</a:t>
            </a:r>
            <a:endParaRPr lang="ru-RU" sz="140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225091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91680" y="476672"/>
            <a:ext cx="680700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к птичке                       к пташке                  к птенчику</a:t>
            </a:r>
          </a:p>
          <a:p>
            <a:endParaRPr lang="ru-RU" sz="2400" dirty="0"/>
          </a:p>
          <a:p>
            <a:endParaRPr lang="ru-RU" sz="2400" dirty="0"/>
          </a:p>
          <a:p>
            <a:r>
              <a:rPr lang="ru-RU" sz="2400" dirty="0"/>
              <a:t>вспышки            щелчки</a:t>
            </a:r>
          </a:p>
          <a:p>
            <a:endParaRPr lang="ru-RU" sz="2400" dirty="0"/>
          </a:p>
          <a:p>
            <a:endParaRPr lang="ru-RU" sz="2400" dirty="0"/>
          </a:p>
          <a:p>
            <a:r>
              <a:rPr lang="ru-RU" sz="2400" dirty="0"/>
              <a:t>Юра                     Юля</a:t>
            </a:r>
          </a:p>
          <a:p>
            <a:endParaRPr lang="ru-RU" sz="2400" dirty="0"/>
          </a:p>
          <a:p>
            <a:endParaRPr lang="ru-RU" sz="2400" dirty="0"/>
          </a:p>
          <a:p>
            <a:r>
              <a:rPr lang="ru-RU" sz="2400" dirty="0"/>
              <a:t>король               орёл</a:t>
            </a:r>
          </a:p>
          <a:p>
            <a:endParaRPr lang="ru-RU" sz="2400" dirty="0"/>
          </a:p>
          <a:p>
            <a:endParaRPr lang="ru-RU" sz="2400" dirty="0"/>
          </a:p>
          <a:p>
            <a:r>
              <a:rPr lang="ru-RU" sz="2400" dirty="0"/>
              <a:t>7881  7882  7883  7884  7885  7886 7887  7888  7889</a:t>
            </a:r>
          </a:p>
        </p:txBody>
      </p:sp>
    </p:spTree>
    <p:extLst>
      <p:ext uri="{BB962C8B-B14F-4D97-AF65-F5344CB8AC3E}">
        <p14:creationId xmlns:p14="http://schemas.microsoft.com/office/powerpoint/2010/main" val="34683450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105508"/>
            <a:ext cx="8299648" cy="6438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ea typeface="Calibri"/>
                <a:cs typeface="Times New Roman"/>
              </a:rPr>
              <a:t>Чётко проговаривать слова: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ea typeface="Calibri"/>
                <a:cs typeface="Times New Roman"/>
              </a:rPr>
              <a:t>Архиерей,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ea typeface="Calibri"/>
                <a:cs typeface="Times New Roman"/>
              </a:rPr>
              <a:t>интерпретация,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ea typeface="Calibri"/>
                <a:cs typeface="Times New Roman"/>
              </a:rPr>
              <a:t>лабрадор,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ea typeface="Calibri"/>
                <a:cs typeface="Times New Roman"/>
              </a:rPr>
              <a:t>отоларинголог,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ea typeface="Calibri"/>
                <a:cs typeface="Times New Roman"/>
              </a:rPr>
              <a:t>синхрофазотрон,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ea typeface="Calibri"/>
                <a:cs typeface="Times New Roman"/>
              </a:rPr>
              <a:t>записавшийся,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ea typeface="Calibri"/>
                <a:cs typeface="Times New Roman"/>
              </a:rPr>
              <a:t>выгравированы,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ea typeface="Calibri"/>
                <a:cs typeface="Times New Roman"/>
              </a:rPr>
              <a:t>воспользовавшемуся,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ea typeface="Calibri"/>
                <a:cs typeface="Times New Roman"/>
              </a:rPr>
              <a:t>облагодетельствованный,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ea typeface="Calibri"/>
                <a:cs typeface="Times New Roman"/>
              </a:rPr>
              <a:t>переосвидетельствование,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ea typeface="Calibri"/>
                <a:cs typeface="Times New Roman"/>
              </a:rPr>
              <a:t>частнопредпринимательская,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ea typeface="Calibri"/>
                <a:cs typeface="Times New Roman"/>
              </a:rPr>
              <a:t>человеконенавистническая,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ea typeface="Calibri"/>
                <a:cs typeface="Times New Roman"/>
              </a:rPr>
              <a:t>воспользовавшемуся,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400" dirty="0">
                <a:ea typeface="Calibri"/>
                <a:cs typeface="Times New Roman"/>
              </a:rPr>
              <a:t>усовершенствование,</a:t>
            </a:r>
          </a:p>
        </p:txBody>
      </p:sp>
    </p:spTree>
    <p:extLst>
      <p:ext uri="{BB962C8B-B14F-4D97-AF65-F5344CB8AC3E}">
        <p14:creationId xmlns:p14="http://schemas.microsoft.com/office/powerpoint/2010/main" val="22470533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88640"/>
            <a:ext cx="7308304" cy="67356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ea typeface="Calibri"/>
                <a:cs typeface="Times New Roman"/>
              </a:rPr>
              <a:t> </a:t>
            </a:r>
            <a:endParaRPr lang="ru-RU" sz="20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Calibri"/>
                <a:cs typeface="Times New Roman"/>
              </a:rPr>
              <a:t>Чётко проговаривать предложения: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Calibri"/>
                <a:cs typeface="Times New Roman"/>
              </a:rPr>
              <a:t>В тот час тут пел дрозд.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Calibri"/>
                <a:cs typeface="Times New Roman"/>
              </a:rPr>
              <a:t>В тот год тут был град.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Calibri"/>
                <a:cs typeface="Times New Roman"/>
              </a:rPr>
              <a:t>Под дуб вполз ёж.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Calibri"/>
                <a:cs typeface="Times New Roman"/>
              </a:rPr>
              <a:t>Всем люб был Пётр.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Calibri"/>
                <a:cs typeface="Times New Roman"/>
              </a:rPr>
              <a:t>Бубен бьёт в такт.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Calibri"/>
                <a:cs typeface="Times New Roman"/>
              </a:rPr>
              <a:t>Темп быстр – тембр чист.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Calibri"/>
                <a:cs typeface="Times New Roman"/>
              </a:rPr>
              <a:t>Мох скрыл гриб.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Calibri"/>
                <a:cs typeface="Times New Roman"/>
              </a:rPr>
              <a:t>Дед стал стар.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Calibri"/>
                <a:cs typeface="Times New Roman"/>
              </a:rPr>
              <a:t>Брит брат Клим, брит брат Глеб.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Calibri"/>
                <a:cs typeface="Times New Roman"/>
              </a:rPr>
              <a:t>Фрол – прям, Пров крив.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Calibri"/>
                <a:cs typeface="Times New Roman"/>
              </a:rPr>
              <a:t>Ваш гость взял трость.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Calibri"/>
                <a:cs typeface="Times New Roman"/>
              </a:rPr>
              <a:t>Волн всплеск – брызг блеск.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Calibri"/>
                <a:cs typeface="Times New Roman"/>
              </a:rPr>
              <a:t>Сто вёрст  вскачь.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Calibri"/>
                <a:cs typeface="Times New Roman"/>
              </a:rPr>
              <a:t>Волк влез в хлев.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Calibri"/>
                <a:cs typeface="Times New Roman"/>
              </a:rPr>
              <a:t>Есть серп рожь жать?</a:t>
            </a: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2000" dirty="0">
                <a:ea typeface="Calibri"/>
                <a:cs typeface="Times New Roman"/>
              </a:rPr>
              <a:t>Пров впал в транс.</a:t>
            </a:r>
          </a:p>
          <a:p>
            <a:r>
              <a:rPr lang="ru-RU" sz="2000" dirty="0">
                <a:ea typeface="Calibri"/>
                <a:cs typeface="Times New Roman"/>
              </a:rPr>
              <a:t>Рысь сыр ест? Сыр рысь ест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8997908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59632" y="908720"/>
            <a:ext cx="734451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dirty="0"/>
              <a:t>Скороговорка – это поэтическая миниатюра,</a:t>
            </a:r>
          </a:p>
          <a:p>
            <a:r>
              <a:rPr lang="ru-RU" sz="2800" dirty="0"/>
              <a:t>шутка в которой умышленно подобраны слова</a:t>
            </a:r>
          </a:p>
          <a:p>
            <a:r>
              <a:rPr lang="ru-RU" sz="2800" dirty="0"/>
              <a:t>с труднопроизносимыми сочетаниями звуков.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8" y="2943578"/>
            <a:ext cx="8640960" cy="2823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9488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1520" y="116632"/>
            <a:ext cx="8441361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/>
              <a:t>Правила работы со скороговорками:</a:t>
            </a:r>
          </a:p>
          <a:p>
            <a:r>
              <a:rPr lang="ru-RU" sz="2800" dirty="0"/>
              <a:t> -  сначала проговаривать медленно, по слогам,</a:t>
            </a:r>
          </a:p>
          <a:p>
            <a:r>
              <a:rPr lang="ru-RU" sz="2800" dirty="0"/>
              <a:t>чётко проговаривая каждый звук, темп ускорять </a:t>
            </a:r>
          </a:p>
          <a:p>
            <a:r>
              <a:rPr lang="ru-RU" sz="2800" dirty="0"/>
              <a:t>постепенно;</a:t>
            </a:r>
          </a:p>
          <a:p>
            <a:r>
              <a:rPr lang="ru-RU" sz="2800" dirty="0"/>
              <a:t> - постепенно переходить к чтению скороговорок</a:t>
            </a:r>
          </a:p>
          <a:p>
            <a:r>
              <a:rPr lang="ru-RU" sz="2800" dirty="0"/>
              <a:t>на одном дыхании;</a:t>
            </a:r>
          </a:p>
          <a:p>
            <a:r>
              <a:rPr lang="ru-RU" sz="2800" dirty="0"/>
              <a:t> - эффективным является приём произношения </a:t>
            </a:r>
          </a:p>
          <a:p>
            <a:r>
              <a:rPr lang="ru-RU" sz="2800" dirty="0"/>
              <a:t>скороговорок с разной интонацией – удивляясь,</a:t>
            </a:r>
          </a:p>
          <a:p>
            <a:r>
              <a:rPr lang="ru-RU" sz="2800" dirty="0"/>
              <a:t>возмущаясь, с вопросительной интонацией и т.п.</a:t>
            </a:r>
          </a:p>
          <a:p>
            <a:r>
              <a:rPr lang="ru-RU" sz="2800" dirty="0"/>
              <a:t> - можно произносить скороговорки сопровождая слова движениями – приседая, прыгая, танцуя, выполняя </a:t>
            </a:r>
            <a:r>
              <a:rPr lang="ru-RU" sz="2800" dirty="0" err="1"/>
              <a:t>нейрогимнастику</a:t>
            </a:r>
            <a:r>
              <a:rPr lang="ru-RU" sz="2800" dirty="0"/>
              <a:t>;</a:t>
            </a:r>
          </a:p>
          <a:p>
            <a:r>
              <a:rPr lang="ru-RU" sz="2800" dirty="0"/>
              <a:t> - работа над скороговорками должна </a:t>
            </a:r>
            <a:r>
              <a:rPr lang="ru-RU" sz="2800"/>
              <a:t>быть ежедневной;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2882362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5348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544" y="404664"/>
            <a:ext cx="7704856" cy="6012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641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260648"/>
            <a:ext cx="8111402" cy="626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6090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15" y="332656"/>
            <a:ext cx="9144000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5790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11499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425</TotalTime>
  <Words>1043</Words>
  <Application>Microsoft Office PowerPoint</Application>
  <PresentationFormat>Экран (4:3)</PresentationFormat>
  <Paragraphs>162</Paragraphs>
  <Slides>30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Arial</vt:lpstr>
      <vt:lpstr>Calibri</vt:lpstr>
      <vt:lpstr>Times New Roman</vt:lpstr>
      <vt:lpstr>Тема Office</vt:lpstr>
      <vt:lpstr>Техника речи педагога работающего с детьми с ОВЗ и инвалидностью.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Техника речи педагога работающего с детьми с ОВЗ и инвалидностью.</dc:title>
  <dc:creator>Пользователь</dc:creator>
  <cp:lastModifiedBy>Екатерина Чимутова</cp:lastModifiedBy>
  <cp:revision>59</cp:revision>
  <dcterms:created xsi:type="dcterms:W3CDTF">2025-12-03T10:44:48Z</dcterms:created>
  <dcterms:modified xsi:type="dcterms:W3CDTF">2026-08-18T09:42:29Z</dcterms:modified>
</cp:coreProperties>
</file>