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8288000" cy="102870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760">
          <p15:clr>
            <a:srgbClr val="A4A3A4"/>
          </p15:clr>
        </p15:guide>
        <p15:guide id="2" orient="horz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754" y="72"/>
      </p:cViewPr>
      <p:guideLst>
        <p:guide pos="5760"/>
        <p:guide orient="horz"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 bwMode="auto">
          <a:xfrm>
            <a:off x="663674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7700">
                <a:solidFill>
                  <a:srgbClr val="FFFFFF"/>
                </a:solidFill>
                <a:latin typeface="Arial"/>
                <a:ea typeface="Arial"/>
                <a:cs typeface="Arial"/>
              </a:rPr>
              <a:t>Волшебные фигуры: сенсорика как основа коррекции</a:t>
            </a:r>
            <a:br>
              <a:rPr lang="en-US" sz="77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br>
              <a:rPr lang="en-US" sz="6300" b="1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Путешествие в страну сенсорики для развития мышления, речи и движений.</a:t>
            </a:r>
            <a:b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br>
              <a:rPr lang="en-US" sz="36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br>
              <a:rPr lang="en-US" sz="2400" i="1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endParaRPr lang="en-US" sz="7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2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  <a:endParaRPr lang="en-US" sz="2700"/>
          </a:p>
        </p:txBody>
      </p:sp>
      <p:sp>
        <p:nvSpPr>
          <p:cNvPr id="5" name="Text 1"/>
          <p:cNvSpPr txBox="1"/>
          <p:nvPr/>
        </p:nvSpPr>
        <p:spPr bwMode="auto"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Почему сенсорное развитие задаёт основу коррекционной работы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38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У детей с ЗПР и лёгкой умственной отсталостью сенсорные трудности замедляют освоение письма, счёта и пространственной ориентировки. Поэтому занятие строится на наглядности, пошаговости, многократном повторении и активном действии.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6250" y="3272978"/>
            <a:ext cx="10121400" cy="358714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 bwMode="auto"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  <a:defRPr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</a:rPr>
              <a:t>Целевая группа и развиваемые функции</a:t>
            </a:r>
            <a:b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800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Сопоставление особенностей восприятия, внимания, моторики и речи у двух категорий детей.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У обеих групп сохраняется потенциал обучения, но темп, объём помощи и сложность опоры должны быть разными.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3200"/>
          </a:p>
        </p:txBody>
      </p:sp>
      <p:sp>
        <p:nvSpPr>
          <p:cNvPr id="5" name="Text 1"/>
          <p:cNvSpPr txBox="1"/>
          <p:nvPr/>
        </p:nvSpPr>
        <p:spPr bwMode="auto"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lnSpc>
                <a:spcPct val="150041"/>
              </a:lnSpc>
              <a:buNone/>
              <a:defRPr/>
            </a:pPr>
            <a:r>
              <a:rPr lang="en-US" sz="1450" i="1">
                <a:solidFill>
                  <a:srgbClr val="2A3E5C"/>
                </a:solidFill>
                <a:latin typeface="Arial"/>
                <a:ea typeface="Arial"/>
                <a:cs typeface="Arial"/>
              </a:rPr>
              <a:t>Методическая разработка занятия для детей с ЗПР и лёгкой умственной отсталостью</a:t>
            </a:r>
            <a:br>
              <a:rPr lang="en-US" sz="1450" i="1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endParaRPr lang="en-US" sz="1450"/>
          </a:p>
        </p:txBody>
      </p:sp>
      <p:sp>
        <p:nvSpPr>
          <p:cNvPr id="6" name="Text 2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3</a:t>
            </a:r>
            <a:endParaRPr lang="en-US" sz="2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855991" y="973063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 bwMode="auto"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Как строится занятие: от сюжета к действию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3200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</a:rPr>
              <a:t>Логика коррекционно-развивающего занятия по теме «Путешествие в страну сенсорики»</a:t>
            </a:r>
            <a:b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  <p:sp>
        <p:nvSpPr>
          <p:cNvPr id="6" name="Text 1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  <a:endParaRPr lang="en-US" sz="2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 bwMode="auto"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5</a:t>
            </a:r>
            <a:endParaRPr lang="en-US" sz="2700"/>
          </a:p>
        </p:txBody>
      </p:sp>
      <p:sp>
        <p:nvSpPr>
          <p:cNvPr id="8" name="Text 1"/>
          <p:cNvSpPr txBox="1"/>
          <p:nvPr/>
        </p:nvSpPr>
        <p:spPr bwMode="auto"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«Страна фигур» на столе и на полу</a:t>
            </a:r>
            <a:b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8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Игровое пространство оформляется как маршрут путешествия: здесь есть домики фигур, дорожки и места для остановок. Ребёнок видит цель действия и легче удерживает последовательность, когда каждая фигура связана с конкретным пространством и знакомой ролью.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400"/>
          </a:p>
        </p:txBody>
      </p:sp>
      <p:sp>
        <p:nvSpPr>
          <p:cNvPr id="9" name="Text 2"/>
          <p:cNvSpPr txBox="1"/>
          <p:nvPr/>
        </p:nvSpPr>
        <p:spPr bwMode="auto"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Контраст, объём и тактильность</a:t>
            </a:r>
            <a:b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8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В работе используются плоскостные и объёмные фигуры, карточки с цветом и величиной, прищепки и мячики. Такое сочетание помогает не только узнать форму глазами, но и почувствовать её пальцами, сопоставляя зрительный и двигательный опыт.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400"/>
          </a:p>
        </p:txBody>
      </p:sp>
      <p:sp>
        <p:nvSpPr>
          <p:cNvPr id="10" name="Text 3"/>
          <p:cNvSpPr txBox="1"/>
          <p:nvPr/>
        </p:nvSpPr>
        <p:spPr bwMode="auto"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  <a:defRPr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Рабочее место для точных действий</a:t>
            </a:r>
            <a:b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8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Трафареты, предметные картинки и сенсорные дорожки организуют задание так, чтобы ребёнок действовал последовательно и без лишней нагрузки. На рабочем месте легко показать образец, выполнить обведение по контуру и сразу увидеть результат.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400"/>
          </a:p>
        </p:txBody>
      </p:sp>
      <p:sp>
        <p:nvSpPr>
          <p:cNvPr id="11" name="Text 4"/>
          <p:cNvSpPr txBox="1"/>
          <p:nvPr/>
        </p:nvSpPr>
        <p:spPr bwMode="auto">
          <a:xfrm>
            <a:off x="2207850" y="399425"/>
            <a:ext cx="13872299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Материалы, которые делают фигуры зримыми и осязаемыми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6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 bwMode="auto"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  <a:defRPr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После цикла занятий заметно выросла точность ответов и уменьшилась потребность в подсказке взрослого.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Наибольший прирост показали понимание инструкции и узнавание фигур; это подтверждает эффективность поэтапной сенсорной тренировки.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400"/>
          </a:p>
        </p:txBody>
      </p:sp>
      <p:sp>
        <p:nvSpPr>
          <p:cNvPr id="7" name="Text 1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  <a:endParaRPr lang="en-US" sz="2700"/>
          </a:p>
        </p:txBody>
      </p:sp>
      <p:sp>
        <p:nvSpPr>
          <p:cNvPr id="8" name="Text 2"/>
          <p:cNvSpPr txBox="1"/>
          <p:nvPr/>
        </p:nvSpPr>
        <p:spPr bwMode="auto">
          <a:xfrm>
            <a:off x="1092450" y="438149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Динамика освоения сенсорных действий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  <p:sp>
        <p:nvSpPr>
          <p:cNvPr id="9" name="Text 3"/>
          <p:cNvSpPr txBox="1"/>
          <p:nvPr/>
        </p:nvSpPr>
        <p:spPr bwMode="auto"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41"/>
              </a:lnSpc>
              <a:buNone/>
              <a:defRPr/>
            </a:pPr>
            <a:r>
              <a:rPr lang="en-US" sz="1450" i="1">
                <a:solidFill>
                  <a:srgbClr val="2A3E5C"/>
                </a:solidFill>
                <a:latin typeface="Arial"/>
                <a:ea typeface="Arial"/>
                <a:cs typeface="Arial"/>
              </a:rPr>
              <a:t>Входная и итоговая диагностика по материалам методической разработки</a:t>
            </a:r>
            <a:br>
              <a:rPr lang="en-US" sz="1450" i="1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endParaRPr lang="en-US" sz="14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7">
    <p:bg>
      <p:bgPr>
        <a:solidFill>
          <a:srgbClr val="FFE2D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 bwMode="auto"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Содержание основных упражнений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  <p:sp>
        <p:nvSpPr>
          <p:cNvPr id="6" name="Text 1"/>
          <p:cNvSpPr txBox="1"/>
          <p:nvPr/>
        </p:nvSpPr>
        <p:spPr bwMode="auto"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«Найди такую же фигуру» тренирует зрительное сравнение и выделение главного признака. Ребёнок учится удерживать в поле внимания форму, цвет или размер и быстро соотносить образец с несколькими вариантами.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000"/>
          </a:p>
        </p:txBody>
      </p:sp>
      <p:sp>
        <p:nvSpPr>
          <p:cNvPr id="7" name="Text 2"/>
          <p:cNvSpPr txBox="1"/>
          <p:nvPr/>
        </p:nvSpPr>
        <p:spPr bwMode="auto"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«Проведи дорожку по контуру» развивает координацию руки и глаза, плавность движения и контроль нажима. Задание подготавливает кисть к графическим действиям и снижает напряжение при выполнении линии.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000"/>
          </a:p>
        </p:txBody>
      </p:sp>
      <p:sp>
        <p:nvSpPr>
          <p:cNvPr id="8" name="Text 3"/>
          <p:cNvSpPr txBox="1"/>
          <p:nvPr/>
        </p:nvSpPr>
        <p:spPr bwMode="auto"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1950">
                <a:solidFill>
                  <a:srgbClr val="000000"/>
                </a:solidFill>
                <a:latin typeface="Arial"/>
                <a:ea typeface="Arial"/>
                <a:cs typeface="Arial"/>
              </a:rPr>
              <a:t>«Собери по образцу» и «Разложи по домикам» формируют умение действовать по инструкции и классифицировать предметы. В процессе ребёнок называет признаки, уточняет выбор и соотносит результат с заданной моделью.</a:t>
            </a:r>
            <a:br>
              <a:rPr lang="en-US" sz="195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1950"/>
          </a:p>
        </p:txBody>
      </p:sp>
      <p:sp>
        <p:nvSpPr>
          <p:cNvPr id="9" name="Text 4"/>
          <p:cNvSpPr txBox="1"/>
          <p:nvPr/>
        </p:nvSpPr>
        <p:spPr bwMode="auto"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  <a:t>«Круглый — угольный предмет» расширяет словарь сенсорных признаков и помогает переводить впечатление в речь. Сравнение бытовых объектов делает абстрактные понятия формы доступными и понятными ребёнку.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000"/>
          </a:p>
        </p:txBody>
      </p:sp>
      <p:sp>
        <p:nvSpPr>
          <p:cNvPr id="10" name="Text 5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7</a:t>
            </a:r>
            <a:endParaRPr lang="en-US" sz="2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55991" y="3542607"/>
            <a:ext cx="10121400" cy="281315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 bwMode="auto"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  <a:defRPr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</a:rPr>
              <a:t>Адаптация заданий под разные варианты нарушений</a:t>
            </a:r>
            <a:b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3200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Таблица показывает, как меняются инструкция, помощь и темп в зависимости от образовательных потребностей ребёнка.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  <a:t>Чем выраженнее трудности, тем короче инструкция и больше опора на совместное действие, показ и поэтапную проверку.</a:t>
            </a: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3200"/>
          </a:p>
        </p:txBody>
      </p:sp>
      <p:sp>
        <p:nvSpPr>
          <p:cNvPr id="5" name="Text 1"/>
          <p:cNvSpPr txBox="1"/>
          <p:nvPr/>
        </p:nvSpPr>
        <p:spPr bwMode="auto"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41"/>
              </a:lnSpc>
              <a:buNone/>
              <a:defRPr/>
            </a:pPr>
            <a:r>
              <a:rPr lang="en-US" sz="1350" i="1">
                <a:solidFill>
                  <a:srgbClr val="2A3E5C"/>
                </a:solidFill>
                <a:latin typeface="Arial"/>
                <a:ea typeface="Arial"/>
                <a:cs typeface="Arial"/>
              </a:rPr>
              <a:t>Методические принципы дифференцированного обучения детей с ЗПР и интеллектуальными нарушениями</a:t>
            </a:r>
            <a:br>
              <a:rPr lang="en-US" sz="1350" i="1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endParaRPr lang="en-US" sz="1350"/>
          </a:p>
        </p:txBody>
      </p:sp>
      <p:sp>
        <p:nvSpPr>
          <p:cNvPr id="6" name="Text 2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8</a:t>
            </a:r>
            <a:endParaRPr lang="en-US" sz="2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9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-59531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 bwMode="auto"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  <a:defRPr/>
            </a:pP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</a:rPr>
              <a:t>Оценка проводится по наблюдению в ходе игры, без стрессовой контрольной ситуации; важна устойчивость результата в знакомой и новой последовательности действий.</a:t>
            </a:r>
            <a:b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Максимальный результат ожидается в распознавании и соотнесении фигур; самостоятельность формируется медленнее и требует регулярного закрепления.</a:t>
            </a:r>
            <a:br>
              <a:rPr lang="en-US" sz="22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200"/>
          </a:p>
        </p:txBody>
      </p:sp>
      <p:sp>
        <p:nvSpPr>
          <p:cNvPr id="7" name="Text 1"/>
          <p:cNvSpPr txBox="1"/>
          <p:nvPr/>
        </p:nvSpPr>
        <p:spPr bwMode="auto"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  <a:endParaRPr lang="en-US" sz="2700"/>
          </a:p>
        </p:txBody>
      </p:sp>
      <p:sp>
        <p:nvSpPr>
          <p:cNvPr id="8" name="Text 2"/>
          <p:cNvSpPr txBox="1"/>
          <p:nvPr/>
        </p:nvSpPr>
        <p:spPr bwMode="auto">
          <a:xfrm>
            <a:off x="1092450" y="438149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Планируемые результаты и критерии оценки</a:t>
            </a:r>
            <a:br>
              <a:rPr lang="en-US" sz="5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 bwMode="auto"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55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Сенсорика, которая запускает развитие</a:t>
            </a:r>
            <a:br>
              <a:rPr lang="en-US" sz="55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5800" b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</a:rPr>
              <a:t>Методика соединяет зрение, речь и движение в одном игровом маршруте, создавая для ребёнка посильный опыт успеха и устойчивую основу для дальнейшего обучения.</a:t>
            </a:r>
            <a:b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5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625</Words>
  <Application>Microsoft Office PowerPoint</Application>
  <DocSecurity>0</DocSecurity>
  <PresentationFormat>Произвольный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cp:lastModifiedBy>Екатерина Чимутова</cp:lastModifiedBy>
  <cp:revision>2</cp:revision>
  <dcterms:created xsi:type="dcterms:W3CDTF">2026-05-21T04:46:55Z</dcterms:created>
  <dcterms:modified xsi:type="dcterms:W3CDTF">2026-08-18T08:18:35Z</dcterms:modified>
  <cp:category/>
  <dc:identifier/>
  <cp:contentStatus/>
  <dc:language/>
  <cp:version/>
</cp:coreProperties>
</file>