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notesMasterIdLst>
    <p:notesMasterId r:id="rId12"/>
  </p:notes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</p:sldIdLst>
  <p:sldSz cx="9144000" cy="5143500" type="screen16x9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5611"/>
    <p:restoredTop sz="94610"/>
  </p:normalViewPr>
  <p:slideViewPr>
    <p:cSldViewPr snapToGrid="0" snapToObjects="1">
      <p:cViewPr varScale="1">
        <p:scale>
          <a:sx n="113" d="100"/>
          <a:sy n="113" d="100"/>
        </p:scale>
        <p:origin x="586" y="77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presProps" Target="pres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notesMaster" Target="notesMasters/notesMaster1.xml"/><Relationship Id="rId2" Type="http://schemas.openxmlformats.org/officeDocument/2006/relationships/slide" Target="slides/slide1.xml"/><Relationship Id="rId16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theme" Target="theme/theme1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viewProps" Target="view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2323022515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2" Type="http://schemas.openxmlformats.org/officeDocument/2006/relationships/theme" Target="../theme/theme1.xml"/><Relationship Id="rId1" Type="http://schemas.openxmlformats.org/officeDocument/2006/relationships/slideLayout" Target="../slideLayouts/slideLayout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2.pn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5.png"/><Relationship Id="rId4" Type="http://schemas.openxmlformats.org/officeDocument/2006/relationships/image" Target="../media/image4.pn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eg"/><Relationship Id="rId7" Type="http://schemas.openxmlformats.org/officeDocument/2006/relationships/image" Target="../media/image9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8.png"/><Relationship Id="rId5" Type="http://schemas.openxmlformats.org/officeDocument/2006/relationships/image" Target="../media/image5.png"/><Relationship Id="rId4" Type="http://schemas.openxmlformats.org/officeDocument/2006/relationships/image" Target="../media/image7.png"/></Relationships>
</file>

<file path=ppt/slides/_rels/slide4.xml.rels><?xml version="1.0" encoding="UTF-8" standalone="yes"?>
<Relationships xmlns="http://schemas.openxmlformats.org/package/2006/relationships"><Relationship Id="rId8" Type="http://schemas.openxmlformats.org/officeDocument/2006/relationships/image" Target="../media/image14.png"/><Relationship Id="rId3" Type="http://schemas.openxmlformats.org/officeDocument/2006/relationships/image" Target="../media/image10.png"/><Relationship Id="rId7" Type="http://schemas.openxmlformats.org/officeDocument/2006/relationships/image" Target="../media/image13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12.png"/><Relationship Id="rId5" Type="http://schemas.openxmlformats.org/officeDocument/2006/relationships/image" Target="../media/image11.png"/><Relationship Id="rId4" Type="http://schemas.openxmlformats.org/officeDocument/2006/relationships/image" Target="../media/image5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16.png"/><Relationship Id="rId4" Type="http://schemas.openxmlformats.org/officeDocument/2006/relationships/image" Target="../media/image5.pn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jpeg"/><Relationship Id="rId7" Type="http://schemas.openxmlformats.org/officeDocument/2006/relationships/image" Target="../media/image19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18.png"/><Relationship Id="rId5" Type="http://schemas.openxmlformats.org/officeDocument/2006/relationships/image" Target="../media/image5.png"/><Relationship Id="rId4" Type="http://schemas.openxmlformats.org/officeDocument/2006/relationships/image" Target="../media/image7.pn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pn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21.pn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pn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25.png"/><Relationship Id="rId5" Type="http://schemas.openxmlformats.org/officeDocument/2006/relationships/image" Target="../media/image24.png"/><Relationship Id="rId4" Type="http://schemas.openxmlformats.org/officeDocument/2006/relationships/image" Target="../media/image23.pn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.pn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27.pn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8.pn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/>
          <p:cNvPicPr>
            <a:picLocks noChangeAspect="1"/>
          </p:cNvPicPr>
          <p:nvPr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5326012" y="691675"/>
            <a:ext cx="2772326" cy="3745200"/>
          </a:xfrm>
          <a:prstGeom prst="rect">
            <a:avLst/>
          </a:prstGeom>
        </p:spPr>
      </p:pic>
      <p:pic>
        <p:nvPicPr>
          <p:cNvPr id="3" name="Image 1" descr="preencoded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600293" y="717000"/>
            <a:ext cx="4537532" cy="3684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l">
              <a:lnSpc>
                <a:spcPct val="100000"/>
              </a:lnSpc>
              <a:buNone/>
            </a:pPr>
            <a:r>
              <a:rPr lang="en-US" sz="4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Арт-терапия: современный взгляд на психологическую помощь
</a:t>
            </a:r>
            <a:r>
              <a:rPr lang="en-US" sz="1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Методы арт-терапии помогают снижать стресс и поддерживать психическое здоровье.
</a:t>
            </a:r>
            <a:endParaRPr lang="en-US" sz="4000" dirty="0"/>
          </a:p>
        </p:txBody>
      </p:sp>
      <p:sp>
        <p:nvSpPr>
          <p:cNvPr id="5" name="Text 1"/>
          <p:cNvSpPr txBox="1"/>
          <p:nvPr/>
        </p:nvSpPr>
        <p:spPr>
          <a:xfrm>
            <a:off x="795925" y="239150"/>
            <a:ext cx="6589200" cy="283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l">
              <a:lnSpc>
                <a:spcPct val="100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16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/>
          <p:cNvPicPr>
            <a:picLocks noChangeAspect="1"/>
          </p:cNvPicPr>
          <p:nvPr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4943707" y="150"/>
            <a:ext cx="4199186" cy="5143500"/>
          </a:xfrm>
          <a:prstGeom prst="rect">
            <a:avLst/>
          </a:prstGeom>
        </p:spPr>
      </p:pic>
      <p:pic>
        <p:nvPicPr>
          <p:cNvPr id="3" name="Image 1" descr="preencoded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37600" y="1326275"/>
            <a:ext cx="3914100" cy="3437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ct val="100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Арт-терапия возникла в 1940-х и получила развитие в Европе и США. Современные исследования подтверждают ее эффективность, а Россия интегрирует разные психоаналитические и гуманистические подходы.
</a:t>
            </a:r>
            <a:endParaRPr lang="en-US" sz="1600" dirty="0"/>
          </a:p>
        </p:txBody>
      </p:sp>
      <p:sp>
        <p:nvSpPr>
          <p:cNvPr id="6" name="Text 1"/>
          <p:cNvSpPr txBox="1"/>
          <p:nvPr/>
        </p:nvSpPr>
        <p:spPr>
          <a:xfrm>
            <a:off x="337600" y="370650"/>
            <a:ext cx="6730200" cy="81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ct val="100000"/>
              </a:lnSpc>
              <a:buNone/>
            </a:pPr>
            <a:r>
              <a:rPr lang="en-US" sz="3191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История и эволюция арт-терапии
</a:t>
            </a:r>
            <a:endParaRPr lang="en-US" sz="3191" dirty="0"/>
          </a:p>
        </p:txBody>
      </p:sp>
      <p:sp>
        <p:nvSpPr>
          <p:cNvPr id="7" name="Text 2"/>
          <p:cNvSpPr txBox="1"/>
          <p:nvPr/>
        </p:nvSpPr>
        <p:spPr>
          <a:xfrm>
            <a:off x="8629400" y="4595825"/>
            <a:ext cx="377100" cy="444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lnSpc>
                <a:spcPct val="100000"/>
              </a:lnSpc>
              <a:buNone/>
            </a:pPr>
            <a:r>
              <a:rPr lang="en-US" sz="2400" dirty="0">
                <a:solidFill>
                  <a:srgbClr val="FFF6E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24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/>
          <p:cNvPicPr>
            <a:picLocks noChangeAspect="1"/>
          </p:cNvPicPr>
          <p:nvPr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5539825" y="1227135"/>
            <a:ext cx="3098400" cy="3019730"/>
          </a:xfrm>
          <a:prstGeom prst="rect">
            <a:avLst/>
          </a:prstGeom>
        </p:spPr>
      </p:pic>
      <p:pic>
        <p:nvPicPr>
          <p:cNvPr id="3" name="Image 1" descr="preencoded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337600" y="370650"/>
            <a:ext cx="8464800" cy="738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ct val="100000"/>
              </a:lnSpc>
              <a:buNone/>
            </a:pPr>
            <a:r>
              <a:rPr lang="en-US" sz="3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Основные принципы арт-терапии
</a:t>
            </a:r>
            <a:endParaRPr lang="en-US" sz="3200" dirty="0"/>
          </a:p>
        </p:txBody>
      </p:sp>
      <p:sp>
        <p:nvSpPr>
          <p:cNvPr id="8" name="Text 1"/>
          <p:cNvSpPr txBox="1"/>
          <p:nvPr/>
        </p:nvSpPr>
        <p:spPr>
          <a:xfrm>
            <a:off x="8629400" y="4595825"/>
            <a:ext cx="377100" cy="444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lnSpc>
                <a:spcPct val="100000"/>
              </a:lnSpc>
              <a:buNone/>
            </a:pPr>
            <a:r>
              <a:rPr lang="en-US" sz="2400" dirty="0">
                <a:solidFill>
                  <a:srgbClr val="FFF6E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2400" dirty="0"/>
          </a:p>
        </p:txBody>
      </p:sp>
      <p:sp>
        <p:nvSpPr>
          <p:cNvPr id="9" name="Text 2"/>
          <p:cNvSpPr txBox="1"/>
          <p:nvPr/>
        </p:nvSpPr>
        <p:spPr>
          <a:xfrm>
            <a:off x="337600" y="1342450"/>
            <a:ext cx="4952700" cy="130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ct val="100000"/>
              </a:lnSpc>
              <a:buNone/>
            </a:pPr>
            <a:r>
              <a:rPr lang="en-US" sz="18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Свободное выражение и поддержка
</a:t>
            </a:r>
            <a:r>
              <a:rPr lang="en-US" sz="1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r>
              <a:rPr lang="en-US" sz="1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Аргументируется важность свободного творческого выражения без страха оценки. Такая поддержка помогает раскрыть внутренний потенциал клиента и стимулирует личностный рост.
</a:t>
            </a:r>
            <a:endParaRPr lang="en-US" sz="1800" dirty="0"/>
          </a:p>
        </p:txBody>
      </p:sp>
      <p:sp>
        <p:nvSpPr>
          <p:cNvPr id="10" name="Text 3"/>
          <p:cNvSpPr txBox="1"/>
          <p:nvPr/>
        </p:nvSpPr>
        <p:spPr>
          <a:xfrm>
            <a:off x="337600" y="2786025"/>
            <a:ext cx="4952700" cy="130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ct val="100000"/>
              </a:lnSpc>
              <a:buNone/>
            </a:pPr>
            <a:r>
              <a:rPr lang="en-US" sz="1686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Безоценочная атмосфера и фокус на процессе
</a:t>
            </a:r>
            <a:r>
              <a:rPr lang="en-US" sz="937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r>
              <a:rPr lang="en-US" sz="1498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Создается безопасное пространство, где главное — процесс творчества, а не конечный результат. Это способствует снижению внутреннего сопротивления и укрепляет внутренние ресурсы.
</a:t>
            </a:r>
            <a:endParaRPr lang="en-US" sz="1686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/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1080450" y="370650"/>
            <a:ext cx="7722000" cy="652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ct val="100000"/>
              </a:lnSpc>
              <a:buNone/>
            </a:pPr>
            <a:r>
              <a:rPr lang="en-US" sz="3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Методы и техники арт-терапии
</a:t>
            </a:r>
            <a:endParaRPr lang="en-US" sz="3200" dirty="0"/>
          </a:p>
        </p:txBody>
      </p:sp>
      <p:sp>
        <p:nvSpPr>
          <p:cNvPr id="9" name="Text 1"/>
          <p:cNvSpPr txBox="1"/>
          <p:nvPr/>
        </p:nvSpPr>
        <p:spPr>
          <a:xfrm>
            <a:off x="8629400" y="4595825"/>
            <a:ext cx="377100" cy="444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lnSpc>
                <a:spcPct val="100000"/>
              </a:lnSpc>
              <a:buNone/>
            </a:pPr>
            <a:r>
              <a:rPr lang="en-US" sz="2400" dirty="0">
                <a:solidFill>
                  <a:srgbClr val="FFF6E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2400" dirty="0"/>
          </a:p>
        </p:txBody>
      </p:sp>
      <p:sp>
        <p:nvSpPr>
          <p:cNvPr id="10" name="Text 2"/>
          <p:cNvSpPr txBox="1"/>
          <p:nvPr/>
        </p:nvSpPr>
        <p:spPr>
          <a:xfrm>
            <a:off x="1010717" y="3011125"/>
            <a:ext cx="1392900" cy="202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ctr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Рисование и живопись
</a:t>
            </a:r>
            <a:r>
              <a:rPr lang="en-US" sz="1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Основной метод для выражения чувств и переживаний через визуальные образы, подходит для всех возрастов.
</a:t>
            </a:r>
            <a:endParaRPr lang="en-US" sz="1400" dirty="0"/>
          </a:p>
        </p:txBody>
      </p:sp>
      <p:sp>
        <p:nvSpPr>
          <p:cNvPr id="11" name="Text 3"/>
          <p:cNvSpPr txBox="1"/>
          <p:nvPr/>
        </p:nvSpPr>
        <p:spPr>
          <a:xfrm>
            <a:off x="1928188" y="1567000"/>
            <a:ext cx="2192700" cy="1162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r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Музыкальная импровизация
</a:t>
            </a:r>
            <a:r>
              <a:rPr lang="en-US" sz="1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Использование звуков и ритмов помогает выражать эмоции и способствует расслаблению.
</a:t>
            </a:r>
            <a:endParaRPr lang="en-US" sz="1400" dirty="0"/>
          </a:p>
        </p:txBody>
      </p:sp>
      <p:sp>
        <p:nvSpPr>
          <p:cNvPr id="12" name="Text 4"/>
          <p:cNvSpPr txBox="1"/>
          <p:nvPr/>
        </p:nvSpPr>
        <p:spPr>
          <a:xfrm>
            <a:off x="6511454" y="1761300"/>
            <a:ext cx="2383500" cy="1204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l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Театральные упражнения
</a:t>
            </a:r>
            <a:r>
              <a:rPr lang="en-US" sz="1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Разыгрывание ролей способствует развитию самосознания и улучшению коммуникативных навыков.
</a:t>
            </a:r>
            <a:endParaRPr lang="en-US" sz="1400" dirty="0"/>
          </a:p>
        </p:txBody>
      </p:sp>
      <p:sp>
        <p:nvSpPr>
          <p:cNvPr id="13" name="Text 5"/>
          <p:cNvSpPr txBox="1"/>
          <p:nvPr/>
        </p:nvSpPr>
        <p:spPr>
          <a:xfrm>
            <a:off x="2808250" y="3834925"/>
            <a:ext cx="2383500" cy="1204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ctr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Лепка и скульптура
</a:t>
            </a:r>
            <a:r>
              <a:rPr lang="en-US" sz="1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Работа с пластичными материалами развивает тактильные ощущения и эмоциональную устойчивость.
</a:t>
            </a:r>
            <a:endParaRPr lang="en-US" sz="14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/>
          <p:cNvPicPr>
            <a:picLocks noChangeAspect="1"/>
          </p:cNvPicPr>
          <p:nvPr/>
        </p:nvPicPr>
        <p:blipFill>
          <a:blip r:embed="rId5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3676246" y="1479875"/>
            <a:ext cx="4985607" cy="235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37600" y="370650"/>
            <a:ext cx="8464800" cy="738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ct val="100000"/>
              </a:lnSpc>
              <a:buNone/>
            </a:pPr>
            <a:r>
              <a:rPr lang="en-US" sz="2903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Эффективность различных методов арт-терапии
</a:t>
            </a:r>
            <a:endParaRPr lang="en-US" sz="2903" dirty="0"/>
          </a:p>
        </p:txBody>
      </p:sp>
      <p:sp>
        <p:nvSpPr>
          <p:cNvPr id="6" name="Text 1"/>
          <p:cNvSpPr txBox="1"/>
          <p:nvPr/>
        </p:nvSpPr>
        <p:spPr>
          <a:xfrm>
            <a:off x="8629400" y="4595825"/>
            <a:ext cx="377100" cy="444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lnSpc>
                <a:spcPct val="100000"/>
              </a:lnSpc>
              <a:buNone/>
            </a:pPr>
            <a:r>
              <a:rPr lang="en-US" sz="2400" dirty="0">
                <a:solidFill>
                  <a:srgbClr val="FFF6E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2400" dirty="0"/>
          </a:p>
        </p:txBody>
      </p:sp>
      <p:sp>
        <p:nvSpPr>
          <p:cNvPr id="7" name="Text 2"/>
          <p:cNvSpPr txBox="1"/>
          <p:nvPr/>
        </p:nvSpPr>
        <p:spPr>
          <a:xfrm>
            <a:off x="337600" y="1479875"/>
            <a:ext cx="2149500" cy="2353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l">
              <a:lnSpc>
                <a:spcPct val="100000"/>
              </a:lnSpc>
              <a:buNone/>
            </a:pPr>
            <a:r>
              <a:rPr lang="en-US" sz="1323" dirty="0">
                <a:solidFill>
                  <a:srgbClr val="FFF6E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Результаты исследований показывают разную степень влияния методов на психоэмоциональное состояние.
Музыкальная терапия показывает наибольшую эффективность в лечении депрессии, рисование и лепка хорошо справляются с тревогой и эмоциональной устойчивостью.
</a:t>
            </a:r>
            <a:endParaRPr lang="en-US" sz="1323" dirty="0"/>
          </a:p>
        </p:txBody>
      </p:sp>
      <p:sp>
        <p:nvSpPr>
          <p:cNvPr id="8" name="Text 3"/>
          <p:cNvSpPr txBox="1"/>
          <p:nvPr/>
        </p:nvSpPr>
        <p:spPr>
          <a:xfrm>
            <a:off x="337600" y="4700225"/>
            <a:ext cx="7857000" cy="339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l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ВОЗ, 2019
</a:t>
            </a:r>
            <a:endParaRPr lang="en-US" sz="14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/>
          <p:cNvPicPr>
            <a:picLocks noChangeAspect="1"/>
          </p:cNvPicPr>
          <p:nvPr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5539825" y="1227135"/>
            <a:ext cx="3098400" cy="3019730"/>
          </a:xfrm>
          <a:prstGeom prst="rect">
            <a:avLst/>
          </a:prstGeom>
        </p:spPr>
      </p:pic>
      <p:pic>
        <p:nvPicPr>
          <p:cNvPr id="3" name="Image 1" descr="preencoded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337600" y="370650"/>
            <a:ext cx="8464800" cy="738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ct val="100000"/>
              </a:lnSpc>
              <a:buNone/>
            </a:pPr>
            <a:r>
              <a:rPr lang="en-US" sz="3034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Показания и противопоказания арт-терапии
</a:t>
            </a:r>
            <a:endParaRPr lang="en-US" sz="3034" dirty="0"/>
          </a:p>
        </p:txBody>
      </p:sp>
      <p:sp>
        <p:nvSpPr>
          <p:cNvPr id="8" name="Text 1"/>
          <p:cNvSpPr txBox="1"/>
          <p:nvPr/>
        </p:nvSpPr>
        <p:spPr>
          <a:xfrm>
            <a:off x="8629400" y="4595825"/>
            <a:ext cx="377100" cy="444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lnSpc>
                <a:spcPct val="100000"/>
              </a:lnSpc>
              <a:buNone/>
            </a:pPr>
            <a:r>
              <a:rPr lang="en-US" sz="2400" dirty="0">
                <a:solidFill>
                  <a:srgbClr val="FFF6E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2400" dirty="0"/>
          </a:p>
        </p:txBody>
      </p:sp>
      <p:sp>
        <p:nvSpPr>
          <p:cNvPr id="9" name="Text 2"/>
          <p:cNvSpPr txBox="1"/>
          <p:nvPr/>
        </p:nvSpPr>
        <p:spPr>
          <a:xfrm>
            <a:off x="783700" y="1342450"/>
            <a:ext cx="4506600" cy="130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l">
              <a:lnSpc>
                <a:spcPct val="100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Показания включают стресс, посттравматическое стрессовое расстройство, депрессию и работу с аутистическими детьми, где арт-терапия помогает раскрыть эмоциональный потенциал.
</a:t>
            </a:r>
            <a:endParaRPr lang="en-US" sz="1600" dirty="0"/>
          </a:p>
        </p:txBody>
      </p:sp>
      <p:sp>
        <p:nvSpPr>
          <p:cNvPr id="10" name="Text 3"/>
          <p:cNvSpPr txBox="1"/>
          <p:nvPr/>
        </p:nvSpPr>
        <p:spPr>
          <a:xfrm>
            <a:off x="783700" y="2884850"/>
            <a:ext cx="4506600" cy="130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l">
              <a:lnSpc>
                <a:spcPct val="100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Противопоказания: тяжелые психотические расстройства, острые психические кризисы, а также полное отсутствие мотивации к творчеству у клиента.
</a:t>
            </a:r>
            <a:endParaRPr lang="en-US" sz="16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/>
          <p:cNvPicPr>
            <a:picLocks noChangeAspect="1"/>
          </p:cNvPicPr>
          <p:nvPr/>
        </p:nvPicPr>
        <p:blipFill>
          <a:blip r:embed="rId4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4151991" y="1479875"/>
            <a:ext cx="4649619" cy="24582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337600" y="370650"/>
            <a:ext cx="8464800" cy="66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ct val="100000"/>
              </a:lnSpc>
              <a:buNone/>
            </a:pPr>
            <a:r>
              <a:rPr lang="en-US" sz="2625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Рост популярности арт-терапии в России (2010–2023 гг.)
</a:t>
            </a:r>
            <a:endParaRPr lang="en-US" sz="2625" dirty="0"/>
          </a:p>
        </p:txBody>
      </p:sp>
      <p:sp>
        <p:nvSpPr>
          <p:cNvPr id="5" name="Text 1"/>
          <p:cNvSpPr txBox="1"/>
          <p:nvPr/>
        </p:nvSpPr>
        <p:spPr>
          <a:xfrm>
            <a:off x="8629400" y="4595825"/>
            <a:ext cx="377100" cy="444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lnSpc>
                <a:spcPct val="100000"/>
              </a:lnSpc>
              <a:buNone/>
            </a:pPr>
            <a:r>
              <a:rPr lang="en-US" sz="2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2400" dirty="0"/>
          </a:p>
        </p:txBody>
      </p:sp>
      <p:sp>
        <p:nvSpPr>
          <p:cNvPr id="6" name="Text 2"/>
          <p:cNvSpPr txBox="1"/>
          <p:nvPr/>
        </p:nvSpPr>
        <p:spPr>
          <a:xfrm>
            <a:off x="337600" y="1479875"/>
            <a:ext cx="2605200" cy="3560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l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6E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Активно развиваются образовательные программы и расширяется доступность арт-терапевтических услуг.
Наблюдается устойчивый рост профессионалов и спроса, что свидетельствует о признании методов арт-терапии в стране.
</a:t>
            </a:r>
            <a:endParaRPr lang="en-US" sz="1400" dirty="0"/>
          </a:p>
        </p:txBody>
      </p:sp>
      <p:sp>
        <p:nvSpPr>
          <p:cNvPr id="7" name="Text 3"/>
          <p:cNvSpPr txBox="1"/>
          <p:nvPr/>
        </p:nvSpPr>
        <p:spPr>
          <a:xfrm>
            <a:off x="4151200" y="4449750"/>
            <a:ext cx="4335900" cy="590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l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Российская ассоциация арт-терапии, 2023
</a:t>
            </a:r>
            <a:endParaRPr lang="en-US" sz="14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796350" y="1335700"/>
            <a:ext cx="3439200" cy="1487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l">
              <a:lnSpc>
                <a:spcPct val="100000"/>
              </a:lnSpc>
              <a:buNone/>
            </a:pPr>
            <a:r>
              <a:rPr lang="en-US" sz="1600" dirty="0">
                <a:solidFill>
                  <a:srgbClr val="FFF6E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клинической практике арт-терапия применяется в комплексной реабилитации пациентов после инсульта для восстановления эмоционального баланса.
</a:t>
            </a:r>
            <a:endParaRPr lang="en-US" sz="1600" dirty="0"/>
          </a:p>
        </p:txBody>
      </p:sp>
      <p:sp>
        <p:nvSpPr>
          <p:cNvPr id="7" name="Text 1"/>
          <p:cNvSpPr txBox="1"/>
          <p:nvPr/>
        </p:nvSpPr>
        <p:spPr>
          <a:xfrm>
            <a:off x="5054600" y="1335700"/>
            <a:ext cx="3627900" cy="1487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l">
              <a:lnSpc>
                <a:spcPct val="100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дошкольных учреждениях методы способствуют развитию эмоционального интеллекта, формируя навыки саморегуляции у детей.
</a:t>
            </a:r>
            <a:endParaRPr lang="en-US" sz="1600" dirty="0"/>
          </a:p>
        </p:txBody>
      </p:sp>
      <p:sp>
        <p:nvSpPr>
          <p:cNvPr id="8" name="Text 2"/>
          <p:cNvSpPr txBox="1"/>
          <p:nvPr/>
        </p:nvSpPr>
        <p:spPr>
          <a:xfrm>
            <a:off x="796350" y="3339125"/>
            <a:ext cx="7397700" cy="1487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l">
              <a:lnSpc>
                <a:spcPct val="100000"/>
              </a:lnSpc>
              <a:buNone/>
            </a:pPr>
            <a:r>
              <a:rPr lang="en-US" sz="1600" dirty="0">
                <a:solidFill>
                  <a:srgbClr val="FFF6E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подростковой среде арт-терапия эффективно помогает коррекции поведения и профилактике зависимостей, улучшая межличностные отношения.
</a:t>
            </a:r>
            <a:endParaRPr lang="en-US" sz="1600" dirty="0"/>
          </a:p>
        </p:txBody>
      </p:sp>
      <p:sp>
        <p:nvSpPr>
          <p:cNvPr id="9" name="Text 3"/>
          <p:cNvSpPr txBox="1"/>
          <p:nvPr/>
        </p:nvSpPr>
        <p:spPr>
          <a:xfrm>
            <a:off x="8629400" y="4595825"/>
            <a:ext cx="377100" cy="444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lnSpc>
                <a:spcPct val="100000"/>
              </a:lnSpc>
              <a:buNone/>
            </a:pPr>
            <a:r>
              <a:rPr lang="en-US" sz="2400" dirty="0">
                <a:solidFill>
                  <a:srgbClr val="FFF6E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2400" dirty="0"/>
          </a:p>
        </p:txBody>
      </p:sp>
      <p:sp>
        <p:nvSpPr>
          <p:cNvPr id="10" name="Text 4"/>
          <p:cNvSpPr txBox="1"/>
          <p:nvPr/>
        </p:nvSpPr>
        <p:spPr>
          <a:xfrm>
            <a:off x="337600" y="370650"/>
            <a:ext cx="8464800" cy="66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ct val="100000"/>
              </a:lnSpc>
              <a:buNone/>
            </a:pPr>
            <a:r>
              <a:rPr lang="en-US" sz="2625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Клинические и образовательные кейсы арт-терапии
</a:t>
            </a:r>
            <a:endParaRPr lang="en-US" sz="2625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/>
          <p:cNvPicPr>
            <a:picLocks noChangeAspect="1"/>
          </p:cNvPicPr>
          <p:nvPr/>
        </p:nvPicPr>
        <p:blipFill>
          <a:blip r:embed="rId4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710825" y="1357515"/>
            <a:ext cx="8091600" cy="3141445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710825" y="370650"/>
            <a:ext cx="8091600" cy="866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ct val="100000"/>
              </a:lnSpc>
              <a:buNone/>
            </a:pPr>
            <a:r>
              <a:rPr lang="en-US" sz="3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Этапы арт-терапевтической сессии
</a:t>
            </a:r>
            <a:r>
              <a:rPr lang="en-US" sz="1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Основные шаги для успешного проведения работы с клиентом
</a:t>
            </a:r>
            <a:endParaRPr lang="en-US" sz="3200" dirty="0"/>
          </a:p>
        </p:txBody>
      </p:sp>
      <p:sp>
        <p:nvSpPr>
          <p:cNvPr id="5" name="Text 1"/>
          <p:cNvSpPr txBox="1"/>
          <p:nvPr/>
        </p:nvSpPr>
        <p:spPr>
          <a:xfrm>
            <a:off x="8629400" y="4595825"/>
            <a:ext cx="377100" cy="444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lnSpc>
                <a:spcPct val="100000"/>
              </a:lnSpc>
              <a:buNone/>
            </a:pPr>
            <a:r>
              <a:rPr lang="en-US" sz="2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24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865925" y="986125"/>
            <a:ext cx="3636900" cy="3854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l">
              <a:lnSpc>
                <a:spcPct val="100000"/>
              </a:lnSpc>
              <a:buNone/>
            </a:pPr>
            <a:r>
              <a:rPr lang="en-US" sz="4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Перспективы и развитие арт-терапии
</a:t>
            </a:r>
            <a:r>
              <a:rPr lang="en-US" sz="1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Арт-терапия продолжит интеграцию в медицину и образование, расширяя научную базу и внедряя инновационные технологии для повышения качества психологической помощи.
</a:t>
            </a:r>
            <a:endParaRPr lang="en-US" sz="40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Стандартная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</TotalTime>
  <Words>447</Words>
  <Application>Microsoft Office PowerPoint</Application>
  <PresentationFormat>Экран (16:9)</PresentationFormat>
  <Paragraphs>45</Paragraphs>
  <Slides>10</Slides>
  <Notes>10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1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10</vt:i4>
      </vt:variant>
    </vt:vector>
  </HeadingPairs>
  <TitlesOfParts>
    <vt:vector size="12" baseType="lpstr">
      <vt:lpstr>Arial</vt:lpstr>
      <vt:lpstr>Office Theme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Екатерина Чимутова</cp:lastModifiedBy>
  <cp:revision>3</cp:revision>
  <dcterms:created xsi:type="dcterms:W3CDTF">2026-04-29T11:41:20Z</dcterms:created>
  <dcterms:modified xsi:type="dcterms:W3CDTF">2026-08-18T08:13:38Z</dcterms:modified>
</cp:coreProperties>
</file>