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6" r:id="rId4"/>
    <p:sldId id="276" r:id="rId5"/>
    <p:sldId id="268" r:id="rId6"/>
    <p:sldId id="269" r:id="rId7"/>
    <p:sldId id="270" r:id="rId8"/>
    <p:sldId id="271" r:id="rId9"/>
    <p:sldId id="273" r:id="rId10"/>
    <p:sldId id="27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8-17T07:42:31.811" v="8" actId="2696"/>
      <pc:docMkLst>
        <pc:docMk/>
      </pc:docMkLst>
      <pc:sldChg chg="delSp mod">
        <pc:chgData name="Екатерина Чимутова" userId="4e1c11216741eefa" providerId="LiveId" clId="{E01BB03D-4D9F-4CF2-BCCB-B77BB2E13832}" dt="2026-08-17T07:41:59.586" v="0" actId="478"/>
        <pc:sldMkLst>
          <pc:docMk/>
          <pc:sldMk cId="3321333318" sldId="276"/>
        </pc:sldMkLst>
        <pc:picChg chg="del">
          <ac:chgData name="Екатерина Чимутова" userId="4e1c11216741eefa" providerId="LiveId" clId="{E01BB03D-4D9F-4CF2-BCCB-B77BB2E13832}" dt="2026-08-17T07:41:59.586" v="0" actId="478"/>
          <ac:picMkLst>
            <pc:docMk/>
            <pc:sldMk cId="3321333318" sldId="276"/>
            <ac:picMk id="5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8-17T07:42:23.536" v="6" actId="2696"/>
        <pc:sldMkLst>
          <pc:docMk/>
          <pc:sldMk cId="3367722257" sldId="277"/>
        </pc:sldMkLst>
      </pc:sldChg>
      <pc:sldChg chg="del">
        <pc:chgData name="Екатерина Чимутова" userId="4e1c11216741eefa" providerId="LiveId" clId="{E01BB03D-4D9F-4CF2-BCCB-B77BB2E13832}" dt="2026-08-17T07:42:27.434" v="7" actId="2696"/>
        <pc:sldMkLst>
          <pc:docMk/>
          <pc:sldMk cId="0" sldId="278"/>
        </pc:sldMkLst>
      </pc:sldChg>
      <pc:sldChg chg="del">
        <pc:chgData name="Екатерина Чимутова" userId="4e1c11216741eefa" providerId="LiveId" clId="{E01BB03D-4D9F-4CF2-BCCB-B77BB2E13832}" dt="2026-08-17T07:42:04.264" v="1" actId="2696"/>
        <pc:sldMkLst>
          <pc:docMk/>
          <pc:sldMk cId="2692470066" sldId="279"/>
        </pc:sldMkLst>
      </pc:sldChg>
      <pc:sldChg chg="del">
        <pc:chgData name="Екатерина Чимутова" userId="4e1c11216741eefa" providerId="LiveId" clId="{E01BB03D-4D9F-4CF2-BCCB-B77BB2E13832}" dt="2026-08-17T07:42:11.337" v="3" actId="2696"/>
        <pc:sldMkLst>
          <pc:docMk/>
          <pc:sldMk cId="2364469025" sldId="280"/>
        </pc:sldMkLst>
      </pc:sldChg>
      <pc:sldChg chg="del">
        <pc:chgData name="Екатерина Чимутова" userId="4e1c11216741eefa" providerId="LiveId" clId="{E01BB03D-4D9F-4CF2-BCCB-B77BB2E13832}" dt="2026-08-17T07:42:15.826" v="4" actId="2696"/>
        <pc:sldMkLst>
          <pc:docMk/>
          <pc:sldMk cId="647281294" sldId="282"/>
        </pc:sldMkLst>
      </pc:sldChg>
      <pc:sldChg chg="del">
        <pc:chgData name="Екатерина Чимутова" userId="4e1c11216741eefa" providerId="LiveId" clId="{E01BB03D-4D9F-4CF2-BCCB-B77BB2E13832}" dt="2026-08-17T07:42:20.739" v="5" actId="2696"/>
        <pc:sldMkLst>
          <pc:docMk/>
          <pc:sldMk cId="2338229606" sldId="283"/>
        </pc:sldMkLst>
      </pc:sldChg>
      <pc:sldChg chg="del">
        <pc:chgData name="Екатерина Чимутова" userId="4e1c11216741eefa" providerId="LiveId" clId="{E01BB03D-4D9F-4CF2-BCCB-B77BB2E13832}" dt="2026-08-17T07:42:31.811" v="8" actId="2696"/>
        <pc:sldMkLst>
          <pc:docMk/>
          <pc:sldMk cId="3092797640" sldId="284"/>
        </pc:sldMkLst>
      </pc:sldChg>
      <pc:sldChg chg="del">
        <pc:chgData name="Екатерина Чимутова" userId="4e1c11216741eefa" providerId="LiveId" clId="{E01BB03D-4D9F-4CF2-BCCB-B77BB2E13832}" dt="2026-08-17T07:42:09.064" v="2" actId="2696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7CE0B-C81D-4499-94C1-A4B3C5243784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64186-E47E-4CF7-9B3F-1E85833933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64186-E47E-4CF7-9B3F-1E858339332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72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0"/>
            <a:ext cx="9144000" cy="3888432"/>
          </a:xfrm>
        </p:spPr>
        <p:txBody>
          <a:bodyPr>
            <a:noAutofit/>
          </a:bodyPr>
          <a:lstStyle/>
          <a:p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Мастер – класс</a:t>
            </a:r>
            <a:b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</a:br>
            <a:r>
              <a:rPr lang="ru-RU" sz="4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метафорические карты, КАК ДОПОЛНИТЕЛЬНЫЙ инструмент в работе педагога-психолога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105400"/>
            <a:ext cx="7598078" cy="1752600"/>
          </a:xfrm>
        </p:spPr>
        <p:txBody>
          <a:bodyPr/>
          <a:lstStyle/>
          <a:p>
            <a:pPr algn="r"/>
            <a:r>
              <a:rPr lang="ru-RU" dirty="0" err="1">
                <a:solidFill>
                  <a:srgbClr val="FF0000"/>
                </a:solidFill>
                <a:latin typeface="Arial Black" pitchFamily="34" charset="0"/>
              </a:rPr>
              <a:t>Страмаус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Наталья Анатольевна</a:t>
            </a:r>
          </a:p>
          <a:p>
            <a:pPr algn="r"/>
            <a:r>
              <a:rPr lang="ru-RU" dirty="0">
                <a:solidFill>
                  <a:srgbClr val="512979"/>
                </a:solidFill>
                <a:latin typeface="Arial Black" pitchFamily="34" charset="0"/>
              </a:rPr>
              <a:t>МБОУ лицей №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78904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7030A0"/>
                </a:solidFill>
              </a:rPr>
              <a:t>Метафорические карты (МАК) </a:t>
            </a:r>
            <a:r>
              <a:rPr lang="ru-RU" sz="4800" b="1" i="1" dirty="0">
                <a:solidFill>
                  <a:srgbClr val="7030A0"/>
                </a:solidFill>
              </a:rPr>
              <a:t>– это психологическое зеркало, отражающее состояние и проблемы людей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129" y="3429001"/>
            <a:ext cx="4362871" cy="3428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Picture backgroun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0096" y="3429001"/>
            <a:ext cx="4821225" cy="3382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451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116632"/>
            <a:ext cx="5688631" cy="176470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512979"/>
                </a:solidFill>
                <a:latin typeface="Arial Black" pitchFamily="34" charset="0"/>
              </a:rPr>
              <a:t>Многогранность использования МАК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060848"/>
            <a:ext cx="9036496" cy="479715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Являются хорошим способом для выстраивания взаимодействия, общения, развития коммуникации.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Помогают сформулировать и осознать проблемы, рассказать о жизненных ситуациях.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Используются для коррекции и развития.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Помогают при самопознании, </a:t>
            </a:r>
            <a:r>
              <a:rPr lang="ru-RU" dirty="0" err="1"/>
              <a:t>самопрезнтации</a:t>
            </a:r>
            <a:r>
              <a:rPr lang="ru-RU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Могут использоваться в консультации, диагностике, внеурочной деятельности, тренинге, занятии, психологической игре.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Дарят положительные эмоции.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Способствуют выражению чувств, мыслей, развитию </a:t>
            </a:r>
            <a:r>
              <a:rPr lang="ru-RU" dirty="0" err="1"/>
              <a:t>креативности</a:t>
            </a:r>
            <a:r>
              <a:rPr lang="ru-RU" dirty="0"/>
              <a:t>.</a:t>
            </a:r>
          </a:p>
        </p:txBody>
      </p:sp>
      <p:pic>
        <p:nvPicPr>
          <p:cNvPr id="6" name="Рисунок 5" descr="Picture background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4541" y="94102"/>
            <a:ext cx="3168352" cy="2207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6505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332655"/>
            <a:ext cx="6766844" cy="144016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МАК как метод принятия решения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988840"/>
            <a:ext cx="7215238" cy="4536504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Решение должно быть логически верным, таким, чтобы вы могли сами себе доказать, почему вы делаете именно этот выбор;</a:t>
            </a:r>
          </a:p>
          <a:p>
            <a:pPr marL="0" lvl="0" indent="0">
              <a:buNone/>
            </a:pPr>
            <a:endParaRPr lang="ru-RU" sz="10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То, что вы выбираете, должно вам нравиться, привлекать вас эмоционально;</a:t>
            </a:r>
          </a:p>
          <a:p>
            <a:pPr marL="0" lvl="0" indent="0">
              <a:buNone/>
            </a:pPr>
            <a:endParaRPr lang="ru-RU" sz="10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Ваш выбор должен соответствовать </a:t>
            </a:r>
          </a:p>
          <a:p>
            <a:pPr lvl="0">
              <a:buNone/>
            </a:pPr>
            <a:r>
              <a:rPr lang="ru-RU" dirty="0"/>
              <a:t>вашим личностным качествам и </a:t>
            </a:r>
          </a:p>
          <a:p>
            <a:pPr lvl="0">
              <a:buNone/>
            </a:pPr>
            <a:r>
              <a:rPr lang="ru-RU" dirty="0"/>
              <a:t>ценностям, то есть подходить именно вам.</a:t>
            </a:r>
          </a:p>
          <a:p>
            <a:endParaRPr lang="ru-RU" dirty="0"/>
          </a:p>
        </p:txBody>
      </p:sp>
      <p:pic>
        <p:nvPicPr>
          <p:cNvPr id="4" name="Объект 3" descr="Picture background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20" y="4847"/>
            <a:ext cx="2817587" cy="1983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1333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Использование МАК в консультировании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Рисунок 4" descr="Picture background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473256"/>
            <a:ext cx="3970784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icture background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53115" y="1298445"/>
            <a:ext cx="3456385" cy="399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3" descr="Picture background"/>
          <p:cNvPicPr>
            <a:picLocks noGrp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83250" y="4005064"/>
            <a:ext cx="3577500" cy="315947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7" name="AutoShape 22"/>
          <p:cNvSpPr>
            <a:spLocks noChangeArrowheads="1"/>
          </p:cNvSpPr>
          <p:nvPr/>
        </p:nvSpPr>
        <p:spPr bwMode="auto">
          <a:xfrm>
            <a:off x="3304971" y="2060848"/>
            <a:ext cx="3635678" cy="2376264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Карта – это творческий посредник между спрашивающим и отвечающим</a:t>
            </a:r>
            <a:endParaRPr lang="ru-RU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90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Picture background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600199"/>
            <a:ext cx="3312369" cy="2260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МАК как дополнение к психодиагностике</a:t>
            </a:r>
            <a:endParaRPr lang="ru-RU" dirty="0"/>
          </a:p>
        </p:txBody>
      </p:sp>
      <p:pic>
        <p:nvPicPr>
          <p:cNvPr id="5" name="Рисунок 4" descr="Picture background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72858" y="1417638"/>
            <a:ext cx="2568205" cy="3556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icture background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92" t="7777" r="8626" b="13810"/>
          <a:stretch/>
        </p:blipFill>
        <p:spPr bwMode="auto">
          <a:xfrm>
            <a:off x="2783379" y="3917775"/>
            <a:ext cx="3300789" cy="2646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AutoShape 22"/>
          <p:cNvSpPr>
            <a:spLocks noChangeArrowheads="1"/>
          </p:cNvSpPr>
          <p:nvPr/>
        </p:nvSpPr>
        <p:spPr bwMode="auto">
          <a:xfrm>
            <a:off x="2400182" y="1574595"/>
            <a:ext cx="3551549" cy="2286453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rgbClr val="7030A0"/>
                </a:solidFill>
                <a:latin typeface="Arial Black" panose="020B0A04020102020204" pitchFamily="34" charset="0"/>
              </a:rPr>
              <a:t>Правильных и неправильных карт нет</a:t>
            </a:r>
            <a:endParaRPr lang="ru-RU" sz="2000" dirty="0"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4209849"/>
            <a:ext cx="2252099" cy="207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0437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63819"/>
            <a:ext cx="5184576" cy="201622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Помощь МАК в </a:t>
            </a:r>
            <a:b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коррекции и развитии</a:t>
            </a:r>
            <a:endParaRPr lang="ru-RU" dirty="0"/>
          </a:p>
        </p:txBody>
      </p:sp>
      <p:pic>
        <p:nvPicPr>
          <p:cNvPr id="4" name="Объект 3" descr="Picture background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575606"/>
            <a:ext cx="3101621" cy="4163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Picture background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45926" y="80939"/>
            <a:ext cx="2328660" cy="23294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Picture background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10746" y="2565661"/>
            <a:ext cx="2799020" cy="4173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AutoShape 22"/>
          <p:cNvSpPr>
            <a:spLocks noChangeArrowheads="1"/>
          </p:cNvSpPr>
          <p:nvPr/>
        </p:nvSpPr>
        <p:spPr bwMode="auto">
          <a:xfrm>
            <a:off x="3059832" y="2135279"/>
            <a:ext cx="3707905" cy="1872208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Подходят для групповой и индивидуальной работы</a:t>
            </a:r>
            <a:endParaRPr lang="ru-RU" dirty="0">
              <a:latin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730" y="4437112"/>
            <a:ext cx="2778411" cy="2296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765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5354743" cy="1143000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Метафора эмоциональной сферы</a:t>
            </a:r>
            <a:endParaRPr lang="ru-RU" dirty="0"/>
          </a:p>
        </p:txBody>
      </p:sp>
      <p:pic>
        <p:nvPicPr>
          <p:cNvPr id="4" name="Объект 3" descr="Picture background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22" b="97491" l="6853" r="96447">
                        <a14:foregroundMark x1="13706" y1="24014" x2="12944" y2="9498"/>
                        <a14:foregroundMark x1="11168" y1="5914" x2="45178" y2="4480"/>
                        <a14:foregroundMark x1="12437" y1="55735" x2="18528" y2="91577"/>
                        <a14:foregroundMark x1="12183" y1="75806" x2="24619" y2="93907"/>
                        <a14:foregroundMark x1="11168" y1="80287" x2="12437" y2="93369"/>
                        <a14:foregroundMark x1="91624" y1="64516" x2="96447" y2="74910"/>
                        <a14:foregroundMark x1="63706" y1="94803" x2="63959" y2="94265"/>
                        <a14:foregroundMark x1="6853" y1="9857" x2="7614" y2="8244"/>
                        <a14:foregroundMark x1="11168" y1="97133" x2="8629" y2="95520"/>
                        <a14:foregroundMark x1="7868" y1="57527" x2="9137" y2="974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8507" y="-50554"/>
            <a:ext cx="3140867" cy="4611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Picture background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29" y="2236380"/>
            <a:ext cx="5669244" cy="367240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6" name="AutoShape 22"/>
          <p:cNvSpPr>
            <a:spLocks noChangeArrowheads="1"/>
          </p:cNvSpPr>
          <p:nvPr/>
        </p:nvSpPr>
        <p:spPr bwMode="auto">
          <a:xfrm>
            <a:off x="5669245" y="5156032"/>
            <a:ext cx="3339766" cy="1441319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Что вызывает радость и удовольствие?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7" name="AutoShape 22"/>
          <p:cNvSpPr>
            <a:spLocks noChangeArrowheads="1"/>
          </p:cNvSpPr>
          <p:nvPr/>
        </p:nvSpPr>
        <p:spPr bwMode="auto">
          <a:xfrm>
            <a:off x="3923928" y="1333856"/>
            <a:ext cx="2652611" cy="1296144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Легко ли определить чувство?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>
            <a:off x="1187624" y="5301208"/>
            <a:ext cx="3960440" cy="1296144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Какие чувства хочется выбрать в первую очередь?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auto">
          <a:xfrm>
            <a:off x="4714561" y="3721381"/>
            <a:ext cx="2952328" cy="1296144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Что болезненно?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10" name="AutoShape 22"/>
          <p:cNvSpPr>
            <a:spLocks noChangeArrowheads="1"/>
          </p:cNvSpPr>
          <p:nvPr/>
        </p:nvSpPr>
        <p:spPr bwMode="auto">
          <a:xfrm>
            <a:off x="395536" y="2021388"/>
            <a:ext cx="2957938" cy="1407612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Можно ли подобрать музыку?</a:t>
            </a:r>
            <a:endParaRPr lang="ru-RU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68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Ресурсные метафорические карты</a:t>
            </a:r>
            <a:endParaRPr lang="ru-RU" dirty="0"/>
          </a:p>
        </p:txBody>
      </p:sp>
      <p:pic>
        <p:nvPicPr>
          <p:cNvPr id="4" name="Объект 3" descr="Picture background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714488"/>
            <a:ext cx="3857652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3257573" cy="4286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AutoShape 22"/>
          <p:cNvSpPr>
            <a:spLocks noChangeArrowheads="1"/>
          </p:cNvSpPr>
          <p:nvPr/>
        </p:nvSpPr>
        <p:spPr bwMode="auto">
          <a:xfrm>
            <a:off x="2786050" y="2214554"/>
            <a:ext cx="3929090" cy="2000264"/>
          </a:xfrm>
          <a:prstGeom prst="cloudCallout">
            <a:avLst>
              <a:gd name="adj1" fmla="val -48435"/>
              <a:gd name="adj2" fmla="val 56781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Придают чувство уверенности, могут оказывать успокаивающий эффект </a:t>
            </a:r>
            <a:endParaRPr lang="ru-RU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26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263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Достоинства  метафорических карт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42984"/>
            <a:ext cx="9036496" cy="5166336"/>
          </a:xfrm>
        </p:spPr>
        <p:txBody>
          <a:bodyPr>
            <a:noAutofit/>
          </a:bodyPr>
          <a:lstStyle/>
          <a:p>
            <a:r>
              <a:rPr lang="ru-RU" sz="2600" b="1" dirty="0"/>
              <a:t>Снижают защиту и помогают создать безопасную обстановку;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Открывают человеку перспективу для анализа своей жизни, личностных особенностей;</a:t>
            </a:r>
          </a:p>
          <a:p>
            <a:r>
              <a:rPr lang="ru-RU" sz="2600" b="1" dirty="0"/>
              <a:t>Способствуют самосознанию человека;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Позволяют обнаружить скрытые болевые точки, выразить вытесненные переживания;</a:t>
            </a:r>
          </a:p>
          <a:p>
            <a:r>
              <a:rPr lang="ru-RU" sz="2600" b="1" dirty="0"/>
              <a:t>Помогают ощутить специфику своих собственных ресурсов;</a:t>
            </a:r>
          </a:p>
          <a:p>
            <a:r>
              <a:rPr lang="ru-RU" sz="2600" b="1" i="1" dirty="0">
                <a:solidFill>
                  <a:srgbClr val="C00000"/>
                </a:solidFill>
              </a:rPr>
              <a:t>Активизируют правое полушарие мозга;</a:t>
            </a:r>
          </a:p>
          <a:p>
            <a:r>
              <a:rPr lang="ru-RU" sz="2600" b="1" dirty="0"/>
              <a:t>Выступают трамплином для проявления фантазии, запускающий причудливые ассоциации, приводящие к неожиданным открытиям.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698541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2"/>
          <p:cNvSpPr>
            <a:spLocks noChangeArrowheads="1"/>
          </p:cNvSpPr>
          <p:nvPr/>
        </p:nvSpPr>
        <p:spPr bwMode="auto">
          <a:xfrm>
            <a:off x="928662" y="571480"/>
            <a:ext cx="6741962" cy="4084506"/>
          </a:xfrm>
          <a:prstGeom prst="cloudCallout">
            <a:avLst>
              <a:gd name="adj1" fmla="val -48435"/>
              <a:gd name="adj2" fmla="val 55819"/>
            </a:avLst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sz="4000" b="1" dirty="0">
                <a:solidFill>
                  <a:srgbClr val="7030A0"/>
                </a:solidFill>
                <a:latin typeface="Arial Black" panose="020B0A04020102020204" pitchFamily="34" charset="0"/>
              </a:rPr>
              <a:t>СПАСИБО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4000" b="1" dirty="0">
                <a:solidFill>
                  <a:srgbClr val="7030A0"/>
                </a:solidFill>
                <a:latin typeface="Arial Black" panose="020B0A04020102020204" pitchFamily="34" charset="0"/>
              </a:rPr>
              <a:t>ЗА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4000" b="1" dirty="0">
                <a:solidFill>
                  <a:srgbClr val="7030A0"/>
                </a:solidFill>
                <a:latin typeface="Arial Black" panose="020B0A04020102020204" pitchFamily="34" charset="0"/>
              </a:rPr>
              <a:t>ВНИМАНИЕ!</a:t>
            </a:r>
            <a:endParaRPr lang="ru-RU" sz="4000" dirty="0">
              <a:solidFill>
                <a:srgbClr val="7030A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3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</TotalTime>
  <Words>306</Words>
  <Application>Microsoft Office PowerPoint</Application>
  <PresentationFormat>Экран (4:3)</PresentationFormat>
  <Paragraphs>46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Wingdings</vt:lpstr>
      <vt:lpstr>Тема Office</vt:lpstr>
      <vt:lpstr>Мастер – класс метафорические карты, КАК ДОПОЛНИТЕЛЬНЫЙ инструмент в работе педагога-психолога</vt:lpstr>
      <vt:lpstr>Метафорические карты (МАК) – это психологическое зеркало, отражающее состояние и проблемы людей</vt:lpstr>
      <vt:lpstr>Многогранность использования МАК</vt:lpstr>
      <vt:lpstr>МАК как метод принятия решения</vt:lpstr>
      <vt:lpstr>Использование МАК в консультировании</vt:lpstr>
      <vt:lpstr>МАК как дополнение к психодиагностике</vt:lpstr>
      <vt:lpstr>Помощь МАК в  коррекции и развитии</vt:lpstr>
      <vt:lpstr> Метафора эмоциональной сферы</vt:lpstr>
      <vt:lpstr>Ресурсные метафорические карты</vt:lpstr>
      <vt:lpstr>Достоинства  метафорических карт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Новое  в методике преподавания ИЗО в 5 классе</dc:title>
  <dc:creator>ДНС</dc:creator>
  <cp:lastModifiedBy>Екатерина Чимутова</cp:lastModifiedBy>
  <cp:revision>96</cp:revision>
  <dcterms:created xsi:type="dcterms:W3CDTF">2023-08-27T17:24:26Z</dcterms:created>
  <dcterms:modified xsi:type="dcterms:W3CDTF">2026-08-17T07:42:42Z</dcterms:modified>
</cp:coreProperties>
</file>