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3" r:id="rId8"/>
    <p:sldId id="264" r:id="rId9"/>
    <p:sldId id="265" r:id="rId10"/>
    <p:sldId id="268" r:id="rId11"/>
    <p:sldId id="269" r:id="rId12"/>
    <p:sldId id="27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Екатерина Чимутова" userId="4e1c11216741eefa" providerId="LiveId" clId="{E01BB03D-4D9F-4CF2-BCCB-B77BB2E13832}"/>
    <pc:docChg chg="delSld">
      <pc:chgData name="Екатерина Чимутова" userId="4e1c11216741eefa" providerId="LiveId" clId="{E01BB03D-4D9F-4CF2-BCCB-B77BB2E13832}" dt="2026-08-14T07:54:43.944" v="3" actId="2696"/>
      <pc:docMkLst>
        <pc:docMk/>
      </pc:docMkLst>
      <pc:sldChg chg="del">
        <pc:chgData name="Екатерина Чимутова" userId="4e1c11216741eefa" providerId="LiveId" clId="{E01BB03D-4D9F-4CF2-BCCB-B77BB2E13832}" dt="2026-08-14T07:54:31.940" v="0" actId="2696"/>
        <pc:sldMkLst>
          <pc:docMk/>
          <pc:sldMk cId="4022873977" sldId="262"/>
        </pc:sldMkLst>
      </pc:sldChg>
      <pc:sldChg chg="del">
        <pc:chgData name="Екатерина Чимутова" userId="4e1c11216741eefa" providerId="LiveId" clId="{E01BB03D-4D9F-4CF2-BCCB-B77BB2E13832}" dt="2026-08-14T07:54:37.397" v="1" actId="2696"/>
        <pc:sldMkLst>
          <pc:docMk/>
          <pc:sldMk cId="3957098646" sldId="266"/>
        </pc:sldMkLst>
      </pc:sldChg>
      <pc:sldChg chg="del">
        <pc:chgData name="Екатерина Чимутова" userId="4e1c11216741eefa" providerId="LiveId" clId="{E01BB03D-4D9F-4CF2-BCCB-B77BB2E13832}" dt="2026-08-14T07:54:41.075" v="2" actId="2696"/>
        <pc:sldMkLst>
          <pc:docMk/>
          <pc:sldMk cId="165749533" sldId="267"/>
        </pc:sldMkLst>
      </pc:sldChg>
      <pc:sldChg chg="del">
        <pc:chgData name="Екатерина Чимутова" userId="4e1c11216741eefa" providerId="LiveId" clId="{E01BB03D-4D9F-4CF2-BCCB-B77BB2E13832}" dt="2026-08-14T07:54:43.944" v="3" actId="2696"/>
        <pc:sldMkLst>
          <pc:docMk/>
          <pc:sldMk cId="1117429142" sldId="27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14.08.2026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14.08.2026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14.08.2026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14.08.2026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14.08.2026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14.08.2026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14.08.2026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14.08.2026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14.08.2026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14.08.2026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14.08.2026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14.08.2026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73795" y="4797152"/>
            <a:ext cx="7130654" cy="1584175"/>
          </a:xfrm>
        </p:spPr>
        <p:txBody>
          <a:bodyPr>
            <a:noAutofit/>
          </a:bodyPr>
          <a:lstStyle/>
          <a:p>
            <a:pPr algn="r"/>
            <a:r>
              <a:rPr lang="ru-RU" sz="1600" i="1" dirty="0">
                <a:solidFill>
                  <a:srgbClr val="7030A0"/>
                </a:solidFill>
              </a:rPr>
              <a:t>Учитель-логопед </a:t>
            </a:r>
          </a:p>
          <a:p>
            <a:pPr algn="r"/>
            <a:r>
              <a:rPr lang="ru-RU" sz="1600" i="1" dirty="0">
                <a:solidFill>
                  <a:srgbClr val="7030A0"/>
                </a:solidFill>
              </a:rPr>
              <a:t>МАОУ СОШ № 8 г. </a:t>
            </a:r>
            <a:r>
              <a:rPr lang="ru-RU" sz="1600" i="1" dirty="0" err="1">
                <a:solidFill>
                  <a:srgbClr val="7030A0"/>
                </a:solidFill>
              </a:rPr>
              <a:t>Лабытнанги</a:t>
            </a:r>
            <a:endParaRPr lang="ru-RU" sz="1600" i="1" dirty="0">
              <a:solidFill>
                <a:srgbClr val="7030A0"/>
              </a:solidFill>
            </a:endParaRPr>
          </a:p>
          <a:p>
            <a:pPr algn="r"/>
            <a:r>
              <a:rPr lang="ru-RU" sz="1600" i="1" dirty="0">
                <a:solidFill>
                  <a:srgbClr val="7030A0"/>
                </a:solidFill>
              </a:rPr>
              <a:t>А.В. Стародубцева</a:t>
            </a:r>
          </a:p>
          <a:p>
            <a:pPr algn="ctr"/>
            <a:endParaRPr lang="ru-RU" sz="1600" i="1" dirty="0">
              <a:solidFill>
                <a:srgbClr val="7030A0"/>
              </a:solidFill>
            </a:endParaRPr>
          </a:p>
        </p:txBody>
      </p:sp>
      <p:sp>
        <p:nvSpPr>
          <p:cNvPr id="2" name="Заголовок 1"/>
          <p:cNvSpPr>
            <a:spLocks noGrp="1"/>
          </p:cNvSpPr>
          <p:nvPr>
            <p:ph type="ctrTitle"/>
          </p:nvPr>
        </p:nvSpPr>
        <p:spPr>
          <a:xfrm>
            <a:off x="817581" y="548680"/>
            <a:ext cx="7642851" cy="4376777"/>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182880" indent="0" algn="ctr">
              <a:buNone/>
            </a:pPr>
            <a:r>
              <a:rPr lang="ru-RU" sz="4000"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Игровой компонент коррекционно-развивающих логопедических занятий с учащимися с тяжелыми нарушениями речи.</a:t>
            </a:r>
            <a:br>
              <a:rPr lang="ru-RU" sz="4000"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sz="4000"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599956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568952" cy="1584176"/>
          </a:xfrm>
        </p:spPr>
        <p:txBody>
          <a:bodyPr>
            <a:noAutofit/>
          </a:bodyPr>
          <a:lstStyle/>
          <a:p>
            <a:pPr marL="0" indent="0" algn="just">
              <a:buNone/>
            </a:pP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br>
              <a:rPr lang="ru-RU" sz="2000" dirty="0"/>
            </a:br>
            <a:r>
              <a:rPr lang="ru-RU" sz="2000" dirty="0"/>
              <a:t>	</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rPr>
              <a:t>Тяжелые нарушения речи (ТНР) — это группа стойких специфических отклонений в развитии речевой функции, которые наблюдаются у детей, как правило, при сохранном физическом слухе и интеллектуальном развитии.</a:t>
            </a:r>
            <a:b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rPr>
            </a:br>
            <a:endParaRPr lang="ru-RU" sz="2000" dirty="0">
              <a:latin typeface="+mn-lt"/>
            </a:endParaRPr>
          </a:p>
        </p:txBody>
      </p:sp>
      <p:sp>
        <p:nvSpPr>
          <p:cNvPr id="3" name="Текст 2"/>
          <p:cNvSpPr>
            <a:spLocks noGrp="1"/>
          </p:cNvSpPr>
          <p:nvPr>
            <p:ph type="body" idx="1"/>
          </p:nvPr>
        </p:nvSpPr>
        <p:spPr>
          <a:xfrm>
            <a:off x="539552" y="1628800"/>
            <a:ext cx="8280920" cy="4968552"/>
          </a:xfrm>
        </p:spPr>
        <p:txBody>
          <a:bodyPr>
            <a:normAutofit/>
          </a:bodyPr>
          <a:lstStyle/>
          <a:p>
            <a:endParaRPr lang="ru-RU" dirty="0"/>
          </a:p>
        </p:txBody>
      </p:sp>
      <p:sp>
        <p:nvSpPr>
          <p:cNvPr id="6" name="Прямоугольник 5"/>
          <p:cNvSpPr/>
          <p:nvPr/>
        </p:nvSpPr>
        <p:spPr>
          <a:xfrm>
            <a:off x="3275856" y="1844824"/>
            <a:ext cx="2637660" cy="151216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Коррекция лексической стороны речи</a:t>
            </a:r>
          </a:p>
        </p:txBody>
      </p:sp>
      <p:sp>
        <p:nvSpPr>
          <p:cNvPr id="8" name="Прямоугольник 7"/>
          <p:cNvSpPr/>
          <p:nvPr/>
        </p:nvSpPr>
        <p:spPr>
          <a:xfrm>
            <a:off x="683568" y="1844824"/>
            <a:ext cx="2304256" cy="151216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Диагностика и коррекция звукопроизношения</a:t>
            </a:r>
          </a:p>
        </p:txBody>
      </p:sp>
      <p:sp>
        <p:nvSpPr>
          <p:cNvPr id="9" name="Прямоугольник 8"/>
          <p:cNvSpPr/>
          <p:nvPr/>
        </p:nvSpPr>
        <p:spPr>
          <a:xfrm>
            <a:off x="6300192" y="1772816"/>
            <a:ext cx="2448272" cy="158417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Развитие коммуникативное функции речи</a:t>
            </a:r>
          </a:p>
        </p:txBody>
      </p:sp>
      <p:sp>
        <p:nvSpPr>
          <p:cNvPr id="10" name="Овал 9"/>
          <p:cNvSpPr/>
          <p:nvPr/>
        </p:nvSpPr>
        <p:spPr>
          <a:xfrm>
            <a:off x="3563888" y="3501008"/>
            <a:ext cx="2349628"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B050"/>
                </a:solidFill>
              </a:rPr>
              <a:t>Направления работы с учащимися с ТНР</a:t>
            </a:r>
          </a:p>
        </p:txBody>
      </p:sp>
      <p:sp>
        <p:nvSpPr>
          <p:cNvPr id="11" name="Прямоугольник 10"/>
          <p:cNvSpPr/>
          <p:nvPr/>
        </p:nvSpPr>
        <p:spPr>
          <a:xfrm>
            <a:off x="6372200" y="3645024"/>
            <a:ext cx="2376264" cy="151216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Развитие познавательной сферы (мышления, памяти, внимания)</a:t>
            </a:r>
          </a:p>
        </p:txBody>
      </p:sp>
      <p:sp>
        <p:nvSpPr>
          <p:cNvPr id="12" name="Прямоугольник 11"/>
          <p:cNvSpPr/>
          <p:nvPr/>
        </p:nvSpPr>
        <p:spPr>
          <a:xfrm>
            <a:off x="683568" y="3789040"/>
            <a:ext cx="2592288" cy="136815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Коррекция нарушений чтения и письма</a:t>
            </a:r>
          </a:p>
        </p:txBody>
      </p:sp>
      <p:sp>
        <p:nvSpPr>
          <p:cNvPr id="13" name="Прямоугольник 12"/>
          <p:cNvSpPr/>
          <p:nvPr/>
        </p:nvSpPr>
        <p:spPr>
          <a:xfrm>
            <a:off x="3419872" y="5157192"/>
            <a:ext cx="2736304" cy="12024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a:t>Коррекция грамматического строя речи</a:t>
            </a:r>
          </a:p>
        </p:txBody>
      </p:sp>
    </p:spTree>
    <p:extLst>
      <p:ext uri="{BB962C8B-B14F-4D97-AF65-F5344CB8AC3E}">
        <p14:creationId xmlns:p14="http://schemas.microsoft.com/office/powerpoint/2010/main" val="479486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424936" cy="864096"/>
          </a:xfrm>
        </p:spPr>
        <p:txBody>
          <a:bodyPr/>
          <a:lstStyle/>
          <a:p>
            <a:pPr marL="0" indent="0" algn="ctr">
              <a:buNone/>
            </a:pPr>
            <a:r>
              <a:rPr lang="ru-RU" sz="2000" i="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Особые образовательные потребности </a:t>
            </a:r>
            <a:br>
              <a:rPr lang="ru-RU" sz="2000" i="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br>
            <a:r>
              <a:rPr lang="ru-RU" sz="2000" i="1" dirty="0">
                <a:ln w="12700">
                  <a:solidFill>
                    <a:schemeClr val="tx2">
                      <a:satMod val="155000"/>
                    </a:schemeClr>
                  </a:solidFill>
                  <a:prstDash val="solid"/>
                </a:ln>
                <a:solidFill>
                  <a:schemeClr val="bg2">
                    <a:lumMod val="50000"/>
                  </a:schemeClr>
                </a:solidFill>
                <a:effectLst>
                  <a:outerShdw blurRad="41275" dist="20320" dir="1800000" algn="tl" rotWithShape="0">
                    <a:srgbClr val="000000">
                      <a:alpha val="40000"/>
                    </a:srgbClr>
                  </a:outerShdw>
                </a:effectLst>
              </a:rPr>
              <a:t>для обучающихся с ТНР:</a:t>
            </a:r>
          </a:p>
        </p:txBody>
      </p:sp>
      <p:sp>
        <p:nvSpPr>
          <p:cNvPr id="3" name="Текст 2"/>
          <p:cNvSpPr>
            <a:spLocks noGrp="1"/>
          </p:cNvSpPr>
          <p:nvPr>
            <p:ph type="body" idx="1"/>
          </p:nvPr>
        </p:nvSpPr>
        <p:spPr>
          <a:xfrm>
            <a:off x="467544" y="1196752"/>
            <a:ext cx="8496944" cy="5112568"/>
          </a:xfrm>
        </p:spPr>
        <p:txBody>
          <a:bodyPr>
            <a:normAutofit/>
          </a:bodyPr>
          <a:lstStyle/>
          <a:p>
            <a:pPr marL="285750" indent="-285750" algn="just">
              <a:buFontTx/>
              <a:buChar char="-"/>
            </a:pPr>
            <a:r>
              <a:rPr lang="ru-RU" sz="1800" dirty="0">
                <a:solidFill>
                  <a:schemeClr val="tx2">
                    <a:lumMod val="60000"/>
                    <a:lumOff val="40000"/>
                  </a:schemeClr>
                </a:solidFill>
              </a:rPr>
              <a:t>организация логопедической коррекции в соответствии с выявленным нарушением;</a:t>
            </a:r>
          </a:p>
          <a:p>
            <a:pPr marL="285750" indent="-285750" algn="just">
              <a:buFontTx/>
              <a:buChar char="-"/>
            </a:pPr>
            <a:r>
              <a:rPr lang="ru-RU" sz="1800" dirty="0">
                <a:solidFill>
                  <a:schemeClr val="tx2">
                    <a:lumMod val="60000"/>
                    <a:lumOff val="40000"/>
                  </a:schemeClr>
                </a:solidFill>
              </a:rPr>
              <a:t> преемственность содержания и методов дошкольного и школьного образования и воспитания;</a:t>
            </a:r>
          </a:p>
          <a:p>
            <a:pPr marL="285750" indent="-285750" algn="just">
              <a:buFontTx/>
              <a:buChar char="-"/>
            </a:pPr>
            <a:r>
              <a:rPr lang="ru-RU" sz="1800" dirty="0">
                <a:solidFill>
                  <a:schemeClr val="tx2">
                    <a:lumMod val="60000"/>
                    <a:lumOff val="40000"/>
                  </a:schemeClr>
                </a:solidFill>
              </a:rPr>
              <a:t>получение образования в условиях образовательных организаций общего или специального типа, соответствующего образовательным потребностям обучающегося и степени выраженности его речевого недоразвития;</a:t>
            </a:r>
          </a:p>
          <a:p>
            <a:pPr marL="285750" indent="-285750" algn="just">
              <a:buFontTx/>
              <a:buChar char="-"/>
            </a:pPr>
            <a:r>
              <a:rPr lang="ru-RU" sz="1800" dirty="0">
                <a:solidFill>
                  <a:schemeClr val="tx2">
                    <a:lumMod val="60000"/>
                    <a:lumOff val="40000"/>
                  </a:schemeClr>
                </a:solidFill>
              </a:rPr>
              <a:t>обязательность непрерывности коррекционно-развивающего процесса;</a:t>
            </a:r>
          </a:p>
          <a:p>
            <a:pPr marL="285750" indent="-285750" algn="just">
              <a:buFontTx/>
              <a:buChar char="-"/>
            </a:pPr>
            <a:r>
              <a:rPr lang="ru-RU" sz="1800" dirty="0">
                <a:solidFill>
                  <a:schemeClr val="tx2">
                    <a:lumMod val="60000"/>
                    <a:lumOff val="40000"/>
                  </a:schemeClr>
                </a:solidFill>
              </a:rPr>
              <a:t>координация педагогических, психологических и медицинских средств воздействия в процессе комплексного психолого-педагогического сопровождения;</a:t>
            </a:r>
          </a:p>
          <a:p>
            <a:pPr marL="285750" indent="-285750" algn="just">
              <a:buFontTx/>
              <a:buChar char="-"/>
            </a:pPr>
            <a:r>
              <a:rPr lang="ru-RU" sz="1800" b="1" dirty="0">
                <a:solidFill>
                  <a:schemeClr val="tx2">
                    <a:lumMod val="60000"/>
                    <a:lumOff val="40000"/>
                  </a:schemeClr>
                </a:solidFill>
              </a:rPr>
              <a:t>применение специальных методов, приемов и средств обучения, в том числе специализированных компьютерных технологий, дидактических пособий, визуальных средств, обеспечивающих реализацию коррекционного воздействия на речевые процессы, повышающих контроль за всеми компонентами устной и письменной речи.</a:t>
            </a:r>
            <a:endParaRPr lang="ru-RU" sz="1800" dirty="0">
              <a:solidFill>
                <a:schemeClr val="tx2">
                  <a:lumMod val="60000"/>
                  <a:lumOff val="40000"/>
                </a:schemeClr>
              </a:solidFill>
            </a:endParaRPr>
          </a:p>
        </p:txBody>
      </p:sp>
    </p:spTree>
    <p:extLst>
      <p:ext uri="{BB962C8B-B14F-4D97-AF65-F5344CB8AC3E}">
        <p14:creationId xmlns:p14="http://schemas.microsoft.com/office/powerpoint/2010/main" val="529840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424936" cy="504056"/>
          </a:xfrm>
        </p:spPr>
        <p:txBody>
          <a:bodyPr/>
          <a:lstStyle/>
          <a:p>
            <a:pPr marL="0" indent="0" algn="ctr">
              <a:buNone/>
            </a:pPr>
            <a:r>
              <a:rPr lang="ru-RU" sz="2000"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Игровые методы на логопедических занятиях</a:t>
            </a:r>
          </a:p>
        </p:txBody>
      </p:sp>
      <p:sp>
        <p:nvSpPr>
          <p:cNvPr id="3" name="Текст 2"/>
          <p:cNvSpPr>
            <a:spLocks noGrp="1"/>
          </p:cNvSpPr>
          <p:nvPr>
            <p:ph type="body" idx="1"/>
          </p:nvPr>
        </p:nvSpPr>
        <p:spPr>
          <a:xfrm>
            <a:off x="395536" y="836712"/>
            <a:ext cx="8352928" cy="5616623"/>
          </a:xfrm>
        </p:spPr>
        <p:txBody>
          <a:bodyPr>
            <a:normAutofit/>
          </a:bodyPr>
          <a:lstStyle/>
          <a:p>
            <a:pPr algn="ctr"/>
            <a:r>
              <a:rPr lang="ru-RU" sz="1800" b="1" i="1" dirty="0">
                <a:solidFill>
                  <a:schemeClr val="accent1">
                    <a:lumMod val="75000"/>
                  </a:schemeClr>
                </a:solidFill>
              </a:rPr>
              <a:t>Логопедические карточки Т. </a:t>
            </a:r>
            <a:r>
              <a:rPr lang="ru-RU" sz="1800" b="1" i="1" dirty="0" err="1">
                <a:solidFill>
                  <a:schemeClr val="accent1">
                    <a:lumMod val="75000"/>
                  </a:schemeClr>
                </a:solidFill>
              </a:rPr>
              <a:t>Борщевой</a:t>
            </a:r>
            <a:r>
              <a:rPr lang="ru-RU" sz="1800" b="1" i="1" dirty="0">
                <a:solidFill>
                  <a:schemeClr val="accent1">
                    <a:lumMod val="75000"/>
                  </a:schemeClr>
                </a:solidFill>
              </a:rPr>
              <a:t> </a:t>
            </a:r>
          </a:p>
          <a:p>
            <a:pPr algn="ctr"/>
            <a:r>
              <a:rPr lang="ru-RU" sz="1800" b="1" i="1" dirty="0">
                <a:solidFill>
                  <a:schemeClr val="accent1">
                    <a:lumMod val="75000"/>
                  </a:schemeClr>
                </a:solidFill>
              </a:rPr>
              <a:t>«Артикуляционная гимнастика. Формирование речевого выдоха».</a:t>
            </a: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4" y="1700808"/>
            <a:ext cx="4248472"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004048" y="1700808"/>
            <a:ext cx="3744416" cy="47525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600" b="1" dirty="0">
                <a:solidFill>
                  <a:schemeClr val="tx2">
                    <a:lumMod val="60000"/>
                    <a:lumOff val="40000"/>
                  </a:schemeClr>
                </a:solidFill>
              </a:rPr>
              <a:t>Важную роль в формировании правильного произношения звуков играет четкая, точная, координированная работа артикуляционного аппарата. Артикуляционная гимнастика способствует укреплению мышц артикуляционного аппарата, развитию силы и </a:t>
            </a:r>
            <a:r>
              <a:rPr lang="ru-RU" sz="1600" b="1" dirty="0" err="1">
                <a:solidFill>
                  <a:schemeClr val="tx2">
                    <a:lumMod val="60000"/>
                    <a:lumOff val="40000"/>
                  </a:schemeClr>
                </a:solidFill>
              </a:rPr>
              <a:t>дифференцированности</a:t>
            </a:r>
            <a:r>
              <a:rPr lang="ru-RU" sz="1600" b="1" dirty="0">
                <a:solidFill>
                  <a:schemeClr val="tx2">
                    <a:lumMod val="60000"/>
                    <a:lumOff val="40000"/>
                  </a:schemeClr>
                </a:solidFill>
              </a:rPr>
              <a:t> движений.</a:t>
            </a:r>
          </a:p>
          <a:p>
            <a:pPr algn="ctr"/>
            <a:endParaRPr lang="ru-RU" sz="1600" b="1" dirty="0">
              <a:solidFill>
                <a:schemeClr val="tx2">
                  <a:lumMod val="60000"/>
                  <a:lumOff val="40000"/>
                </a:schemeClr>
              </a:solidFill>
            </a:endParaRPr>
          </a:p>
          <a:p>
            <a:pPr algn="ctr"/>
            <a:r>
              <a:rPr lang="ru-RU" sz="1600" b="1" dirty="0">
                <a:solidFill>
                  <a:schemeClr val="tx2">
                    <a:lumMod val="60000"/>
                    <a:lumOff val="40000"/>
                  </a:schemeClr>
                </a:solidFill>
              </a:rPr>
              <a:t>Именно поэтому наше занятие начинается с артикуляционной гимнастики.  </a:t>
            </a:r>
          </a:p>
        </p:txBody>
      </p:sp>
    </p:spTree>
    <p:extLst>
      <p:ext uri="{BB962C8B-B14F-4D97-AF65-F5344CB8AC3E}">
        <p14:creationId xmlns:p14="http://schemas.microsoft.com/office/powerpoint/2010/main" val="282006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692696"/>
            <a:ext cx="4572508"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220072" y="764704"/>
            <a:ext cx="3600400" cy="56612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r>
              <a:rPr lang="ru-RU" b="1" dirty="0">
                <a:solidFill>
                  <a:schemeClr val="tx2">
                    <a:lumMod val="60000"/>
                    <a:lumOff val="40000"/>
                  </a:schemeClr>
                </a:solidFill>
              </a:rPr>
              <a:t>Роль дыхательных упражнений на коррекционных занятиях: </a:t>
            </a:r>
          </a:p>
          <a:p>
            <a:pPr marL="285750" indent="-285750" algn="just">
              <a:buFontTx/>
              <a:buChar char="-"/>
            </a:pPr>
            <a:r>
              <a:rPr lang="ru-RU" b="1" dirty="0">
                <a:solidFill>
                  <a:schemeClr val="tx2">
                    <a:lumMod val="60000"/>
                    <a:lumOff val="40000"/>
                  </a:schemeClr>
                </a:solidFill>
              </a:rPr>
              <a:t>помогают увеличить дыхательный объем; </a:t>
            </a:r>
          </a:p>
          <a:p>
            <a:pPr marL="285750" indent="-285750" algn="just">
              <a:buFontTx/>
              <a:buChar char="-"/>
            </a:pPr>
            <a:r>
              <a:rPr lang="ru-RU" b="1" dirty="0">
                <a:solidFill>
                  <a:schemeClr val="tx2">
                    <a:lumMod val="60000"/>
                    <a:lumOff val="40000"/>
                  </a:schemeClr>
                </a:solidFill>
              </a:rPr>
              <a:t>нормализовать ритм дыхания; </a:t>
            </a:r>
          </a:p>
          <a:p>
            <a:pPr algn="just"/>
            <a:r>
              <a:rPr lang="ru-RU" b="1" dirty="0">
                <a:solidFill>
                  <a:schemeClr val="tx2">
                    <a:lumMod val="60000"/>
                    <a:lumOff val="40000"/>
                  </a:schemeClr>
                </a:solidFill>
              </a:rPr>
              <a:t>- выработать плавный, длительный вдох и воздушную струю, необходимую для произнесения звуков и формирования плавной, выразительной речи.</a:t>
            </a:r>
          </a:p>
        </p:txBody>
      </p:sp>
    </p:spTree>
    <p:extLst>
      <p:ext uri="{BB962C8B-B14F-4D97-AF65-F5344CB8AC3E}">
        <p14:creationId xmlns:p14="http://schemas.microsoft.com/office/powerpoint/2010/main" val="100791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08912" cy="504056"/>
          </a:xfrm>
        </p:spPr>
        <p:txBody>
          <a:bodyPr/>
          <a:lstStyle/>
          <a:p>
            <a:pPr marL="0" indent="0" algn="ctr">
              <a:buNone/>
            </a:pPr>
            <a:r>
              <a:rPr lang="ru-RU" sz="2800"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rPr>
              <a:t>Шарики Су </a:t>
            </a:r>
            <a:r>
              <a:rPr lang="ru-RU" sz="2800" i="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rPr>
              <a:t>Джок</a:t>
            </a:r>
            <a:endParaRPr lang="ru-RU" sz="2800"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ndParaRPr>
          </a:p>
        </p:txBody>
      </p:sp>
      <p:sp>
        <p:nvSpPr>
          <p:cNvPr id="3" name="Текст 2"/>
          <p:cNvSpPr>
            <a:spLocks noGrp="1"/>
          </p:cNvSpPr>
          <p:nvPr>
            <p:ph type="body" idx="1"/>
          </p:nvPr>
        </p:nvSpPr>
        <p:spPr>
          <a:xfrm>
            <a:off x="611560" y="1124744"/>
            <a:ext cx="8136904" cy="4968552"/>
          </a:xfrm>
        </p:spPr>
        <p:txBody>
          <a:bodyPr/>
          <a:lstStyle/>
          <a:p>
            <a:pPr algn="l"/>
            <a:r>
              <a:rPr lang="ru-RU" dirty="0"/>
              <a:t>	</a:t>
            </a:r>
            <a:r>
              <a:rPr lang="ru-RU" b="1" dirty="0">
                <a:solidFill>
                  <a:schemeClr val="tx2">
                    <a:lumMod val="60000"/>
                    <a:lumOff val="40000"/>
                  </a:schemeClr>
                </a:solidFill>
              </a:rPr>
              <a:t>В переводе с корейского, Су – это кисть, а </a:t>
            </a:r>
            <a:r>
              <a:rPr lang="ru-RU" b="1" dirty="0" err="1">
                <a:solidFill>
                  <a:schemeClr val="tx2">
                    <a:lumMod val="60000"/>
                    <a:lumOff val="40000"/>
                  </a:schemeClr>
                </a:solidFill>
              </a:rPr>
              <a:t>Джок</a:t>
            </a:r>
            <a:r>
              <a:rPr lang="ru-RU" b="1" dirty="0">
                <a:solidFill>
                  <a:schemeClr val="tx2">
                    <a:lumMod val="60000"/>
                    <a:lumOff val="40000"/>
                  </a:schemeClr>
                </a:solidFill>
              </a:rPr>
              <a:t> – это стопа. В строении кисти проявляется удивительное подобие строения человеческого тела т. е. на них располагаются биологически активные точки, соответствующие всем органам и участкам тела человека, стимулируя их, можно развить тактильную чувствительность, нормализовать мышечный тонус рук. Благодаря «Су-</a:t>
            </a:r>
            <a:r>
              <a:rPr lang="ru-RU" b="1" dirty="0" err="1">
                <a:solidFill>
                  <a:schemeClr val="tx2">
                    <a:lumMod val="60000"/>
                    <a:lumOff val="40000"/>
                  </a:schemeClr>
                </a:solidFill>
              </a:rPr>
              <a:t>Джок</a:t>
            </a:r>
            <a:r>
              <a:rPr lang="ru-RU" b="1" dirty="0">
                <a:solidFill>
                  <a:schemeClr val="tx2">
                    <a:lumMod val="60000"/>
                    <a:lumOff val="40000"/>
                  </a:schemeClr>
                </a:solidFill>
              </a:rPr>
              <a:t> – терапии» в логопедической работе, нормализуется мышечный тонус, стимулируются речевые области в коре головного мозга.</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040" y="3898658"/>
            <a:ext cx="3809526" cy="2271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76056" y="3898658"/>
            <a:ext cx="3528392" cy="2271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1402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424936" cy="432048"/>
          </a:xfrm>
        </p:spPr>
        <p:txBody>
          <a:bodyPr/>
          <a:lstStyle/>
          <a:p>
            <a:pPr marL="0" indent="0" algn="ctr">
              <a:buNone/>
            </a:pPr>
            <a:r>
              <a:rPr lang="ru-RU" sz="2400"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Набор межполушарных досок</a:t>
            </a:r>
          </a:p>
        </p:txBody>
      </p:sp>
      <p:sp>
        <p:nvSpPr>
          <p:cNvPr id="3" name="Текст 2"/>
          <p:cNvSpPr>
            <a:spLocks noGrp="1"/>
          </p:cNvSpPr>
          <p:nvPr>
            <p:ph type="body" idx="1"/>
          </p:nvPr>
        </p:nvSpPr>
        <p:spPr>
          <a:xfrm>
            <a:off x="323528" y="980728"/>
            <a:ext cx="4680520" cy="5256584"/>
          </a:xfrm>
        </p:spPr>
        <p:txBody>
          <a:bodyPr/>
          <a:lstStyle/>
          <a:p>
            <a:endParaRPr lang="ru-RU" dirty="0"/>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908720"/>
            <a:ext cx="4824536" cy="504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220072" y="908720"/>
            <a:ext cx="3600400" cy="496855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r>
              <a:rPr lang="ru-RU" b="1" dirty="0">
                <a:solidFill>
                  <a:schemeClr val="tx2">
                    <a:lumMod val="60000"/>
                    <a:lumOff val="40000"/>
                  </a:schemeClr>
                </a:solidFill>
              </a:rPr>
              <a:t>Синхронная работа левой и правой долей мозга способствует созданию новых нейронных связей. Играя и рисуя двумя руками одновременно, ребенок развивает мелкую моторику и </a:t>
            </a:r>
            <a:r>
              <a:rPr lang="ru-RU" b="1" dirty="0" err="1">
                <a:solidFill>
                  <a:schemeClr val="tx2">
                    <a:lumMod val="60000"/>
                    <a:lumOff val="40000"/>
                  </a:schemeClr>
                </a:solidFill>
              </a:rPr>
              <a:t>графомоторные</a:t>
            </a:r>
            <a:r>
              <a:rPr lang="ru-RU" b="1" dirty="0">
                <a:solidFill>
                  <a:schemeClr val="tx2">
                    <a:lumMod val="60000"/>
                    <a:lumOff val="40000"/>
                  </a:schemeClr>
                </a:solidFill>
              </a:rPr>
              <a:t> навыки. Улучшается процесс развития речи, чтения и письма. Также такие </a:t>
            </a:r>
            <a:r>
              <a:rPr lang="ru-RU" b="1" dirty="0" err="1">
                <a:solidFill>
                  <a:schemeClr val="tx2">
                    <a:lumMod val="60000"/>
                    <a:lumOff val="40000"/>
                  </a:schemeClr>
                </a:solidFill>
              </a:rPr>
              <a:t>нейроупражнения</a:t>
            </a:r>
            <a:r>
              <a:rPr lang="ru-RU" b="1" dirty="0">
                <a:solidFill>
                  <a:schemeClr val="tx2">
                    <a:lumMod val="60000"/>
                    <a:lumOff val="40000"/>
                  </a:schemeClr>
                </a:solidFill>
              </a:rPr>
              <a:t> тренируют координацию движений, усидчивость и концентрацию внимания.</a:t>
            </a:r>
          </a:p>
        </p:txBody>
      </p:sp>
    </p:spTree>
    <p:extLst>
      <p:ext uri="{BB962C8B-B14F-4D97-AF65-F5344CB8AC3E}">
        <p14:creationId xmlns:p14="http://schemas.microsoft.com/office/powerpoint/2010/main" val="1676194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03648" y="620688"/>
            <a:ext cx="6480720"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60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064896" cy="504056"/>
          </a:xfrm>
        </p:spPr>
        <p:txBody>
          <a:bodyPr/>
          <a:lstStyle/>
          <a:p>
            <a:pPr marL="0" indent="0" algn="ctr">
              <a:buNone/>
            </a:pPr>
            <a:r>
              <a:rPr lang="ru-RU" sz="2000"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Логопедическая игра «Умная паутинка»</a:t>
            </a:r>
            <a:endParaRPr lang="ru-RU" sz="2000" i="1" dirty="0"/>
          </a:p>
        </p:txBody>
      </p:sp>
      <p:sp>
        <p:nvSpPr>
          <p:cNvPr id="3" name="Текст 2"/>
          <p:cNvSpPr>
            <a:spLocks noGrp="1"/>
          </p:cNvSpPr>
          <p:nvPr>
            <p:ph type="body" idx="1"/>
          </p:nvPr>
        </p:nvSpPr>
        <p:spPr>
          <a:xfrm>
            <a:off x="539552" y="980728"/>
            <a:ext cx="8064896" cy="5256584"/>
          </a:xfrm>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528" y="980728"/>
            <a:ext cx="4896544" cy="54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5220072" y="980728"/>
            <a:ext cx="3672408" cy="54726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ru-RU" sz="1700" b="1" dirty="0">
                <a:solidFill>
                  <a:schemeClr val="tx2">
                    <a:lumMod val="60000"/>
                    <a:lumOff val="40000"/>
                  </a:schemeClr>
                </a:solidFill>
              </a:rPr>
              <a:t>Благодаря этой игре происходит:</a:t>
            </a:r>
          </a:p>
          <a:p>
            <a:endParaRPr lang="ru-RU" sz="1700" b="1" dirty="0">
              <a:solidFill>
                <a:schemeClr val="tx2">
                  <a:lumMod val="60000"/>
                  <a:lumOff val="40000"/>
                </a:schemeClr>
              </a:solidFill>
            </a:endParaRPr>
          </a:p>
          <a:p>
            <a:r>
              <a:rPr lang="ru-RU" sz="1700" b="1" dirty="0">
                <a:solidFill>
                  <a:schemeClr val="tx2">
                    <a:lumMod val="60000"/>
                    <a:lumOff val="40000"/>
                  </a:schemeClr>
                </a:solidFill>
              </a:rPr>
              <a:t>- закрепление поставленных звуков в словах, словосочетаниях, предложениях, развитие фонематического восприятия;</a:t>
            </a:r>
          </a:p>
          <a:p>
            <a:r>
              <a:rPr lang="ru-RU" sz="1700" b="1" dirty="0">
                <a:solidFill>
                  <a:schemeClr val="tx2">
                    <a:lumMod val="60000"/>
                    <a:lumOff val="40000"/>
                  </a:schemeClr>
                </a:solidFill>
              </a:rPr>
              <a:t>- коррекция нарушений </a:t>
            </a:r>
            <a:r>
              <a:rPr lang="ru-RU" sz="1700" b="1" dirty="0" err="1">
                <a:solidFill>
                  <a:schemeClr val="tx2">
                    <a:lumMod val="60000"/>
                    <a:lumOff val="40000"/>
                  </a:schemeClr>
                </a:solidFill>
              </a:rPr>
              <a:t>звуко</a:t>
            </a:r>
            <a:r>
              <a:rPr lang="ru-RU" sz="1700" b="1" dirty="0">
                <a:solidFill>
                  <a:schemeClr val="tx2">
                    <a:lumMod val="60000"/>
                    <a:lumOff val="40000"/>
                  </a:schemeClr>
                </a:solidFill>
              </a:rPr>
              <a:t>-слоговой структуры слова;</a:t>
            </a:r>
          </a:p>
          <a:p>
            <a:r>
              <a:rPr lang="ru-RU" sz="1700" b="1" dirty="0">
                <a:solidFill>
                  <a:schemeClr val="tx2">
                    <a:lumMod val="60000"/>
                    <a:lumOff val="40000"/>
                  </a:schemeClr>
                </a:solidFill>
              </a:rPr>
              <a:t>- пополнение активного и пассивного словаря;</a:t>
            </a:r>
          </a:p>
          <a:p>
            <a:r>
              <a:rPr lang="ru-RU" sz="1700" b="1" dirty="0">
                <a:solidFill>
                  <a:schemeClr val="tx2">
                    <a:lumMod val="60000"/>
                    <a:lumOff val="40000"/>
                  </a:schemeClr>
                </a:solidFill>
              </a:rPr>
              <a:t>- совершенствование грамматических навыков;</a:t>
            </a:r>
          </a:p>
          <a:p>
            <a:r>
              <a:rPr lang="ru-RU" sz="1700" b="1" dirty="0">
                <a:solidFill>
                  <a:schemeClr val="tx2">
                    <a:lumMod val="60000"/>
                    <a:lumOff val="40000"/>
                  </a:schemeClr>
                </a:solidFill>
              </a:rPr>
              <a:t>- формирование </a:t>
            </a:r>
            <a:r>
              <a:rPr lang="ru-RU" sz="1700" b="1" dirty="0" err="1">
                <a:solidFill>
                  <a:schemeClr val="tx2">
                    <a:lumMod val="60000"/>
                    <a:lumOff val="40000"/>
                  </a:schemeClr>
                </a:solidFill>
              </a:rPr>
              <a:t>звуко</a:t>
            </a:r>
            <a:r>
              <a:rPr lang="ru-RU" sz="1700" b="1" dirty="0">
                <a:solidFill>
                  <a:schemeClr val="tx2">
                    <a:lumMod val="60000"/>
                    <a:lumOff val="40000"/>
                  </a:schemeClr>
                </a:solidFill>
              </a:rPr>
              <a:t>-слогового анализа и синтеза;</a:t>
            </a:r>
          </a:p>
          <a:p>
            <a:r>
              <a:rPr lang="ru-RU" sz="1700" b="1" dirty="0">
                <a:solidFill>
                  <a:schemeClr val="tx2">
                    <a:lumMod val="60000"/>
                    <a:lumOff val="40000"/>
                  </a:schemeClr>
                </a:solidFill>
              </a:rPr>
              <a:t>- активизация логического мышления, внимания и памяти;</a:t>
            </a:r>
          </a:p>
          <a:p>
            <a:r>
              <a:rPr lang="ru-RU" sz="1700" b="1" dirty="0">
                <a:solidFill>
                  <a:schemeClr val="tx2">
                    <a:lumMod val="60000"/>
                    <a:lumOff val="40000"/>
                  </a:schemeClr>
                </a:solidFill>
              </a:rPr>
              <a:t>- развитие мелкой моторики пальцев рук;</a:t>
            </a:r>
          </a:p>
          <a:p>
            <a:r>
              <a:rPr lang="ru-RU" sz="1700" b="1" dirty="0">
                <a:solidFill>
                  <a:schemeClr val="tx2">
                    <a:lumMod val="60000"/>
                    <a:lumOff val="40000"/>
                  </a:schemeClr>
                </a:solidFill>
              </a:rPr>
              <a:t>- расширение кругозора.</a:t>
            </a:r>
          </a:p>
        </p:txBody>
      </p:sp>
    </p:spTree>
    <p:extLst>
      <p:ext uri="{BB962C8B-B14F-4D97-AF65-F5344CB8AC3E}">
        <p14:creationId xmlns:p14="http://schemas.microsoft.com/office/powerpoint/2010/main" val="2416591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352927" cy="504056"/>
          </a:xfrm>
        </p:spPr>
        <p:txBody>
          <a:bodyPr/>
          <a:lstStyle/>
          <a:p>
            <a:pPr marL="0" indent="0" algn="ctr">
              <a:buNone/>
            </a:pPr>
            <a:r>
              <a:rPr lang="ru-RU" sz="2000"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Набор сюжетных карточек «Рассказы по картинкам»</a:t>
            </a:r>
          </a:p>
        </p:txBody>
      </p:sp>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528" y="980728"/>
            <a:ext cx="3960440" cy="5207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283968" y="980728"/>
            <a:ext cx="4680520" cy="504056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a:solidFill>
                  <a:schemeClr val="tx2">
                    <a:lumMod val="60000"/>
                    <a:lumOff val="40000"/>
                  </a:schemeClr>
                </a:solidFill>
              </a:rPr>
              <a:t>На цветной стороне даны сюжетные картинки, с различными цветовыми рамками, по которым нужно составить рассказ. Ребенок должен расположить их в правильной последовательности и составить связный рассказ. Акцент делается на описание эмоций персонажей, их чувств, переживаний, какие последствия повлекли те или иные эмоции. Если ребенок составил слишком примитивный рассказ, можно показать пример и самому придумать яркое повествование.</a:t>
            </a:r>
          </a:p>
        </p:txBody>
      </p:sp>
    </p:spTree>
    <p:extLst>
      <p:ext uri="{BB962C8B-B14F-4D97-AF65-F5344CB8AC3E}">
        <p14:creationId xmlns:p14="http://schemas.microsoft.com/office/powerpoint/2010/main" val="2841010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476672"/>
            <a:ext cx="4320480"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572000" y="476672"/>
            <a:ext cx="4320480" cy="56886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a:solidFill>
                  <a:schemeClr val="tx2">
                    <a:lumMod val="60000"/>
                    <a:lumOff val="40000"/>
                  </a:schemeClr>
                </a:solidFill>
              </a:rPr>
              <a:t>На оборотной, черно-белой, стороне изображены различные эмоции и слова, которые обозначают эти эмоции. Можно попросить ребенка взять карточку, рассмотреть картинку, порассуждать, что это за эмоция, как он это определил. Затем нужно найти карточку со словом, которое обозначает эту эмоцию. Правильность решения можно проверить с помощью штрих-кода.</a:t>
            </a:r>
          </a:p>
        </p:txBody>
      </p:sp>
    </p:spTree>
    <p:extLst>
      <p:ext uri="{BB962C8B-B14F-4D97-AF65-F5344CB8AC3E}">
        <p14:creationId xmlns:p14="http://schemas.microsoft.com/office/powerpoint/2010/main" val="1000203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5576" y="692696"/>
            <a:ext cx="7848872"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6973326"/>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393</TotalTime>
  <Words>672</Words>
  <Application>Microsoft Office PowerPoint</Application>
  <PresentationFormat>Экран (4:3)</PresentationFormat>
  <Paragraphs>47</Paragraphs>
  <Slides>12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Georgia</vt:lpstr>
      <vt:lpstr>Times New Roman</vt:lpstr>
      <vt:lpstr>Воздушный поток</vt:lpstr>
      <vt:lpstr>Игровой компонент коррекционно-развивающих логопедических занятий с учащимися с тяжелыми нарушениями речи. </vt:lpstr>
      <vt:lpstr>                              Тяжелые нарушения речи (ТНР) — это группа стойких специфических отклонений в развитии речевой функции, которые наблюдаются у детей, как правило, при сохранном физическом слухе и интеллектуальном развитии. </vt:lpstr>
      <vt:lpstr>Особые образовательные потребности  для обучающихся с ТНР:</vt:lpstr>
      <vt:lpstr>Игровые методы на логопедических занятиях</vt:lpstr>
      <vt:lpstr>Презентация PowerPoint</vt:lpstr>
      <vt:lpstr>Шарики Су Джок</vt:lpstr>
      <vt:lpstr>Набор межполушарных досок</vt:lpstr>
      <vt:lpstr>Презентация PowerPoint</vt:lpstr>
      <vt:lpstr>Логопедическая игра «Умная паутинка»</vt:lpstr>
      <vt:lpstr>Набор сюжетных карточек «Рассказы по картинкам»</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Применение </dc:title>
  <dc:creator>Lubov Simeiko</dc:creator>
  <cp:lastModifiedBy>Екатерина Чимутова</cp:lastModifiedBy>
  <cp:revision>17</cp:revision>
  <dcterms:created xsi:type="dcterms:W3CDTF">2023-11-28T03:32:53Z</dcterms:created>
  <dcterms:modified xsi:type="dcterms:W3CDTF">2026-08-14T07:54:47Z</dcterms:modified>
</cp:coreProperties>
</file>