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73" r:id="rId5"/>
    <p:sldId id="260" r:id="rId6"/>
    <p:sldId id="261" r:id="rId7"/>
    <p:sldId id="262" r:id="rId8"/>
    <p:sldId id="263" r:id="rId9"/>
    <p:sldId id="274" r:id="rId10"/>
    <p:sldId id="268" r:id="rId11"/>
    <p:sldId id="275" r:id="rId12"/>
    <p:sldId id="264" r:id="rId13"/>
    <p:sldId id="276" r:id="rId14"/>
    <p:sldId id="272" r:id="rId15"/>
    <p:sldId id="25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3880-3E6F-4E9B-8B16-223C5E2EC082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A31-6B06-43A0-9D3E-517B0F666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262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3880-3E6F-4E9B-8B16-223C5E2EC082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A31-6B06-43A0-9D3E-517B0F666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23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3880-3E6F-4E9B-8B16-223C5E2EC082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A31-6B06-43A0-9D3E-517B0F666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31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3880-3E6F-4E9B-8B16-223C5E2EC082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A31-6B06-43A0-9D3E-517B0F666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246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3880-3E6F-4E9B-8B16-223C5E2EC082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A31-6B06-43A0-9D3E-517B0F666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04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3880-3E6F-4E9B-8B16-223C5E2EC082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A31-6B06-43A0-9D3E-517B0F666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339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3880-3E6F-4E9B-8B16-223C5E2EC082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A31-6B06-43A0-9D3E-517B0F666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788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3880-3E6F-4E9B-8B16-223C5E2EC082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A31-6B06-43A0-9D3E-517B0F666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217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3880-3E6F-4E9B-8B16-223C5E2EC082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A31-6B06-43A0-9D3E-517B0F666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51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3880-3E6F-4E9B-8B16-223C5E2EC082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A31-6B06-43A0-9D3E-517B0F666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331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3880-3E6F-4E9B-8B16-223C5E2EC082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3A31-6B06-43A0-9D3E-517B0F666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24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C3880-3E6F-4E9B-8B16-223C5E2EC082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F3A31-6B06-43A0-9D3E-517B0F666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703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hyperlink" Target="http://www.vtruda.ru/sites/default/files/pictures/gimnastika-5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7.png"/><Relationship Id="rId7" Type="http://schemas.openxmlformats.org/officeDocument/2006/relationships/image" Target="../media/image2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95520" y="-34395"/>
            <a:ext cx="9239519" cy="689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744540" y="2276872"/>
            <a:ext cx="6139828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3200" b="1" dirty="0">
                <a:latin typeface="Comic Sans MS" pitchFamily="66" charset="0"/>
              </a:rPr>
              <a:t>« Использование </a:t>
            </a:r>
            <a:r>
              <a:rPr lang="ru-RU" sz="3200" b="1" dirty="0" err="1">
                <a:latin typeface="Comic Sans MS" pitchFamily="66" charset="0"/>
              </a:rPr>
              <a:t>нейрогимнастики</a:t>
            </a:r>
            <a:r>
              <a:rPr lang="ru-RU" sz="3200" b="1" dirty="0">
                <a:latin typeface="Comic Sans MS" pitchFamily="66" charset="0"/>
              </a:rPr>
              <a:t> в формировании речи детей» </a:t>
            </a:r>
            <a:br>
              <a:rPr lang="ru-RU" sz="4400" b="1" dirty="0">
                <a:latin typeface="Comic Sans MS" pitchFamily="66" charset="0"/>
              </a:rPr>
            </a:br>
            <a:endParaRPr lang="ru-RU" sz="4400" dirty="0">
              <a:latin typeface="Comic Sans MS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21789" y="1484223"/>
            <a:ext cx="3185330" cy="586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2800" b="1" dirty="0">
                <a:latin typeface="Comic Sans MS" pitchFamily="66" charset="0"/>
              </a:rPr>
              <a:t>МАСТЕР-КЛАСС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276998" y="217966"/>
            <a:ext cx="739945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казённое учреждении для детей, нуждающихся в психолого-педагогической, медицинской и социальной помощи «Центр психолого-педагогической, медицинской и социальной помощи»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Корсаковского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Орловской области  </a:t>
            </a:r>
          </a:p>
          <a:p>
            <a:pPr algn="ctr">
              <a:lnSpc>
                <a:spcPct val="125000"/>
              </a:lnSpc>
            </a:pPr>
            <a:r>
              <a:rPr 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(ППМС-Центр)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988660" y="5474790"/>
            <a:ext cx="4211959" cy="1214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ru-RU" sz="2000" b="1" dirty="0">
                <a:latin typeface="Comic Sans MS" pitchFamily="66" charset="0"/>
              </a:rPr>
              <a:t>Подготовила: </a:t>
            </a:r>
          </a:p>
          <a:p>
            <a:pPr algn="ctr">
              <a:lnSpc>
                <a:spcPct val="125000"/>
              </a:lnSpc>
            </a:pPr>
            <a:r>
              <a:rPr lang="ru-RU" sz="2000" b="1" dirty="0">
                <a:latin typeface="Comic Sans MS" pitchFamily="66" charset="0"/>
              </a:rPr>
              <a:t>учитель-логопед </a:t>
            </a:r>
          </a:p>
          <a:p>
            <a:pPr algn="ctr">
              <a:lnSpc>
                <a:spcPct val="125000"/>
              </a:lnSpc>
            </a:pPr>
            <a:r>
              <a:rPr lang="ru-RU" sz="2000" b="1" dirty="0">
                <a:latin typeface="Comic Sans MS" pitchFamily="66" charset="0"/>
              </a:rPr>
              <a:t>Сорокина М.Ю.</a:t>
            </a:r>
          </a:p>
        </p:txBody>
      </p:sp>
      <p:pic>
        <p:nvPicPr>
          <p:cNvPr id="16" name="Рисунок 15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7704" y="5062250"/>
            <a:ext cx="2016224" cy="1464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74088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15"/>
          <a:stretch/>
        </p:blipFill>
        <p:spPr bwMode="auto">
          <a:xfrm flipH="1">
            <a:off x="0" y="-34395"/>
            <a:ext cx="9143998" cy="689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7744" y="404664"/>
            <a:ext cx="6624736" cy="5822107"/>
          </a:xfrm>
        </p:spPr>
        <p:txBody>
          <a:bodyPr>
            <a:normAutofit fontScale="77500" lnSpcReduction="20000"/>
          </a:bodyPr>
          <a:lstStyle/>
          <a:p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способствовать повышению интереса педагогов к поиску интересных методов и технологий в работе с детьми, повысить уровень профессионализма.</a:t>
            </a:r>
          </a:p>
          <a:p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передача опыта применения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нейрогимнастики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работе с детьми путём прямого и комментированного показа последовательности действий, методов, приёмов и форм педагогической деятельности; </a:t>
            </a:r>
          </a:p>
          <a:p>
            <a:pPr marL="0" indent="0">
              <a:buNone/>
            </a:pP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совместная отработка методических подходов и приёмов решения поставленной в программе мастер-класса проблемы;</a:t>
            </a:r>
          </a:p>
          <a:p>
            <a:pPr marL="0" indent="0">
              <a:buNone/>
            </a:pP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оказание помощи участникам мастер-класса в систематизации и применении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нейрогимнастики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работе с детьми.</a:t>
            </a:r>
          </a:p>
          <a:p>
            <a:pPr marL="0" indent="0" algn="just">
              <a:buNone/>
            </a:pPr>
            <a:r>
              <a:rPr lang="ru-RU" dirty="0"/>
              <a:t>  </a:t>
            </a:r>
          </a:p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8766" y="548680"/>
            <a:ext cx="1979712" cy="12722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1260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15"/>
          <a:stretch/>
        </p:blipFill>
        <p:spPr bwMode="auto">
          <a:xfrm flipH="1">
            <a:off x="0" y="-34395"/>
            <a:ext cx="9143998" cy="689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672" y="1268760"/>
            <a:ext cx="6048672" cy="5328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971600" y="188640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Каждое полушарие отвечает за определенные функции и «видит» мир по-своему </a:t>
            </a:r>
          </a:p>
        </p:txBody>
      </p:sp>
      <p:pic>
        <p:nvPicPr>
          <p:cNvPr id="7" name="Рисунок 6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987238"/>
            <a:ext cx="2476500" cy="1873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36623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5361"/>
            <a:ext cx="9144000" cy="6894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350420" y="1268760"/>
            <a:ext cx="5326035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Начнем мы наш мастер-класс с приветствия. Помашите мне пожалуйста обеими руками. Теперь у кого есть в имени буква «А", помашите мне левой рукой, а правой поправьте у себя причёску. Те, кто сегодня встал в прекрасном настроении, помашите мне правой рукой, а левой похлопайте по плечу своего соседа. А кому сегодня грустно помашите мне левой рукой и правой погладьте себя по животу. Отлично! </a:t>
            </a:r>
          </a:p>
          <a:p>
            <a:pPr algn="just"/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43808" y="476671"/>
            <a:ext cx="3672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b="1" dirty="0"/>
              <a:t> «Приветствие»</a:t>
            </a:r>
            <a:r>
              <a:rPr lang="ru-RU" sz="3600" dirty="0"/>
              <a:t> </a:t>
            </a:r>
          </a:p>
        </p:txBody>
      </p:sp>
      <p:pic>
        <p:nvPicPr>
          <p:cNvPr id="8" name="Рисунок 7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3928" y="5373216"/>
            <a:ext cx="1737226" cy="1315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https://avatars.mds.yandex.net/i?id=989a90a00271f7f10f315f932ce28e5d0add5c0b-12372806-images-thumbs&amp;n=1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872518"/>
            <a:ext cx="2924175" cy="247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9409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5361"/>
            <a:ext cx="9144000" cy="6894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65692" y="1404949"/>
            <a:ext cx="533893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Предлагаю попробовать упражнения для развития полушарий прямо сейчас. Сядьте пожалуйста ровно. Положите свои руки на плечо соседа слева и справа, если у вас нет соседа, с одной стороны, положите руку себе на плечо. Начинаем с элементарного похлопываем по плечу. Теперь усложняем задачу, правая рука похлопывает по плечу, а левая гладит. Теперь наоборот.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Хорошо теперь добавим ноги! Топаем ногами, а правой рукой гладим по плечу и левой похлопываем? Скажите пожалуйста вам стало сложнее? Хорошо!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теперь еще сложнее добавим качание головой вперед-назад (медленно) и повторяем те же движение руками и ногами. Отлично! Так заканчиваем упражнение, встряхнули руки, отдохнули. С помощью таких упражнений мы с вами запустили стимуляцию и совершенствование работы обоих полушарий.</a:t>
            </a:r>
          </a:p>
          <a:p>
            <a:pPr algn="just"/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313254" y="459330"/>
            <a:ext cx="4104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b="1" dirty="0"/>
              <a:t> 1.«Разминка »</a:t>
            </a:r>
            <a:r>
              <a:rPr lang="ru-RU" sz="3600" dirty="0"/>
              <a:t> </a:t>
            </a:r>
          </a:p>
        </p:txBody>
      </p:sp>
      <p:pic>
        <p:nvPicPr>
          <p:cNvPr id="8" name="Рисунок 7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8" y="5445224"/>
            <a:ext cx="1737226" cy="1315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574" y="1290353"/>
            <a:ext cx="3213306" cy="2282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415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4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674367" y="2290322"/>
            <a:ext cx="510116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 </a:t>
            </a:r>
            <a:r>
              <a:rPr lang="ru-RU" sz="2400" b="1" dirty="0"/>
              <a:t>«Раз, два, три, позови»</a:t>
            </a:r>
            <a:endParaRPr lang="ru-RU" sz="2400" dirty="0"/>
          </a:p>
          <a:p>
            <a:r>
              <a:rPr lang="ru-RU" sz="2400" dirty="0"/>
              <a:t>(Руки согнуты в локте, одна ладонь повернута ко мне  другая в обратную сторону)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771800" y="1155513"/>
            <a:ext cx="26116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b="1" dirty="0"/>
              <a:t>2. «Позови»</a:t>
            </a:r>
            <a:endParaRPr lang="ru-RU" sz="3600" dirty="0"/>
          </a:p>
        </p:txBody>
      </p:sp>
      <p:pic>
        <p:nvPicPr>
          <p:cNvPr id="8" name="Рисунок 7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8" y="5445224"/>
            <a:ext cx="1737226" cy="1315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5935" y="2271720"/>
            <a:ext cx="2729921" cy="217054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53463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1679" y="2265445"/>
            <a:ext cx="6623645" cy="3674185"/>
          </a:xfrm>
        </p:spPr>
      </p:pic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510" y="0"/>
            <a:ext cx="9144000" cy="6894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563888" y="1628800"/>
            <a:ext cx="4968552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/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рука символизирует гриб: предплечье располагается вертикально вверх, кисть собрана в кулак.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рука изображает полянку: располагается горизонтально под первой, выпрямленная ровная ладонь направлена вниз, как за партой.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 резко поменять руки, превратив гриб в поляну, а поляну в гриб. При этом плечи остаются на месте, задействованы предплечья, кисти и пальцы.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каждым разом нужно ускорять движения.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можно выполнять в ритм стихотворения, например: «Под осиной, у ворот подосиновик растёт, и горит-горит на нём шапка красная огнём»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771800" y="764704"/>
            <a:ext cx="4176464" cy="689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36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3. </a:t>
            </a:r>
            <a:r>
              <a:rPr lang="ru-RU" sz="3600" b="1" dirty="0"/>
              <a:t>«Гриб, полянка»</a:t>
            </a:r>
          </a:p>
        </p:txBody>
      </p:sp>
      <p:pic>
        <p:nvPicPr>
          <p:cNvPr id="8" name="Рисунок 7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56264" y="5814643"/>
            <a:ext cx="1737226" cy="1315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165" y="1969975"/>
            <a:ext cx="3128524" cy="177461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9699" y="4260757"/>
            <a:ext cx="3128524" cy="1923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850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4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563888" y="2060848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/>
              <a:t> «Перекрестные шаги» с которыми мы с легкостью заучиваем скороговорки: начинаем с левой руки на правое колено</a:t>
            </a:r>
          </a:p>
          <a:p>
            <a:r>
              <a:rPr lang="ru-RU" sz="2400" dirty="0" err="1"/>
              <a:t>Тра</a:t>
            </a:r>
            <a:r>
              <a:rPr lang="ru-RU" sz="2400" dirty="0"/>
              <a:t>- </a:t>
            </a:r>
            <a:r>
              <a:rPr lang="ru-RU" sz="2400" dirty="0" err="1"/>
              <a:t>тра</a:t>
            </a:r>
            <a:r>
              <a:rPr lang="ru-RU" sz="2400" dirty="0"/>
              <a:t> –</a:t>
            </a:r>
            <a:r>
              <a:rPr lang="ru-RU" sz="2400" dirty="0" err="1"/>
              <a:t>тра</a:t>
            </a:r>
            <a:r>
              <a:rPr lang="ru-RU" sz="2400" dirty="0"/>
              <a:t>  в школу мы идём с утра, , </a:t>
            </a:r>
          </a:p>
          <a:p>
            <a:r>
              <a:rPr lang="ru-RU" sz="2400" dirty="0"/>
              <a:t>с правой руки на левое колено:</a:t>
            </a:r>
          </a:p>
          <a:p>
            <a:r>
              <a:rPr lang="ru-RU" sz="2400" dirty="0" err="1"/>
              <a:t>Тро-тро-тро</a:t>
            </a:r>
            <a:r>
              <a:rPr lang="ru-RU" sz="2400" dirty="0"/>
              <a:t>- мы поедим на метро.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635896" y="1052736"/>
            <a:ext cx="52501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b="1" dirty="0"/>
              <a:t>4. «Перекрестные шаги» </a:t>
            </a:r>
          </a:p>
        </p:txBody>
      </p:sp>
      <p:pic>
        <p:nvPicPr>
          <p:cNvPr id="9" name="Рисунок 8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419497" y="5507943"/>
            <a:ext cx="1737226" cy="1315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2204864"/>
            <a:ext cx="3227637" cy="1806820"/>
          </a:xfr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707" y="4149080"/>
            <a:ext cx="3167261" cy="1775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163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4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68268" y="1085549"/>
            <a:ext cx="694713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Берем карандаши в правую и левую руку.  Пробуем одновременно двумя руками провести 2 вертикальные линии (вы уважаемые зрители нарисуйте одновременно линии в воздухе). Хорошо.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Возьмите другие листочки. На них одновременно пытаемся нарисовать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вертикально 2 зигзага (зрители в воздухе) задание не сложное согласитесь? Теперь одновременно рисуем правой рукой прямую линию, а левой зигзаг. Отлично.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Теперь добавим речь. Вовремя рисование рассказываем стишок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раз, два, три, четыре, пять карандаш пошёл гулять!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правой рисуем зигзаг, а левой линию. Стало ли еще сложнее?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как вы думаете почему?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вам подскажу добавление речи способствует возбуждению определенного участка мозга и включает механизм объединения мысли и движения! Спасибо за демонстрацию, можете проходить на свои места.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256656"/>
            <a:ext cx="8663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b="1" dirty="0"/>
              <a:t>5. «Двуручное симметричное рисование» </a:t>
            </a:r>
          </a:p>
        </p:txBody>
      </p:sp>
      <p:pic>
        <p:nvPicPr>
          <p:cNvPr id="9" name="Рисунок 8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64161" y="5402427"/>
            <a:ext cx="1737226" cy="1315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hlinkClick r:id="rId4"/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124" y="2811058"/>
            <a:ext cx="1869599" cy="12724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8331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8" y="0"/>
            <a:ext cx="9144000" cy="6894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599134" y="5468446"/>
            <a:ext cx="1737226" cy="1315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783998" y="1281534"/>
            <a:ext cx="460442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     Выполнить поочередно 3 движения: сжать ладонь в кулак, поставить ребром на стол, положить ладонью вниз. Сначала одной рукой, потом другой, затем двумя руками одновременно.</a:t>
            </a:r>
          </a:p>
          <a:p>
            <a:pPr algn="just"/>
            <a:r>
              <a:rPr lang="ru-RU" sz="2400" dirty="0"/>
              <a:t>С помощью геометрических фигур упражнение поможет регулировать собственные движения с помощью ритмичного положения рук.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23728" y="620688"/>
            <a:ext cx="53615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b="1" dirty="0"/>
              <a:t>6. «Кулак-ребро-ладонь» </a:t>
            </a:r>
            <a:endParaRPr lang="ru-RU" sz="3600" dirty="0"/>
          </a:p>
        </p:txBody>
      </p:sp>
      <p:pic>
        <p:nvPicPr>
          <p:cNvPr id="8" name="Рисунок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2653970"/>
            <a:ext cx="3129671" cy="17794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80779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6029" y="1600200"/>
            <a:ext cx="3131941" cy="4525963"/>
          </a:xfrm>
        </p:spPr>
      </p:pic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4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73597" y="1293444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/>
              <a:t>  С помощью геометрических фигур проходим звуковые дорожки со звуками  С-Ш (кулак – с, ладонь ш) мы произносили отдельные звуки, а сейчас будем слова.</a:t>
            </a:r>
          </a:p>
          <a:p>
            <a:r>
              <a:rPr lang="ru-RU" sz="2400" dirty="0"/>
              <a:t>Добавляем слова: сутки, шутки</a:t>
            </a:r>
          </a:p>
          <a:p>
            <a:r>
              <a:rPr lang="ru-RU" sz="2400" dirty="0"/>
              <a:t>Меняем ритмичный  рисунок и руку и добавляем слова:  шок, сок, сок, шок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339752" y="130381"/>
            <a:ext cx="41809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b="1" dirty="0"/>
              <a:t>7. «Свистит шипит» </a:t>
            </a:r>
          </a:p>
        </p:txBody>
      </p:sp>
      <p:pic>
        <p:nvPicPr>
          <p:cNvPr id="9" name="Рисунок 8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289899" y="5226172"/>
            <a:ext cx="1737226" cy="1315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056" y="908720"/>
            <a:ext cx="1878810" cy="252027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731" y="3760033"/>
            <a:ext cx="1926135" cy="256263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889" y="1080453"/>
            <a:ext cx="2109266" cy="263528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5878" y="3861048"/>
            <a:ext cx="2011813" cy="246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41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44" y="0"/>
            <a:ext cx="9144000" cy="6894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03848" y="657562"/>
            <a:ext cx="499367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/>
              <a:t> 8.  «Игра на внимание»</a:t>
            </a:r>
            <a:endParaRPr lang="ru-RU" sz="3600" dirty="0"/>
          </a:p>
          <a:p>
            <a:pPr lvl="0"/>
            <a:r>
              <a:rPr lang="ru-RU" sz="3600" b="1" dirty="0"/>
              <a:t> 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419871" y="1916832"/>
            <a:ext cx="4777651" cy="2736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Если я произношу слово «внимание», тогда мы выполняем это команду, если не говорю «внимание», тогда не выполняем. Дети выполняют действия, но ориентируются только на словестные команды.</a:t>
            </a:r>
            <a:endParaRPr lang="ru-RU" sz="2400" dirty="0"/>
          </a:p>
        </p:txBody>
      </p:sp>
      <p:pic>
        <p:nvPicPr>
          <p:cNvPr id="8" name="Рисунок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199" y="2924944"/>
            <a:ext cx="2962671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5538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44" y="0"/>
            <a:ext cx="9144000" cy="6894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8" y="5445224"/>
            <a:ext cx="1737226" cy="1315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44" y="-4011"/>
            <a:ext cx="9144000" cy="689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73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4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1168293"/>
            <a:ext cx="835292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       У каждого человека есть ведущая рука (та, которой выполняется большинство повседневных действий) и ведущее полушарие головного мозга (у правшей – левое, у левшей – правое). Организуйте себе «День наоборот» и выполняйте повседневные привычные действия не ведущей рукой. Это поможет активизировать не ведущую руку и, соответственно, не доминирующее полушарие головного мозга. Действия: письмо, чистка зубов, расчесывание, удержание столовых приборов при употреблении пищи, закрывание замка и т.д.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699792" y="334397"/>
            <a:ext cx="43971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/>
              <a:t>11. «День наоборот»</a:t>
            </a:r>
            <a:endParaRPr lang="ru-RU" sz="3600" dirty="0"/>
          </a:p>
        </p:txBody>
      </p:sp>
      <p:pic>
        <p:nvPicPr>
          <p:cNvPr id="7" name="Рисунок 6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419497" y="5507943"/>
            <a:ext cx="1737226" cy="1315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64848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15"/>
          <a:stretch/>
        </p:blipFill>
        <p:spPr bwMode="auto">
          <a:xfrm flipH="1">
            <a:off x="0" y="0"/>
            <a:ext cx="91400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9413" y="548680"/>
            <a:ext cx="8229600" cy="2448272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Регулярное выполнение данных упражнений способствует улучшению памяти, внимания, аналитических и творческих способностей ребенка, повышает школьную успеваемость, улучшает эмоциональный фон. Данные упражнения полезны не только для детей, но и для взрослых. Отнеситесь к этому как к игре и выполняйте их вместе с ребенком!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 descr="Picture background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20072" y="4005064"/>
            <a:ext cx="3398941" cy="25822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051720" y="3168407"/>
            <a:ext cx="541171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ru-RU" sz="2800" b="1" dirty="0">
                <a:latin typeface="Comic Sans MS" pitchFamily="66" charset="0"/>
              </a:rPr>
              <a:t>СПАСИБО ЗА ВНИМАНИЕ!</a:t>
            </a:r>
          </a:p>
        </p:txBody>
      </p:sp>
      <p:pic>
        <p:nvPicPr>
          <p:cNvPr id="6" name="Рисунок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4062148"/>
            <a:ext cx="3361184" cy="25395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175531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989</Words>
  <Application>Microsoft Office PowerPoint</Application>
  <PresentationFormat>Экран (4:3)</PresentationFormat>
  <Paragraphs>60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Comic Sans MS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Регулярное выполнение данных упражнений способствует улучшению памяти, внимания, аналитических и творческих способностей ребенка, повышает школьную успеваемость, улучшает эмоциональный фон. Данные упражнения полезны не только для детей, но и для взрослых. Отнеситесь к этому как к игре и выполняйте их вместе с ребенком!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Екатерина Чимутова</cp:lastModifiedBy>
  <cp:revision>44</cp:revision>
  <dcterms:created xsi:type="dcterms:W3CDTF">2024-10-11T02:27:49Z</dcterms:created>
  <dcterms:modified xsi:type="dcterms:W3CDTF">2026-08-14T07:47:59Z</dcterms:modified>
</cp:coreProperties>
</file>