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50"/>
                </a:solidFill>
              </a:rPr>
              <a:t>Особенности адаптации детей с задержкой психического развития (ЗПР) к обучению в школе.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sz="2800" dirty="0">
                <a:solidFill>
                  <a:srgbClr val="00B0F0"/>
                </a:solidFill>
              </a:rPr>
              <a:t>Педагог-психолог </a:t>
            </a:r>
          </a:p>
          <a:p>
            <a:pPr algn="r"/>
            <a:r>
              <a:rPr lang="ru-RU" sz="2800" dirty="0">
                <a:solidFill>
                  <a:srgbClr val="00B0F0"/>
                </a:solidFill>
              </a:rPr>
              <a:t>МОАУ «СОШ № 43 г. Орска»</a:t>
            </a:r>
          </a:p>
          <a:p>
            <a:pPr algn="r"/>
            <a:r>
              <a:rPr lang="ru-RU" sz="2800" dirty="0" err="1">
                <a:solidFill>
                  <a:srgbClr val="00B0F0"/>
                </a:solidFill>
              </a:rPr>
              <a:t>Синягина</a:t>
            </a:r>
            <a:r>
              <a:rPr lang="ru-RU" sz="2800" dirty="0">
                <a:solidFill>
                  <a:srgbClr val="00B0F0"/>
                </a:solidFill>
              </a:rPr>
              <a:t> Ю. В.</a:t>
            </a: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D:\Мои документы\Мои рисунки\to_school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343400"/>
            <a:ext cx="24955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7030A0"/>
                </a:solidFill>
              </a:rPr>
              <a:t>Комплексный подход: работа педагогов и помощь родителей.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rgbClr val="00B050"/>
                </a:solidFill>
              </a:rPr>
              <a:t>Рекомендации психолога.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</a:rPr>
              <a:t>Что такое ЗПР?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Это нарушение нормального темпа психического развития.</a:t>
            </a:r>
          </a:p>
          <a:p>
            <a:pPr algn="ctr">
              <a:buNone/>
            </a:pPr>
            <a:br>
              <a:rPr lang="ru-RU" dirty="0"/>
            </a:br>
            <a:r>
              <a:rPr lang="ru-RU" dirty="0"/>
              <a:t>   Временное и обратимое состояние, при котором ребенок отстает в развитии психических функций (мышления, памяти, внимания) от принятых возрастных норм.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B0F0"/>
                </a:solidFill>
              </a:rPr>
              <a:t>Основные причины возникновения ЗПР</a:t>
            </a:r>
            <a:br>
              <a:rPr lang="ru-RU" dirty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Биологические факторы: проблемы беременности и родов, тяжелые заболевания в раннем детстве.</a:t>
            </a:r>
          </a:p>
          <a:p>
            <a:r>
              <a:rPr lang="ru-RU" dirty="0"/>
              <a:t> Социальные факторы: педагогическая запущенность, неблагоприятная обстановка в семье, дефицит общения, </a:t>
            </a:r>
            <a:r>
              <a:rPr lang="ru-RU" dirty="0" err="1"/>
              <a:t>гиперопека</a:t>
            </a:r>
            <a:r>
              <a:rPr lang="ru-RU" dirty="0"/>
              <a:t> или </a:t>
            </a:r>
            <a:r>
              <a:rPr lang="ru-RU" dirty="0" err="1"/>
              <a:t>гипоопека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Психолого-педагогическая характеристика детей с ЗПР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u="sng" dirty="0">
                <a:solidFill>
                  <a:srgbClr val="00B050"/>
                </a:solidFill>
              </a:rPr>
              <a:t>Особенности познавательной сферы</a:t>
            </a:r>
            <a:br>
              <a:rPr lang="ru-RU" dirty="0"/>
            </a:br>
            <a:r>
              <a:rPr lang="ru-RU" dirty="0"/>
              <a:t> </a:t>
            </a:r>
            <a:r>
              <a:rPr lang="ru-RU" i="1" dirty="0"/>
              <a:t>  Восприятие</a:t>
            </a:r>
            <a:r>
              <a:rPr lang="ru-RU" dirty="0"/>
              <a:t>: фрагментарность, замедленность, трудности в ориентировке в пространстве и времени.</a:t>
            </a:r>
            <a:br>
              <a:rPr lang="ru-RU" dirty="0"/>
            </a:br>
            <a:r>
              <a:rPr lang="ru-RU" dirty="0"/>
              <a:t>   </a:t>
            </a:r>
            <a:r>
              <a:rPr lang="ru-RU" i="1" dirty="0"/>
              <a:t>Внимание</a:t>
            </a:r>
            <a:r>
              <a:rPr lang="ru-RU" dirty="0"/>
              <a:t>: неустойчивое, низкая концентрация, легкая отвлекаемость, трудности переключения.</a:t>
            </a:r>
            <a:br>
              <a:rPr lang="ru-RU" dirty="0"/>
            </a:br>
            <a:r>
              <a:rPr lang="ru-RU" dirty="0"/>
              <a:t>   </a:t>
            </a:r>
            <a:r>
              <a:rPr lang="ru-RU" i="1" dirty="0"/>
              <a:t>Память</a:t>
            </a:r>
            <a:r>
              <a:rPr lang="ru-RU" dirty="0"/>
              <a:t>: слабо развита словесная память, лучше развита наглядная. Запоминание механическое, смысловое запоминание затруднено.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Психолого-педагогическая характеристика детей с ЗПР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>
                <a:solidFill>
                  <a:srgbClr val="00B050"/>
                </a:solidFill>
              </a:rPr>
              <a:t>Особенности мыслительной деятельности и речи</a:t>
            </a:r>
            <a:br>
              <a:rPr lang="ru-RU" dirty="0"/>
            </a:br>
            <a:r>
              <a:rPr lang="ru-RU" i="1" dirty="0"/>
              <a:t>Мышление</a:t>
            </a:r>
            <a:r>
              <a:rPr lang="ru-RU" dirty="0"/>
              <a:t>: преобладание наглядно-действенного мышления. Словесно-логическое мышление отстает. Трудности в установлении причинно-следственных связей, обобщении и анализе.</a:t>
            </a:r>
            <a:br>
              <a:rPr lang="ru-RU" dirty="0"/>
            </a:br>
            <a:r>
              <a:rPr lang="ru-RU" dirty="0"/>
              <a:t>  </a:t>
            </a:r>
            <a:r>
              <a:rPr lang="ru-RU" i="1" dirty="0"/>
              <a:t>Речь</a:t>
            </a:r>
            <a:r>
              <a:rPr lang="ru-RU" dirty="0"/>
              <a:t>: ограниченность словарного запаса, нарушения звукопроизношения, трудности построения развернутых фраз.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Психолого-педагогическая характеристика детей с ЗПР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u="sng" dirty="0">
                <a:solidFill>
                  <a:srgbClr val="00B050"/>
                </a:solidFill>
              </a:rPr>
              <a:t>Эмоционально-волевая сфера и поведение</a:t>
            </a:r>
            <a:br>
              <a:rPr lang="ru-RU" u="sng" dirty="0">
                <a:solidFill>
                  <a:srgbClr val="00B050"/>
                </a:solidFill>
              </a:rPr>
            </a:br>
            <a:r>
              <a:rPr lang="ru-RU" dirty="0"/>
              <a:t> Быстрая истощаемость и утомляемость.</a:t>
            </a:r>
            <a:br>
              <a:rPr lang="ru-RU" dirty="0"/>
            </a:br>
            <a:r>
              <a:rPr lang="ru-RU" dirty="0"/>
              <a:t> Трудности произвольной регуляции поведения (не могут долго сидеть смирно, следуют сиюминутным желаниям).</a:t>
            </a:r>
            <a:br>
              <a:rPr lang="ru-RU" dirty="0"/>
            </a:br>
            <a:r>
              <a:rPr lang="ru-RU" dirty="0"/>
              <a:t> Повышенная тревожность, обидчивость или, наоборот, расторможенность.</a:t>
            </a:r>
            <a:endParaRPr lang="ru-RU" u="sn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С какими проблемами сталкивается первоклассник с ЗПР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u="sng" dirty="0">
                <a:solidFill>
                  <a:srgbClr val="00B050"/>
                </a:solidFill>
              </a:rPr>
              <a:t>Трудности адаптации к школе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i="1" dirty="0"/>
              <a:t>Учебные</a:t>
            </a:r>
            <a:r>
              <a:rPr lang="ru-RU" dirty="0"/>
              <a:t>: непонимание инструкций учителя, трудности в овладении письмом, чтением и счетом.</a:t>
            </a:r>
          </a:p>
          <a:p>
            <a:pPr>
              <a:buNone/>
            </a:pPr>
            <a:r>
              <a:rPr lang="ru-RU" i="1" dirty="0"/>
              <a:t>Поведенческие</a:t>
            </a:r>
            <a:r>
              <a:rPr lang="ru-RU" dirty="0"/>
              <a:t>: не может высидеть урок, мешает другим, быстро теряет интерес к заданиям.</a:t>
            </a:r>
          </a:p>
          <a:p>
            <a:pPr>
              <a:buNone/>
            </a:pPr>
            <a:r>
              <a:rPr lang="ru-RU" i="1" dirty="0"/>
              <a:t>Социальные</a:t>
            </a:r>
            <a:r>
              <a:rPr lang="ru-RU" dirty="0"/>
              <a:t>: трудности в общении с одноклассниками, непонимание школьных норм и правил, низкий статус в коллективе.</a:t>
            </a:r>
          </a:p>
          <a:p>
            <a:pPr>
              <a:buNone/>
            </a:pPr>
            <a:r>
              <a:rPr lang="ru-RU" i="1" dirty="0"/>
              <a:t>Эмоциональные</a:t>
            </a:r>
            <a:r>
              <a:rPr lang="ru-RU" dirty="0"/>
              <a:t>: школьная тревожность, страх неудачи, негативизм, неврозы.</a:t>
            </a:r>
          </a:p>
          <a:p>
            <a:pPr>
              <a:buNone/>
            </a:pPr>
            <a:endParaRPr lang="ru-RU" u="sn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</a:rPr>
              <a:t> Рекомендации для педагогов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u="sng" dirty="0"/>
              <a:t> </a:t>
            </a:r>
            <a:r>
              <a:rPr lang="ru-RU" u="sng" dirty="0">
                <a:solidFill>
                  <a:srgbClr val="00B050"/>
                </a:solidFill>
              </a:rPr>
              <a:t>Как помочь ребенку с ЗПР в классе?</a:t>
            </a:r>
            <a:r>
              <a:rPr lang="ru-RU" u="sng" dirty="0"/>
              <a:t> </a:t>
            </a:r>
          </a:p>
          <a:p>
            <a:r>
              <a:rPr lang="ru-RU" dirty="0"/>
              <a:t>Основные принципы и стратегии учителя</a:t>
            </a:r>
          </a:p>
          <a:p>
            <a:r>
              <a:rPr lang="ru-RU" dirty="0"/>
              <a:t>Методы обучения</a:t>
            </a:r>
          </a:p>
          <a:p>
            <a:r>
              <a:rPr lang="ru-RU" dirty="0"/>
              <a:t>Адаптация поведения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Основные принципы и стратегии учителя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     1. Индивидуальный подход: учитывайте темп работы ребенка.</a:t>
            </a:r>
            <a:br>
              <a:rPr lang="ru-RU" dirty="0"/>
            </a:br>
            <a:r>
              <a:rPr lang="ru-RU" dirty="0"/>
              <a:t>  2. Дозирование информации: дробите материал на маленькие части.</a:t>
            </a:r>
            <a:br>
              <a:rPr lang="ru-RU" dirty="0"/>
            </a:br>
            <a:r>
              <a:rPr lang="ru-RU" dirty="0"/>
              <a:t>  3. Опора на наглядность: используйте картинки, схемы, алгоритмы.</a:t>
            </a:r>
            <a:br>
              <a:rPr lang="ru-RU" dirty="0"/>
            </a:br>
            <a:r>
              <a:rPr lang="ru-RU" dirty="0"/>
              <a:t>  4. Четкая структура урока: ритуалы начала и конца урока помогают успокоиться.</a:t>
            </a:r>
            <a:br>
              <a:rPr lang="ru-RU" dirty="0"/>
            </a:br>
            <a:r>
              <a:rPr lang="ru-RU" dirty="0"/>
              <a:t>  5. Смена деятельности: чередуйте умственную нагрузку с </a:t>
            </a:r>
            <a:r>
              <a:rPr lang="ru-RU" dirty="0" err="1"/>
              <a:t>физминутками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Эффективные методы и приемы</a:t>
            </a:r>
            <a:br>
              <a:rPr lang="ru-RU" dirty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/>
              <a:t>Многократное повторение инструкций (проговаривание хором, индивидуально).</a:t>
            </a:r>
          </a:p>
          <a:p>
            <a:pPr marL="514350" indent="-514350">
              <a:buAutoNum type="arabicPeriod"/>
            </a:pPr>
            <a:r>
              <a:rPr lang="ru-RU" dirty="0"/>
              <a:t>Использование пошаговых алгоритмов для решения задач и выполнения упражнений.</a:t>
            </a:r>
          </a:p>
          <a:p>
            <a:pPr marL="514350" indent="-514350">
              <a:buAutoNum type="arabicPeriod"/>
            </a:pPr>
            <a:r>
              <a:rPr lang="ru-RU" dirty="0"/>
              <a:t>Предоставление дополнительного времени для ответа.</a:t>
            </a:r>
          </a:p>
          <a:p>
            <a:pPr marL="514350" indent="-514350">
              <a:buAutoNum type="arabicPeriod"/>
            </a:pPr>
            <a:r>
              <a:rPr lang="ru-RU" dirty="0"/>
              <a:t>Создание ситуации успеха (хвалить за конкретные маленькие достижения)</a:t>
            </a:r>
          </a:p>
          <a:p>
            <a:pPr marL="514350" indent="-514350">
              <a:buAutoNum type="arabicPeriod"/>
            </a:pPr>
            <a:r>
              <a:rPr lang="ru-RU" dirty="0"/>
              <a:t> Игровые формы обучения на всех этапах урока.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B0F0"/>
                </a:solidFill>
              </a:rPr>
              <a:t>Коррекция поведения и коммуникация</a:t>
            </a:r>
            <a:br>
              <a:rPr lang="ru-RU" dirty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1. Не фиксировать внимание на неудачах.</a:t>
            </a:r>
          </a:p>
          <a:p>
            <a:pPr>
              <a:buNone/>
            </a:pPr>
            <a:r>
              <a:rPr lang="ru-RU" dirty="0"/>
              <a:t>2. Четко и спокойно проговаривать правила поведения.</a:t>
            </a:r>
          </a:p>
          <a:p>
            <a:pPr>
              <a:buNone/>
            </a:pPr>
            <a:r>
              <a:rPr lang="ru-RU" dirty="0"/>
              <a:t>3. Использовать тактильный контакт (погладить по плечу, взять за руку) для привлечения внимания.</a:t>
            </a:r>
          </a:p>
          <a:p>
            <a:pPr>
              <a:buNone/>
            </a:pPr>
            <a:r>
              <a:rPr lang="ru-RU" dirty="0"/>
              <a:t>4. Помогать в налаживании контактов с одноклассниками (парная работа с доброжелательным лидером).</a:t>
            </a:r>
          </a:p>
          <a:p>
            <a:pPr>
              <a:buNone/>
            </a:pPr>
            <a:r>
              <a:rPr lang="ru-RU" dirty="0"/>
              <a:t>5. Поддерживать тесную связь с психологом и дефектологом.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</a:rPr>
              <a:t>Рекомендации для родителей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Создание условий дома</a:t>
            </a:r>
          </a:p>
          <a:p>
            <a:r>
              <a:rPr lang="ru-RU" dirty="0"/>
              <a:t>Взаимодействие и поддержка</a:t>
            </a:r>
          </a:p>
          <a:p>
            <a:r>
              <a:rPr lang="ru-RU" dirty="0"/>
              <a:t>Взаимодействие со школой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00B0F0"/>
                </a:solidFill>
              </a:rPr>
              <a:t>Родителям на заметку: организация жизни</a:t>
            </a:r>
            <a:br>
              <a:rPr lang="ru-RU" dirty="0">
                <a:solidFill>
                  <a:srgbClr val="00B0F0"/>
                </a:solidFill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dirty="0"/>
              <a:t>Режим дня: четкий распорядок, достаточный сон, прогулки. Переутомление — враг №1.</a:t>
            </a:r>
          </a:p>
          <a:p>
            <a:pPr marL="514350" indent="-514350">
              <a:buAutoNum type="arabicPeriod"/>
            </a:pPr>
            <a:r>
              <a:rPr lang="ru-RU" dirty="0"/>
              <a:t> Место для занятий: организованное, тихое рабочее место без отвлекающих факторов.</a:t>
            </a:r>
          </a:p>
          <a:p>
            <a:pPr marL="514350" indent="-514350">
              <a:buAutoNum type="arabicPeriod"/>
            </a:pPr>
            <a:r>
              <a:rPr lang="ru-RU" dirty="0"/>
              <a:t>Время на уроки: делать домашнее задание не более 15-20 минут, затем обязательный перерыв.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solidFill>
                  <a:srgbClr val="00B0F0"/>
                </a:solidFill>
              </a:rPr>
              <a:t>Как общаться и поддерживать?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/>
              <a:t>Верьте в ребенка: говорите: «У тебя получится, ты справишься».</a:t>
            </a:r>
          </a:p>
          <a:p>
            <a:pPr marL="514350" indent="-514350">
              <a:buAutoNum type="arabicPeriod"/>
            </a:pPr>
            <a:r>
              <a:rPr lang="ru-RU" dirty="0"/>
              <a:t> Не сравнивайте: сравнивайте успехи ребенка только с его вчерашними достижениями.</a:t>
            </a:r>
          </a:p>
          <a:p>
            <a:pPr marL="514350" indent="-514350">
              <a:buAutoNum type="arabicPeriod"/>
            </a:pPr>
            <a:r>
              <a:rPr lang="ru-RU" dirty="0"/>
              <a:t> Говорите четко и просто: используйте короткие инструкции.</a:t>
            </a:r>
          </a:p>
          <a:p>
            <a:pPr marL="514350" indent="-514350">
              <a:buAutoNum type="arabicPeriod"/>
            </a:pPr>
            <a:r>
              <a:rPr lang="ru-RU" dirty="0"/>
              <a:t> Учите играя: развивайте память, внимание и мышление в повседневной жизни (в магазине, на прогулке).</a:t>
            </a:r>
          </a:p>
          <a:p>
            <a:pPr marL="514350" indent="-514350">
              <a:buAutoNum type="arabicPeriod"/>
            </a:pPr>
            <a:r>
              <a:rPr lang="ru-RU" dirty="0"/>
              <a:t> Слушайте: уделяйте время, чтобы поговорить о школе, о чувствах ребенка.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Родитель + Педагог = Команда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1. Не скрывайте от учителя особенности ребенка, а расскажите о них (что помогает успокоиться, чем интересуется).</a:t>
            </a:r>
          </a:p>
          <a:p>
            <a:pPr marL="514350" indent="-514350">
              <a:buAutoNum type="arabicPeriod" startAt="2"/>
            </a:pPr>
            <a:r>
              <a:rPr lang="ru-RU" dirty="0"/>
              <a:t>Поддерживайте авторитет учителя.</a:t>
            </a:r>
          </a:p>
          <a:p>
            <a:pPr marL="514350" indent="-514350">
              <a:buAutoNum type="arabicPeriod" startAt="2"/>
            </a:pPr>
            <a:r>
              <a:rPr lang="ru-RU" dirty="0"/>
              <a:t>Интересуйтесь успехами не только в учебе, но и в поведении, общении.</a:t>
            </a:r>
          </a:p>
          <a:p>
            <a:pPr marL="514350" indent="-514350">
              <a:buAutoNum type="arabicPeriod" startAt="2"/>
            </a:pPr>
            <a:r>
              <a:rPr lang="ru-RU" dirty="0"/>
              <a:t>Выполняйте рекомендации специалистов (психолога, логопеда, дефектолога) регулярно, а не от случая к случаю.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Главные секреты успешной адаптации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Любовь и принятие (Безусловная любовь дома).</a:t>
            </a:r>
          </a:p>
          <a:p>
            <a:pPr marL="514350" indent="-514350">
              <a:buAutoNum type="arabicPeriod"/>
            </a:pPr>
            <a:r>
              <a:rPr lang="ru-RU" dirty="0"/>
              <a:t> Сотрудничество (Работа в тандеме: школа-родители).</a:t>
            </a:r>
          </a:p>
          <a:p>
            <a:pPr marL="514350" indent="-514350">
              <a:buAutoNum type="arabicPeriod"/>
            </a:pPr>
            <a:r>
              <a:rPr lang="ru-RU" dirty="0"/>
              <a:t> Терпение и вера (Понимание, что результаты будут, но не сразу).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 descr="http://www.vse-pro-detey.ru/wp-content/uploads/2014/03/zaderzhka-psixicheskogo-razvitiy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Спасибо за внимание!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/>
              <a:t>Помните: ребенок с ЗПР — не ленивый и не глупый. Ему просто нужна особая поддержка на старте.</a:t>
            </a:r>
            <a:br>
              <a:rPr lang="ru-RU" dirty="0"/>
            </a:br>
            <a:r>
              <a:rPr lang="ru-RU" dirty="0"/>
              <a:t>   Вместе мы можем сделать школьную жизнь каждого ребенка радостной и успешной.</a:t>
            </a:r>
            <a:br>
              <a:rPr lang="ru-RU" dirty="0"/>
            </a:br>
            <a:r>
              <a:rPr lang="ru-RU" dirty="0"/>
              <a:t> Контакты школьного психолога </a:t>
            </a:r>
          </a:p>
          <a:p>
            <a:pPr algn="ctr">
              <a:buNone/>
            </a:pPr>
            <a:r>
              <a:rPr lang="ru-RU" dirty="0"/>
              <a:t>8(906)833 </a:t>
            </a:r>
            <a:r>
              <a:rPr lang="ru-RU"/>
              <a:t>80 60</a:t>
            </a:r>
            <a:endParaRPr lang="ru-RU" dirty="0"/>
          </a:p>
          <a:p>
            <a:pPr algn="ctr">
              <a:buNone/>
            </a:pPr>
            <a:r>
              <a:rPr lang="ru-RU" sz="3600" dirty="0" err="1"/>
              <a:t>Синягина</a:t>
            </a:r>
            <a:r>
              <a:rPr lang="ru-RU" sz="3600" dirty="0"/>
              <a:t> Юлия Васильевна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850</Words>
  <Application>Microsoft Office PowerPoint</Application>
  <PresentationFormat>Экран (4:3)</PresentationFormat>
  <Paragraphs>70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Особенности адаптации детей с задержкой психического развития (ЗПР) к обучению в школе. </vt:lpstr>
      <vt:lpstr>Комплексный подход: работа педагогов и помощь родителей.</vt:lpstr>
      <vt:lpstr>Что такое ЗПР? </vt:lpstr>
      <vt:lpstr>Основные причины возникновения ЗПР </vt:lpstr>
      <vt:lpstr>Психолого-педагогическая характеристика детей с ЗПР </vt:lpstr>
      <vt:lpstr>Психолого-педагогическая характеристика детей с ЗПР </vt:lpstr>
      <vt:lpstr>Психолого-педагогическая характеристика детей с ЗПР </vt:lpstr>
      <vt:lpstr>С какими проблемами сталкивается первоклассник с ЗПР</vt:lpstr>
      <vt:lpstr> Рекомендации для педагогов </vt:lpstr>
      <vt:lpstr>Основные принципы и стратегии учителя</vt:lpstr>
      <vt:lpstr>Эффективные методы и приемы </vt:lpstr>
      <vt:lpstr>Коррекция поведения и коммуникация </vt:lpstr>
      <vt:lpstr>Рекомендации для родителей</vt:lpstr>
      <vt:lpstr>Родителям на заметку: организация жизни </vt:lpstr>
      <vt:lpstr> Как общаться и поддерживать?</vt:lpstr>
      <vt:lpstr>Родитель + Педагог = Команда </vt:lpstr>
      <vt:lpstr>Главные секреты успешной адаптации </vt:lpstr>
      <vt:lpstr>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адаптации детей с задержкой психического развития (ЗПР) к обучению в школе. </dc:title>
  <cp:lastModifiedBy>Екатерина Чимутова</cp:lastModifiedBy>
  <cp:revision>27</cp:revision>
  <dcterms:modified xsi:type="dcterms:W3CDTF">2026-08-12T21:39:03Z</dcterms:modified>
</cp:coreProperties>
</file>