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77" r:id="rId4"/>
    <p:sldId id="262" r:id="rId5"/>
    <p:sldId id="260" r:id="rId6"/>
    <p:sldId id="272" r:id="rId7"/>
    <p:sldId id="273" r:id="rId8"/>
    <p:sldId id="275" r:id="rId9"/>
    <p:sldId id="27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">
      <pc:chgData name="Екатерина Чимутова" userId="4e1c11216741eefa" providerId="LiveId" clId="{E01BB03D-4D9F-4CF2-BCCB-B77BB2E13832}" dt="2026-08-12T21:11:02.632" v="7" actId="2696"/>
      <pc:docMkLst>
        <pc:docMk/>
      </pc:docMkLst>
      <pc:sldChg chg="del">
        <pc:chgData name="Екатерина Чимутова" userId="4e1c11216741eefa" providerId="LiveId" clId="{E01BB03D-4D9F-4CF2-BCCB-B77BB2E13832}" dt="2026-08-12T21:10:41.984" v="0" actId="2696"/>
        <pc:sldMkLst>
          <pc:docMk/>
          <pc:sldMk cId="4168443721" sldId="264"/>
        </pc:sldMkLst>
      </pc:sldChg>
      <pc:sldChg chg="del">
        <pc:chgData name="Екатерина Чимутова" userId="4e1c11216741eefa" providerId="LiveId" clId="{E01BB03D-4D9F-4CF2-BCCB-B77BB2E13832}" dt="2026-08-12T21:10:47.623" v="2" actId="2696"/>
        <pc:sldMkLst>
          <pc:docMk/>
          <pc:sldMk cId="3612047427" sldId="265"/>
        </pc:sldMkLst>
      </pc:sldChg>
      <pc:sldChg chg="del">
        <pc:chgData name="Екатерина Чимутова" userId="4e1c11216741eefa" providerId="LiveId" clId="{E01BB03D-4D9F-4CF2-BCCB-B77BB2E13832}" dt="2026-08-12T21:10:54.123" v="4" actId="2696"/>
        <pc:sldMkLst>
          <pc:docMk/>
          <pc:sldMk cId="3424469036" sldId="266"/>
        </pc:sldMkLst>
      </pc:sldChg>
      <pc:sldChg chg="del">
        <pc:chgData name="Екатерина Чимутова" userId="4e1c11216741eefa" providerId="LiveId" clId="{E01BB03D-4D9F-4CF2-BCCB-B77BB2E13832}" dt="2026-08-12T21:10:44.402" v="1" actId="2696"/>
        <pc:sldMkLst>
          <pc:docMk/>
          <pc:sldMk cId="3424469036" sldId="268"/>
        </pc:sldMkLst>
      </pc:sldChg>
      <pc:sldChg chg="del">
        <pc:chgData name="Екатерина Чимутова" userId="4e1c11216741eefa" providerId="LiveId" clId="{E01BB03D-4D9F-4CF2-BCCB-B77BB2E13832}" dt="2026-08-12T21:10:57.612" v="5" actId="2696"/>
        <pc:sldMkLst>
          <pc:docMk/>
          <pc:sldMk cId="3612047427" sldId="269"/>
        </pc:sldMkLst>
      </pc:sldChg>
      <pc:sldChg chg="del">
        <pc:chgData name="Екатерина Чимутова" userId="4e1c11216741eefa" providerId="LiveId" clId="{E01BB03D-4D9F-4CF2-BCCB-B77BB2E13832}" dt="2026-08-12T21:11:00.146" v="6" actId="2696"/>
        <pc:sldMkLst>
          <pc:docMk/>
          <pc:sldMk cId="3424469036" sldId="270"/>
        </pc:sldMkLst>
      </pc:sldChg>
      <pc:sldChg chg="del">
        <pc:chgData name="Екатерина Чимутова" userId="4e1c11216741eefa" providerId="LiveId" clId="{E01BB03D-4D9F-4CF2-BCCB-B77BB2E13832}" dt="2026-08-12T21:11:02.632" v="7" actId="2696"/>
        <pc:sldMkLst>
          <pc:docMk/>
          <pc:sldMk cId="4168443721" sldId="271"/>
        </pc:sldMkLst>
      </pc:sldChg>
      <pc:sldChg chg="del">
        <pc:chgData name="Екатерина Чимутова" userId="4e1c11216741eefa" providerId="LiveId" clId="{E01BB03D-4D9F-4CF2-BCCB-B77BB2E13832}" dt="2026-08-12T21:10:50.472" v="3" actId="2696"/>
        <pc:sldMkLst>
          <pc:docMk/>
          <pc:sldMk cId="4168443721" sldId="27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F16D-E4F7-4EB0-91D3-44EE86E0BF9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65FF-FD32-45BD-9B1E-46DDBE7B2E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F16D-E4F7-4EB0-91D3-44EE86E0BF9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65FF-FD32-45BD-9B1E-46DDBE7B2E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F16D-E4F7-4EB0-91D3-44EE86E0BF9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65FF-FD32-45BD-9B1E-46DDBE7B2E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F16D-E4F7-4EB0-91D3-44EE86E0BF9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65FF-FD32-45BD-9B1E-46DDBE7B2E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F16D-E4F7-4EB0-91D3-44EE86E0BF9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65FF-FD32-45BD-9B1E-46DDBE7B2E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F16D-E4F7-4EB0-91D3-44EE86E0BF9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65FF-FD32-45BD-9B1E-46DDBE7B2E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F16D-E4F7-4EB0-91D3-44EE86E0BF9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65FF-FD32-45BD-9B1E-46DDBE7B2E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F16D-E4F7-4EB0-91D3-44EE86E0BF9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65FF-FD32-45BD-9B1E-46DDBE7B2E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F16D-E4F7-4EB0-91D3-44EE86E0BF9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65FF-FD32-45BD-9B1E-46DDBE7B2E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F16D-E4F7-4EB0-91D3-44EE86E0BF9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65FF-FD32-45BD-9B1E-46DDBE7B2E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7F16D-E4F7-4EB0-91D3-44EE86E0BF9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D65FF-FD32-45BD-9B1E-46DDBE7B2E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7F16D-E4F7-4EB0-91D3-44EE86E0BF9F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D65FF-FD32-45BD-9B1E-46DDBE7B2E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9.png"/><Relationship Id="rId5" Type="http://schemas.openxmlformats.org/officeDocument/2006/relationships/image" Target="../media/image14.png"/><Relationship Id="rId10" Type="http://schemas.openxmlformats.org/officeDocument/2006/relationships/image" Target="../media/image19.emf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6.png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emf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6.png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32.jpeg"/><Relationship Id="rId4" Type="http://schemas.openxmlformats.org/officeDocument/2006/relationships/image" Target="../media/image27.png"/><Relationship Id="rId9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emf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6.png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и по запросу рамки для презентаци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2" descr="Картинки по запросу рамки для фотошопа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-214346" y="0"/>
            <a:ext cx="10215634" cy="7286676"/>
          </a:xfrm>
          <a:prstGeom prst="rect">
            <a:avLst/>
          </a:prstGeom>
          <a:noFill/>
        </p:spPr>
      </p:pic>
      <p:pic>
        <p:nvPicPr>
          <p:cNvPr id="10" name="Picture 2" descr="Картинки по запросу театральные маски"/>
          <p:cNvPicPr>
            <a:picLocks noChangeAspect="1" noChangeArrowheads="1"/>
          </p:cNvPicPr>
          <p:nvPr/>
        </p:nvPicPr>
        <p:blipFill>
          <a:blip r:embed="rId4" cstate="email">
            <a:lum contras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7290" y="285728"/>
            <a:ext cx="1071570" cy="1071570"/>
          </a:xfrm>
          <a:prstGeom prst="rect">
            <a:avLst/>
          </a:prstGeom>
          <a:noFill/>
        </p:spPr>
      </p:pic>
      <p:pic>
        <p:nvPicPr>
          <p:cNvPr id="7" name="Picture 2" descr="Картинки по запросу вензеля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lumMod val="75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5201168">
            <a:off x="6084599" y="3060222"/>
            <a:ext cx="4462470" cy="985283"/>
          </a:xfrm>
          <a:prstGeom prst="rect">
            <a:avLst/>
          </a:prstGeom>
          <a:noFill/>
        </p:spPr>
      </p:pic>
      <p:pic>
        <p:nvPicPr>
          <p:cNvPr id="11" name="Picture 2" descr="Похожее изображение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176240" flipH="1">
            <a:off x="7517229" y="2237015"/>
            <a:ext cx="706440" cy="2376895"/>
          </a:xfrm>
          <a:prstGeom prst="rect">
            <a:avLst/>
          </a:prstGeom>
          <a:noFill/>
        </p:spPr>
      </p:pic>
      <p:pic>
        <p:nvPicPr>
          <p:cNvPr id="15" name="Picture 2" descr="Картинки по запросу зеленая рамка для фотошопа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457588" y="4814049"/>
            <a:ext cx="1285884" cy="92869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428728" y="1785926"/>
            <a:ext cx="6228215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«</a:t>
            </a:r>
            <a:r>
              <a:rPr lang="ru-RU" sz="3200" b="1" dirty="0" err="1">
                <a:solidFill>
                  <a:srgbClr val="FF0000"/>
                </a:solidFill>
              </a:rPr>
              <a:t>Коррекционно‑развивающий</a:t>
            </a:r>
            <a:r>
              <a:rPr lang="ru-RU" sz="3200" b="1" dirty="0">
                <a:solidFill>
                  <a:srgbClr val="FF0000"/>
                </a:solidFill>
              </a:rPr>
              <a:t> потенциал театрализованной деятельности в логопедии»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5053849" y="5967318"/>
            <a:ext cx="3858848" cy="8142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80171">
            <a:off x="7115573" y="3761714"/>
            <a:ext cx="1579001" cy="27739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5074" y="4500570"/>
            <a:ext cx="2499577" cy="187773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81344">
            <a:off x="5270400" y="5277257"/>
            <a:ext cx="2505673" cy="11827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57620" y="4143380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spc="50" dirty="0">
                <a:ln w="11430"/>
                <a:solidFill>
                  <a:srgbClr val="C00000"/>
                </a:solidFill>
              </a:rPr>
              <a:t>Семенова Ангелина Сергеевна, </a:t>
            </a:r>
          </a:p>
          <a:p>
            <a:r>
              <a:rPr lang="ru-RU" sz="2000" b="1" spc="50" dirty="0">
                <a:ln w="11430"/>
                <a:solidFill>
                  <a:srgbClr val="C00000"/>
                </a:solidFill>
              </a:rPr>
              <a:t>учитель-логопед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976" y="-297"/>
            <a:ext cx="9217951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06594"/>
            <a:ext cx="1179266" cy="11792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3343" y="4627303"/>
            <a:ext cx="3066554" cy="22130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5643" y="5877272"/>
            <a:ext cx="3859102" cy="8169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02937">
            <a:off x="6281118" y="4293623"/>
            <a:ext cx="2712955" cy="19569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8889" y="-30024"/>
            <a:ext cx="9217951" cy="68585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637" y="3576637"/>
            <a:ext cx="9525" cy="952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70534">
            <a:off x="7396532" y="1482238"/>
            <a:ext cx="2003367" cy="306575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69" y="260648"/>
            <a:ext cx="1286367" cy="12863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6666537" y="4079497"/>
            <a:ext cx="3878152" cy="157785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4423" y="4357694"/>
            <a:ext cx="2499577" cy="187773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42641">
            <a:off x="4961158" y="6055906"/>
            <a:ext cx="3859102" cy="81693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90740">
            <a:off x="5204337" y="5531945"/>
            <a:ext cx="2412059" cy="644357"/>
          </a:xfrm>
          <a:prstGeom prst="rect">
            <a:avLst/>
          </a:prstGeom>
        </p:spPr>
      </p:pic>
      <p:sp>
        <p:nvSpPr>
          <p:cNvPr id="31" name="Заголовок 11"/>
          <p:cNvSpPr>
            <a:spLocks noGrp="1"/>
          </p:cNvSpPr>
          <p:nvPr>
            <p:ph type="title"/>
          </p:nvPr>
        </p:nvSpPr>
        <p:spPr>
          <a:xfrm>
            <a:off x="1857356" y="1071546"/>
            <a:ext cx="5715040" cy="3857652"/>
          </a:xfrm>
        </p:spPr>
        <p:txBody>
          <a:bodyPr>
            <a:normAutofit/>
          </a:bodyPr>
          <a:lstStyle/>
          <a:p>
            <a:pPr algn="r"/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«Духовная жизнь ребенка полноценна лишь тогда, когда он живет в мире игры, сказки, музыки, фантазии, творчества. Без этого он – засушенный цветок»</a:t>
            </a:r>
            <a:b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b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В.А.Сухомлинский</a:t>
            </a:r>
            <a:endParaRPr lang="ru-RU" sz="2800" b="1" cap="al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443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290" y="-297"/>
            <a:ext cx="9217951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20" y="142852"/>
            <a:ext cx="1285884" cy="12858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5186" y="5915185"/>
            <a:ext cx="3859102" cy="8169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9523768">
            <a:off x="7259410" y="3656310"/>
            <a:ext cx="2176725" cy="246047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79933">
            <a:off x="7162018" y="5172512"/>
            <a:ext cx="1558483" cy="14131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9052" y="5358566"/>
            <a:ext cx="2505673" cy="1182727"/>
          </a:xfrm>
          <a:prstGeom prst="rect">
            <a:avLst/>
          </a:prstGeom>
        </p:spPr>
      </p:pic>
      <p:sp>
        <p:nvSpPr>
          <p:cNvPr id="11" name="Текст 16"/>
          <p:cNvSpPr txBox="1">
            <a:spLocks/>
          </p:cNvSpPr>
          <p:nvPr/>
        </p:nvSpPr>
        <p:spPr>
          <a:xfrm>
            <a:off x="1071538" y="2357431"/>
            <a:ext cx="6429420" cy="307183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Заголовок 15"/>
          <p:cNvSpPr txBox="1">
            <a:spLocks/>
          </p:cNvSpPr>
          <p:nvPr/>
        </p:nvSpPr>
        <p:spPr>
          <a:xfrm>
            <a:off x="1071538" y="1142984"/>
            <a:ext cx="6929486" cy="114776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</a:t>
            </a:r>
            <a:r>
              <a:rPr kumimoji="0" lang="ru-RU" sz="2400" b="1" i="0" u="none" strike="noStrike" kern="1200" cap="all" spc="0" normalizeH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еатрализованная деятельность способствует развитию у детей:</a:t>
            </a:r>
          </a:p>
        </p:txBody>
      </p:sp>
      <p:sp>
        <p:nvSpPr>
          <p:cNvPr id="14" name="Текст 16"/>
          <p:cNvSpPr txBox="1">
            <a:spLocks/>
          </p:cNvSpPr>
          <p:nvPr/>
        </p:nvSpPr>
        <p:spPr>
          <a:xfrm>
            <a:off x="1071538" y="2357430"/>
            <a:ext cx="6429420" cy="307183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психофизических способностей (мимика, пантомимика);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психических процессов (восприятие, воображение, мышление, внимание, память);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речи (монолог, диалог);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творческих способностей (умение воплощаться, импровизировать, брать на себя роль).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2047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17951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91694"/>
            <a:ext cx="1265604" cy="12656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80" y="4725144"/>
            <a:ext cx="1725318" cy="19265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8790" y="5834712"/>
            <a:ext cx="3859102" cy="8169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0731">
            <a:off x="6741730" y="4329869"/>
            <a:ext cx="2426418" cy="20606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3832" y="5388366"/>
            <a:ext cx="2505673" cy="1182727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1071538" y="1142984"/>
            <a:ext cx="7000924" cy="1362075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НАПРАВЛЕНИЯ КОРРЕКЦИОННОЙ РАБОТЫ В ТЕАТРАЛЬНО-ИГРОВОЙ ДЕЯТЕЛЬНОСТИ: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idx="1"/>
          </p:nvPr>
        </p:nvSpPr>
        <p:spPr>
          <a:xfrm>
            <a:off x="928662" y="2143116"/>
            <a:ext cx="7143801" cy="3571900"/>
          </a:xfrm>
        </p:spPr>
        <p:txBody>
          <a:bodyPr>
            <a:normAutofit lnSpcReduction="10000"/>
          </a:bodyPr>
          <a:lstStyle/>
          <a:p>
            <a:endParaRPr lang="ru-RU" sz="2200" dirty="0"/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развитие культуры речи: артикуляционной моторики, фонематического восприятия, речевого дыхания, правильного произношения;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развитие речевой деятельности и актерского мастерства: мимики, пантомимы, жестов, эмоционального восприятия, совершенствование грамматического строя, монологической и диалогической формы речи, игровых навыков и творческой деятельности. 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424469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290" y="-297"/>
            <a:ext cx="9217951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20" y="142852"/>
            <a:ext cx="1285884" cy="12858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5186" y="5915185"/>
            <a:ext cx="3859102" cy="8169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9523768">
            <a:off x="7259410" y="3656310"/>
            <a:ext cx="2176725" cy="246047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79933">
            <a:off x="7162018" y="5172512"/>
            <a:ext cx="1558483" cy="14131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9052" y="5358566"/>
            <a:ext cx="2505673" cy="1182727"/>
          </a:xfrm>
          <a:prstGeom prst="rect">
            <a:avLst/>
          </a:prstGeom>
        </p:spPr>
      </p:pic>
      <p:sp>
        <p:nvSpPr>
          <p:cNvPr id="9" name="Заголовок 15"/>
          <p:cNvSpPr txBox="1">
            <a:spLocks/>
          </p:cNvSpPr>
          <p:nvPr/>
        </p:nvSpPr>
        <p:spPr>
          <a:xfrm>
            <a:off x="1000100" y="1142984"/>
            <a:ext cx="6929486" cy="13620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 ходе работы над театрализацией можно успешно решить, такие задачи как:</a:t>
            </a:r>
            <a:endParaRPr kumimoji="0" lang="ru-RU" sz="2400" b="1" i="0" u="none" strike="noStrike" kern="1200" cap="all" spc="0" normalizeH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Текст 16"/>
          <p:cNvSpPr txBox="1">
            <a:spLocks/>
          </p:cNvSpPr>
          <p:nvPr/>
        </p:nvSpPr>
        <p:spPr>
          <a:xfrm>
            <a:off x="1071538" y="2357431"/>
            <a:ext cx="6429420" cy="307183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000100" y="2214554"/>
            <a:ext cx="7072362" cy="3626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ts val="528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пополнение и активизация словаря;</a:t>
            </a:r>
            <a:endParaRPr kumimoji="0" lang="ru-RU" sz="2200" b="1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ts val="528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отработка дикции, автоматизация всех поставленных звуков;</a:t>
            </a:r>
            <a:endParaRPr kumimoji="0" lang="ru-RU" sz="2200" b="1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ts val="528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закрепления навыка использования прямой и косвенной речи;</a:t>
            </a:r>
            <a:endParaRPr kumimoji="0" lang="ru-RU" sz="2200" b="1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ts val="528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совершенствование монологической и диалогической речи;</a:t>
            </a:r>
            <a:endParaRPr kumimoji="0" lang="ru-RU" sz="2200" b="1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ts val="528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воспитание культуры речевого общения, умения действовать согласованно в коллективе.</a:t>
            </a:r>
            <a:endParaRPr kumimoji="0" lang="ru-RU" sz="2200" b="1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047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290" y="-297"/>
            <a:ext cx="9217951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20" y="142852"/>
            <a:ext cx="1285884" cy="12858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5186" y="5915185"/>
            <a:ext cx="3859102" cy="8169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9523768">
            <a:off x="7259410" y="3656310"/>
            <a:ext cx="2176725" cy="246047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79933">
            <a:off x="7162018" y="5172512"/>
            <a:ext cx="1558483" cy="14131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9052" y="5358566"/>
            <a:ext cx="2505673" cy="1182727"/>
          </a:xfrm>
          <a:prstGeom prst="rect">
            <a:avLst/>
          </a:prstGeom>
        </p:spPr>
      </p:pic>
      <p:sp>
        <p:nvSpPr>
          <p:cNvPr id="11" name="Текст 16"/>
          <p:cNvSpPr txBox="1">
            <a:spLocks/>
          </p:cNvSpPr>
          <p:nvPr/>
        </p:nvSpPr>
        <p:spPr>
          <a:xfrm>
            <a:off x="1071538" y="2357431"/>
            <a:ext cx="6429420" cy="307183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714480" y="928670"/>
            <a:ext cx="6286544" cy="857256"/>
          </a:xfrm>
        </p:spPr>
        <p:txBody>
          <a:bodyPr>
            <a:noAutofit/>
          </a:bodyPr>
          <a:lstStyle/>
          <a:p>
            <a:r>
              <a:rPr lang="ru-RU" sz="2800" b="1" cap="all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интонационной выразительности речи</a:t>
            </a:r>
          </a:p>
        </p:txBody>
      </p:sp>
      <p:pic>
        <p:nvPicPr>
          <p:cNvPr id="13" name="Содержимое 12" descr="EgUfjdyFkfg.jpg"/>
          <p:cNvPicPr>
            <a:picLocks noGrp="1" noChangeAspect="1"/>
          </p:cNvPicPr>
          <p:nvPr>
            <p:ph sz="half" idx="2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4348" y="2071678"/>
            <a:ext cx="3286148" cy="3030141"/>
          </a:xfrm>
        </p:spPr>
      </p:pic>
      <p:pic>
        <p:nvPicPr>
          <p:cNvPr id="16" name="Содержимое 15" descr="boAF5cQ7h9Y.jpg"/>
          <p:cNvPicPr>
            <a:picLocks noGrp="1" noChangeAspect="1"/>
          </p:cNvPicPr>
          <p:nvPr>
            <p:ph sz="quarter" idx="4"/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29124" y="2500306"/>
            <a:ext cx="3927475" cy="2286016"/>
          </a:xfrm>
        </p:spPr>
      </p:pic>
    </p:spTree>
    <p:extLst>
      <p:ext uri="{BB962C8B-B14F-4D97-AF65-F5344CB8AC3E}">
        <p14:creationId xmlns:p14="http://schemas.microsoft.com/office/powerpoint/2010/main" val="3612047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17951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91694"/>
            <a:ext cx="1265604" cy="12656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80" y="4725144"/>
            <a:ext cx="1725318" cy="19265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8790" y="5834712"/>
            <a:ext cx="3859102" cy="8169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0731">
            <a:off x="6741730" y="4329869"/>
            <a:ext cx="2426418" cy="20606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3832" y="5388366"/>
            <a:ext cx="2505673" cy="1182727"/>
          </a:xfrm>
          <a:prstGeom prst="rect">
            <a:avLst/>
          </a:prstGeom>
        </p:spPr>
      </p:pic>
      <p:sp>
        <p:nvSpPr>
          <p:cNvPr id="18" name="Текст 17"/>
          <p:cNvSpPr>
            <a:spLocks noGrp="1"/>
          </p:cNvSpPr>
          <p:nvPr>
            <p:ph type="body" idx="1"/>
          </p:nvPr>
        </p:nvSpPr>
        <p:spPr>
          <a:xfrm>
            <a:off x="4786314" y="3714752"/>
            <a:ext cx="3571900" cy="1174767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- Ты скажи мне, милый еж, чем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ежиный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мех хорош?</a:t>
            </a:r>
          </a:p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- Тем он, лисонька, хорош, что зубами не возьмешь!</a:t>
            </a:r>
          </a:p>
        </p:txBody>
      </p:sp>
      <p:pic>
        <p:nvPicPr>
          <p:cNvPr id="17" name="Содержимое 16" descr="5ouXKfZSGFA.jpg"/>
          <p:cNvPicPr>
            <a:picLocks noGrp="1" noChangeAspect="1"/>
          </p:cNvPicPr>
          <p:nvPr>
            <p:ph sz="half" idx="2"/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14942" y="642918"/>
            <a:ext cx="2963466" cy="2928958"/>
          </a:xfrm>
        </p:spPr>
      </p:pic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>
          <a:xfrm>
            <a:off x="1214414" y="928670"/>
            <a:ext cx="4041775" cy="1460519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Все ушли из дома. Одна кошка сидит на окошке. Кошка видит мышку. А мышка не видит кошку. Кошка – с окошка и за мышкой.</a:t>
            </a:r>
          </a:p>
        </p:txBody>
      </p:sp>
      <p:pic>
        <p:nvPicPr>
          <p:cNvPr id="14" name="Содержимое 13" descr="9ftbw3efdKg.jpg"/>
          <p:cNvPicPr>
            <a:picLocks noGrp="1" noChangeAspect="1"/>
          </p:cNvPicPr>
          <p:nvPr>
            <p:ph sz="quarter" idx="4"/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8728" y="2500306"/>
            <a:ext cx="2963466" cy="3951288"/>
          </a:xfrm>
        </p:spPr>
      </p:pic>
    </p:spTree>
    <p:extLst>
      <p:ext uri="{BB962C8B-B14F-4D97-AF65-F5344CB8AC3E}">
        <p14:creationId xmlns:p14="http://schemas.microsoft.com/office/powerpoint/2010/main" val="3424469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8290" y="-297"/>
            <a:ext cx="9217951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20" y="142852"/>
            <a:ext cx="1285884" cy="12858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5186" y="5915185"/>
            <a:ext cx="3859102" cy="8169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9523768">
            <a:off x="7259410" y="3656310"/>
            <a:ext cx="2176725" cy="246047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79933">
            <a:off x="7162018" y="5172512"/>
            <a:ext cx="1558483" cy="14131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9052" y="5358566"/>
            <a:ext cx="2505673" cy="1182727"/>
          </a:xfrm>
          <a:prstGeom prst="rect">
            <a:avLst/>
          </a:prstGeom>
        </p:spPr>
      </p:pic>
      <p:sp>
        <p:nvSpPr>
          <p:cNvPr id="11" name="Текст 16"/>
          <p:cNvSpPr txBox="1">
            <a:spLocks/>
          </p:cNvSpPr>
          <p:nvPr/>
        </p:nvSpPr>
        <p:spPr>
          <a:xfrm>
            <a:off x="1071538" y="2357431"/>
            <a:ext cx="6429420" cy="307183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Содержимое 12" descr="3FvRtTsRNhg.jpg"/>
          <p:cNvPicPr>
            <a:picLocks noGrp="1" noChangeAspect="1"/>
          </p:cNvPicPr>
          <p:nvPr>
            <p:ph sz="half" idx="2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662" y="2786058"/>
            <a:ext cx="4040188" cy="3030141"/>
          </a:xfrm>
        </p:spPr>
      </p:pic>
      <p:pic>
        <p:nvPicPr>
          <p:cNvPr id="16" name="Содержимое 15" descr="KfmGceql1Wc.jpg"/>
          <p:cNvPicPr>
            <a:picLocks noGrp="1" noChangeAspect="1"/>
          </p:cNvPicPr>
          <p:nvPr>
            <p:ph sz="quarter" idx="4"/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4942" y="571480"/>
            <a:ext cx="2922985" cy="3897313"/>
          </a:xfrm>
        </p:spPr>
      </p:pic>
    </p:spTree>
    <p:extLst>
      <p:ext uri="{BB962C8B-B14F-4D97-AF65-F5344CB8AC3E}">
        <p14:creationId xmlns:p14="http://schemas.microsoft.com/office/powerpoint/2010/main" val="3612047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17951" cy="68585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91694"/>
            <a:ext cx="1265604" cy="12656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80" y="4725144"/>
            <a:ext cx="1725318" cy="19265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8790" y="5834712"/>
            <a:ext cx="3859102" cy="8169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0731">
            <a:off x="6741730" y="4329869"/>
            <a:ext cx="2426418" cy="20606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3832" y="5388366"/>
            <a:ext cx="2505673" cy="11827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28728" y="1714488"/>
            <a:ext cx="6299653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anose="02040602050305030304" pitchFamily="18" charset="0"/>
              </a:rPr>
              <a:t>СПАСИБО </a:t>
            </a:r>
            <a:b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anose="02040602050305030304" pitchFamily="18" charset="0"/>
              </a:rPr>
            </a:b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anose="02040602050305030304" pitchFamily="18" charset="0"/>
              </a:rPr>
              <a:t>ЗА </a:t>
            </a:r>
            <a:b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anose="02040602050305030304" pitchFamily="18" charset="0"/>
              </a:rPr>
            </a:b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 panose="02040602050305030304" pitchFamily="18" charset="0"/>
              </a:rPr>
              <a:t>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4244690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281</Words>
  <Application>Microsoft Office PowerPoint</Application>
  <PresentationFormat>Экран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Book Antiqua</vt:lpstr>
      <vt:lpstr>Calibri</vt:lpstr>
      <vt:lpstr>Times New Roman</vt:lpstr>
      <vt:lpstr>Тема Office</vt:lpstr>
      <vt:lpstr>Презентация PowerPoint</vt:lpstr>
      <vt:lpstr>«Духовная жизнь ребенка полноценна лишь тогда, когда он живет в мире игры, сказки, музыки, фантазии, творчества. Без этого он – засушенный цветок»    В.А.Сухомлинский</vt:lpstr>
      <vt:lpstr>Презентация PowerPoint</vt:lpstr>
      <vt:lpstr>ОСНОВНЫЕ НАПРАВЛЕНИЯ КОРРЕКЦИОННОЙ РАБОТЫ В ТЕАТРАЛЬНО-ИГРОВОЙ ДЕЯТЕЛЬНОСТИ:</vt:lpstr>
      <vt:lpstr>Презентация PowerPoint</vt:lpstr>
      <vt:lpstr>Развитие интонационной выразительности речи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Екатерина Чимутова</cp:lastModifiedBy>
  <cp:revision>87</cp:revision>
  <dcterms:created xsi:type="dcterms:W3CDTF">2017-11-26T19:59:08Z</dcterms:created>
  <dcterms:modified xsi:type="dcterms:W3CDTF">2026-08-12T21:11:20Z</dcterms:modified>
</cp:coreProperties>
</file>