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81" r:id="rId5"/>
    <p:sldId id="277" r:id="rId6"/>
    <p:sldId id="278" r:id="rId7"/>
    <p:sldId id="257" r:id="rId8"/>
    <p:sldId id="259" r:id="rId9"/>
    <p:sldId id="261" r:id="rId10"/>
    <p:sldId id="264" r:id="rId11"/>
    <p:sldId id="279" r:id="rId12"/>
    <p:sldId id="263" r:id="rId13"/>
    <p:sldId id="275" r:id="rId14"/>
    <p:sldId id="265" r:id="rId15"/>
    <p:sldId id="276" r:id="rId16"/>
    <p:sldId id="266" r:id="rId17"/>
    <p:sldId id="269" r:id="rId18"/>
    <p:sldId id="285" r:id="rId19"/>
    <p:sldId id="274" r:id="rId20"/>
    <p:sldId id="273" r:id="rId21"/>
    <p:sldId id="272" r:id="rId22"/>
    <p:sldId id="282" r:id="rId23"/>
    <p:sldId id="280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9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8-12T20:48:43.402" v="0" actId="1076"/>
      <pc:docMkLst>
        <pc:docMk/>
      </pc:docMkLst>
      <pc:sldChg chg="modSp">
        <pc:chgData name="Екатерина Чимутова" userId="4e1c11216741eefa" providerId="LiveId" clId="{E01BB03D-4D9F-4CF2-BCCB-B77BB2E13832}" dt="2026-08-12T20:48:43.402" v="0" actId="1076"/>
        <pc:sldMkLst>
          <pc:docMk/>
          <pc:sldMk cId="119764699" sldId="273"/>
        </pc:sldMkLst>
        <pc:picChg chg="mod">
          <ac:chgData name="Екатерина Чимутова" userId="4e1c11216741eefa" providerId="LiveId" clId="{E01BB03D-4D9F-4CF2-BCCB-B77BB2E13832}" dt="2026-08-12T20:48:43.402" v="0" actId="1076"/>
          <ac:picMkLst>
            <pc:docMk/>
            <pc:sldMk cId="119764699" sldId="273"/>
            <ac:picMk id="205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50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46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48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69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43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7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4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25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595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06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68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958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55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75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736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667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34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052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8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3533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84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7358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26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6858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989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692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412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709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4207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5346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9952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83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62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3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2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microsoft.com/office/2007/relationships/hdphoto" Target="../media/hdphoto10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3.wdp"/><Relationship Id="rId7" Type="http://schemas.microsoft.com/office/2007/relationships/hdphoto" Target="../media/hdphoto1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14.wdp"/><Relationship Id="rId4" Type="http://schemas.openxmlformats.org/officeDocument/2006/relationships/image" Target="../media/image19.png"/><Relationship Id="rId9" Type="http://schemas.microsoft.com/office/2007/relationships/hdphoto" Target="../media/hdphoto1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22.wdp"/><Relationship Id="rId3" Type="http://schemas.microsoft.com/office/2007/relationships/hdphoto" Target="../media/hdphoto17.wdp"/><Relationship Id="rId7" Type="http://schemas.microsoft.com/office/2007/relationships/hdphoto" Target="../media/hdphoto19.wdp"/><Relationship Id="rId12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5" Type="http://schemas.microsoft.com/office/2007/relationships/hdphoto" Target="../media/hdphoto23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20.wdp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5.wdp"/><Relationship Id="rId5" Type="http://schemas.openxmlformats.org/officeDocument/2006/relationships/image" Target="../media/image31.png"/><Relationship Id="rId4" Type="http://schemas.microsoft.com/office/2007/relationships/hdphoto" Target="../media/hdphoto2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6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11" Type="http://schemas.microsoft.com/office/2007/relationships/hdphoto" Target="../media/hdphoto28.wdp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image" Target="../media/image34.jpeg"/><Relationship Id="rId9" Type="http://schemas.microsoft.com/office/2007/relationships/hdphoto" Target="../media/hdphoto27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12" Type="http://schemas.openxmlformats.org/officeDocument/2006/relationships/image" Target="../media/image4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9.wdp"/><Relationship Id="rId11" Type="http://schemas.openxmlformats.org/officeDocument/2006/relationships/image" Target="../media/image35.png"/><Relationship Id="rId5" Type="http://schemas.openxmlformats.org/officeDocument/2006/relationships/image" Target="../media/image39.png"/><Relationship Id="rId10" Type="http://schemas.microsoft.com/office/2007/relationships/hdphoto" Target="../media/hdphoto31.wdp"/><Relationship Id="rId4" Type="http://schemas.openxmlformats.org/officeDocument/2006/relationships/image" Target="../media/image34.jpeg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32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0129" y="1124744"/>
            <a:ext cx="9361040" cy="2738735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Педагогический КВИЗ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«Родители и педагоги-мост понимания»</a:t>
            </a:r>
          </a:p>
        </p:txBody>
      </p:sp>
      <p:pic>
        <p:nvPicPr>
          <p:cNvPr id="1026" name="Picture 2" descr="C:\Users\User\Desktop\по брейн рингу\hORcAkTaZV_lN2yasjW6hEbzMK20FviWeoZeyXOPnEb8ZFffW0c4MbrXsLpbVj-1Vrbt8tvJM_zPzpLWlb1Bb90q.jpg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7784" y="2996952"/>
            <a:ext cx="3613779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7104" y="260648"/>
            <a:ext cx="43465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48072"/>
            <a:ext cx="1457325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88032" y="5970377"/>
            <a:ext cx="354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Салмина А.Ю., воспитатель ДО</a:t>
            </a:r>
          </a:p>
        </p:txBody>
      </p:sp>
    </p:spTree>
    <p:extLst>
      <p:ext uri="{BB962C8B-B14F-4D97-AF65-F5344CB8AC3E}">
        <p14:creationId xmlns:p14="http://schemas.microsoft.com/office/powerpoint/2010/main" val="9220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512" y="1052736"/>
            <a:ext cx="9161512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ИНТЕЛЛЕКТУАЛЬНАЯ   РАЗМИНКА</a:t>
            </a:r>
          </a:p>
        </p:txBody>
      </p:sp>
      <p:pic>
        <p:nvPicPr>
          <p:cNvPr id="1026" name="Picture 2" descr="C:\Users\User\Desktop\Скриншот 21-11-2025 100211.pn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3042" y="3212976"/>
            <a:ext cx="419252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0bbd3eae5685ed571d651bf96ba94491.pn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3487059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57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508434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32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807" y="188640"/>
            <a:ext cx="373686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Яйца кур не учат.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645" y="980728"/>
            <a:ext cx="276664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7666" y="980728"/>
            <a:ext cx="1926536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980728"/>
            <a:ext cx="3207942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012" y="4365104"/>
            <a:ext cx="2123254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5955" y="4365104"/>
            <a:ext cx="3140947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7465" y="3492556"/>
            <a:ext cx="5607369" cy="6586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90170">
              <a:lnSpc>
                <a:spcPct val="115000"/>
              </a:lnSpc>
              <a:spcAft>
                <a:spcPts val="675"/>
              </a:spcAft>
            </a:pPr>
            <a:r>
              <a:rPr lang="ru-RU" sz="3200" b="1" dirty="0">
                <a:latin typeface="Times New Roman"/>
                <a:ea typeface="Times New Roman"/>
                <a:cs typeface="Times New Roman"/>
              </a:rPr>
              <a:t>Что посеешь, то и пожнёшь. 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988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по брейн рингу\873.jpg"/>
          <p:cNvPicPr/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471" y="980728"/>
            <a:ext cx="2586355" cy="2159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C:\Users\User\Desktop\Скриншот 10-11-2025 214939.pn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3848" y="980727"/>
            <a:ext cx="1943735" cy="21596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858" y="188639"/>
            <a:ext cx="881107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Детишек воспитать - не курочек пересчитать.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858" y="3564305"/>
            <a:ext cx="830227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Кто детям потакает, потом слезу проливает.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472" y="4390663"/>
            <a:ext cx="2291956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6827" y="4390663"/>
            <a:ext cx="216000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12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43125"/>
            <a:ext cx="604864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Детей учить — не лясы точить.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01008"/>
            <a:ext cx="666227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Умел дитя родить, умей и научить.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922" y="4365104"/>
            <a:ext cx="2964481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922" y="980728"/>
            <a:ext cx="1554163" cy="2189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1218" y="980727"/>
            <a:ext cx="2682875" cy="21891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656" y="4359087"/>
            <a:ext cx="3199014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09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4017" y="188639"/>
            <a:ext cx="8892479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Родители создают тело, учителя создают душу.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146" y="1052736"/>
            <a:ext cx="1718574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2988708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722" y="1052736"/>
            <a:ext cx="1911795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23" y="4373815"/>
            <a:ext cx="1814935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4373815"/>
            <a:ext cx="1902636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2549" y="4373815"/>
            <a:ext cx="2216994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4373814"/>
            <a:ext cx="2520280" cy="216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3573016"/>
            <a:ext cx="9144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Дитятко, что тесто, как замесил, так и выросло.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6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9264" y="1786200"/>
            <a:ext cx="373531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>
                <a:latin typeface="Arial Black" pitchFamily="34" charset="0"/>
              </a:rPr>
              <a:t>СТИЛИ </a:t>
            </a:r>
          </a:p>
          <a:p>
            <a:pPr algn="ctr">
              <a:spcBef>
                <a:spcPts val="600"/>
              </a:spcBef>
            </a:pPr>
            <a:r>
              <a:rPr lang="ru-RU" sz="2400" b="1" dirty="0">
                <a:latin typeface="Arial Black" pitchFamily="34" charset="0"/>
              </a:rPr>
              <a:t>ПЕДАГОГИЧЕСКОГО</a:t>
            </a:r>
          </a:p>
          <a:p>
            <a:pPr algn="ctr">
              <a:spcBef>
                <a:spcPts val="600"/>
              </a:spcBef>
            </a:pPr>
            <a:r>
              <a:rPr lang="ru-RU" sz="2400" b="1" dirty="0">
                <a:latin typeface="Arial Black" pitchFamily="34" charset="0"/>
              </a:rPr>
              <a:t>ОБЩЕНИЯ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79" y="4869160"/>
            <a:ext cx="30243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dirty="0">
                <a:latin typeface="Arial Black" pitchFamily="34" charset="0"/>
              </a:rPr>
              <a:t>СТИЛИ </a:t>
            </a:r>
          </a:p>
          <a:p>
            <a:pPr algn="ctr">
              <a:spcBef>
                <a:spcPts val="600"/>
              </a:spcBef>
            </a:pPr>
            <a:r>
              <a:rPr lang="ru-RU" sz="2400" dirty="0">
                <a:latin typeface="Arial Black" pitchFamily="34" charset="0"/>
              </a:rPr>
              <a:t>СЕМЕЙНОГО</a:t>
            </a:r>
          </a:p>
          <a:p>
            <a:pPr algn="ctr">
              <a:spcBef>
                <a:spcPts val="600"/>
              </a:spcBef>
            </a:pPr>
            <a:r>
              <a:rPr lang="ru-RU" sz="2400" dirty="0">
                <a:latin typeface="Arial Black" pitchFamily="34" charset="0"/>
              </a:rPr>
              <a:t>ВОСПИТАНИЯ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0489" y="3654000"/>
            <a:ext cx="4923511" cy="32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 descr="C:\Users\User\Desktop\Скриншот 21-11-2025 111649.png"/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680"/>
          <a:stretch/>
        </p:blipFill>
        <p:spPr bwMode="auto">
          <a:xfrm>
            <a:off x="-3" y="-1671"/>
            <a:ext cx="508105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57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68760"/>
            <a:ext cx="9144000" cy="5262979"/>
          </a:xfrm>
          <a:prstGeom prst="rect">
            <a:avLst/>
          </a:prstGeom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Данный стиль характеризуется стремлением педагога удовлетворить ожидания всех родителей одновременно и базируется на желании быстрого установления эмоционального контакта, создания ложного авторитета и достижения внешнего признания. Часто применяется педагогами, обладающими недостаточным уровнем общепедагогической и коммуникативной компетентности, а также ограниченным опытом в сфере профессиональной деятельности. Такой стиль взаимодействия с родителями противоречит основополагающим принципам педагогической этики.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260648"/>
            <a:ext cx="4300601" cy="5847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Стиль «заигрывание»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5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20840"/>
            <a:ext cx="9144000" cy="4401205"/>
          </a:xfrm>
          <a:prstGeom prst="rect">
            <a:avLst/>
          </a:prstGeom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данного стиля воспитания  характерна высокая степень контроля над ребенком, включая вторжение в личное пространство. Родители, требуют от ребенка высоких достижений, а в случае неуспехов применяют дисциплинарные меры. Родители принимают решения, не учитывая мнение ребенка и не признавая его права на самостоятельность. Конфликты разрешаются в основном методом кнута и пряника, запретами и угрозами, вместо поиска компромиссных решений.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54559" y="548680"/>
            <a:ext cx="416556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Авторитарный стиль</a:t>
            </a: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3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40768"/>
            <a:ext cx="9144000" cy="5262979"/>
          </a:xfrm>
          <a:prstGeom prst="rect">
            <a:avLst/>
          </a:prstGeom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Педагог стремится к минимизации контактов с родителями, что обусловлено стремлением снять с себя ответственность за результаты данного взаимодействия. Педагог не проявляет инициативы в организации совместной деятельности с родителями, часто неспособен или не желает самостоятельно принимать решения, ограничиваясь формальным выполнением своих должностных обязанностей и указаний администрации. Стиль характеризуется тактикой невмешательства, основанной на равнодушии и незаинтересованности проблемами воспитанников и их родителей.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9078" y="332656"/>
            <a:ext cx="752584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Стиль либеральный (попустительский)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2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15" y="2060848"/>
            <a:ext cx="9144000" cy="3970318"/>
          </a:xfrm>
          <a:prstGeom prst="rect">
            <a:avLst/>
          </a:prstGeom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Данный стиль воспитания характеризуется выраженным дефицитом эмоциональной теплоты и эмпатии по отношению к ребенку. К ребенку относятся с пренебрежением, игнорируя его эмоциональные потребности и проблемы, уделяется минимальное количество времени или не уделяется вообще. Предоставляется максимальный уровень автономии. Вероятнее всего, это случаи незапланированного или нежелательного появления ребенка в семье.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707424"/>
            <a:ext cx="482453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Индифферентный стиль </a:t>
            </a: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20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7512" y="1556792"/>
            <a:ext cx="9144000" cy="4832092"/>
          </a:xfrm>
          <a:prstGeom prst="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Данный стиль взаимодействия характерен для педагогов старшего возраста и педагогов, склонных к проявлению нарциссических черт. Педагог, рассматривая себя как более опытного и компетентного в области воспитания детей и выполнения педагогических задач, осознанно или неосознанно берет на себя роль наставника. В общении с родителями он использует назидательно-покровительственный тон, что проявляется как в вербальных, так и в невербальных аспектах коммуникации.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7870" y="404664"/>
            <a:ext cx="4093236" cy="5847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«Менторский» стиль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8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88840"/>
            <a:ext cx="9144000" cy="3970318"/>
          </a:xfrm>
          <a:prstGeom prst="rect">
            <a:avLst/>
          </a:prstGeom>
          <a:ln w="571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Данный стиль воспитания близок к анархии. Характеризуется минимумом надзора, свободой почти без ограничений. Ребенку можно все – он растет в атмосфере практически  полной вседозволенности. Родители устанавливают минимальное количество требований и правил, внимательны к потребностям, эмоциям и желаниям детей, но не берут на себя задачу руководить, направлять, корректировать  их поведение. 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620688"/>
            <a:ext cx="3961149" cy="5847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Либеральный стиль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5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8877" y="2168758"/>
            <a:ext cx="5620308" cy="422007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62674" y="332656"/>
            <a:ext cx="6554185" cy="17281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625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ЧЁРНЫЙ</a:t>
            </a:r>
            <a:r>
              <a:rPr lang="ru-RU" sz="625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625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КВАДРАТ</a:t>
            </a:r>
          </a:p>
        </p:txBody>
      </p:sp>
      <p:pic>
        <p:nvPicPr>
          <p:cNvPr id="2051" name="Picture 3" descr="C:\Users\User\Downloads\pink-question-mark-with-pink-background_1246656-3557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0772" y="2243239"/>
            <a:ext cx="3097988" cy="412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167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ashi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1818" y="6093296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260648"/>
            <a:ext cx="4446154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Семейный альбом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-600000">
            <a:off x="655668" y="1528193"/>
            <a:ext cx="4037873" cy="25200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6" descr="C:\Users\User\Desktop\2222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7704" y="3717032"/>
            <a:ext cx="4725729" cy="25200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">
            <a:off x="4545153" y="1701115"/>
            <a:ext cx="3794973" cy="25200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8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8491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80000">
            <a:off x="2692512" y="3473207"/>
            <a:ext cx="3784375" cy="37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00000">
            <a:off x="4765070" y="1592680"/>
            <a:ext cx="3521628" cy="2880000"/>
          </a:xfrm>
          <a:prstGeom prst="snip2Same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-900000">
            <a:off x="850156" y="1608608"/>
            <a:ext cx="3644718" cy="2880000"/>
          </a:xfrm>
          <a:prstGeom prst="snip2Same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68953" y="299304"/>
            <a:ext cx="1766830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Веник </a:t>
            </a:r>
          </a:p>
        </p:txBody>
      </p:sp>
      <p:pic>
        <p:nvPicPr>
          <p:cNvPr id="2" name="yashik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294600" y="6042018"/>
            <a:ext cx="609600" cy="609600"/>
          </a:xfrm>
          <a:prstGeom prst="rect">
            <a:avLst/>
          </a:prstGeom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694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6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2e0559c282ed62d77a1b470012928af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7624" y="3501008"/>
            <a:ext cx="2194456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9e88f90d7efd9fad029cc32284f2101c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5850" y="818704"/>
            <a:ext cx="2033921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e0b31acdedb78bfd253b6e5d7839b8d5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6096" y="764704"/>
            <a:ext cx="1987018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 rot="-7020000">
            <a:off x="3127895" y="1785936"/>
            <a:ext cx="2841972" cy="138833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30" name="Picture 6" descr="C:\Users\User\Desktop\safety-helmet-isolated-illustration-vector.jpg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1960" y="3501008"/>
            <a:ext cx="3628650" cy="24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770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2536" y="-99392"/>
            <a:ext cx="9505056" cy="705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41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User\Desktop\Скриншот 21-11-2025 115440.png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449" t="4141" r="4041" b="8190"/>
          <a:stretch/>
        </p:blipFill>
        <p:spPr bwMode="auto">
          <a:xfrm>
            <a:off x="1979712" y="1307665"/>
            <a:ext cx="5335574" cy="53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5250" y="181413"/>
            <a:ext cx="86902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«Таинственный грааль»</a:t>
            </a:r>
            <a:endParaRPr lang="ru-RU" sz="48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21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2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0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486</Words>
  <Application>Microsoft Office PowerPoint</Application>
  <PresentationFormat>Экран (4:3)</PresentationFormat>
  <Paragraphs>33</Paragraphs>
  <Slides>21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Times New Roman</vt:lpstr>
      <vt:lpstr>Тема Office</vt:lpstr>
      <vt:lpstr>1_Тема Office</vt:lpstr>
      <vt:lpstr>2_Тема Office</vt:lpstr>
      <vt:lpstr>3_Тема Office</vt:lpstr>
      <vt:lpstr>Педагогический КВИЗ «Родители и педагоги-мост понимания»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</dc:creator>
  <cp:lastModifiedBy>Екатерина Чимутова</cp:lastModifiedBy>
  <cp:revision>63</cp:revision>
  <dcterms:created xsi:type="dcterms:W3CDTF">2025-11-18T13:43:39Z</dcterms:created>
  <dcterms:modified xsi:type="dcterms:W3CDTF">2026-08-12T20:48:46Z</dcterms:modified>
</cp:coreProperties>
</file>