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59" r:id="rId2"/>
    <p:sldId id="260" r:id="rId3"/>
    <p:sldId id="261" r:id="rId4"/>
    <p:sldId id="263" r:id="rId5"/>
    <p:sldId id="264" r:id="rId6"/>
    <p:sldId id="262" r:id="rId7"/>
    <p:sldId id="265" r:id="rId8"/>
    <p:sldId id="266" r:id="rId9"/>
    <p:sldId id="257" r:id="rId10"/>
    <p:sldId id="258" r:id="rId11"/>
    <p:sldId id="267" r:id="rId12"/>
    <p:sldId id="268" r:id="rId13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89470"/>
    <a:srgbClr val="5F6F52"/>
    <a:srgbClr val="385723"/>
    <a:srgbClr val="DAC5A5"/>
    <a:srgbClr val="C3807B"/>
    <a:srgbClr val="FEFADF"/>
    <a:srgbClr val="B09758"/>
    <a:srgbClr val="4D4834"/>
    <a:srgbClr val="A7B384"/>
    <a:srgbClr val="7292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12" autoAdjust="0"/>
    <p:restoredTop sz="94660"/>
  </p:normalViewPr>
  <p:slideViewPr>
    <p:cSldViewPr snapToGrid="0">
      <p:cViewPr varScale="1">
        <p:scale>
          <a:sx n="81" d="100"/>
          <a:sy n="81" d="100"/>
        </p:scale>
        <p:origin x="77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796C1FD-6829-4BA4-9E47-BC642BB9BD16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4F1164-F4FA-4233-BF51-FBBC767988CC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997959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14F1164-F4FA-4233-BF51-FBBC767988C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35308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903593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667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334742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333557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0923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3141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60783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943669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0408114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063491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35399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AD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DCD5B1-95D8-4FE3-9293-2799DA9BF58E}" type="datetimeFigureOut">
              <a:rPr lang="ru-RU" smtClean="0"/>
              <a:t>12.08.2026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D82F8-71DF-4D59-9324-98F7AAB9AA2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81558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7" Type="http://schemas.openxmlformats.org/officeDocument/2006/relationships/slide" Target="slide8.xml"/><Relationship Id="rId2" Type="http://schemas.openxmlformats.org/officeDocument/2006/relationships/slide" Target="slide4.xml"/><Relationship Id="rId1" Type="http://schemas.openxmlformats.org/officeDocument/2006/relationships/slideLayout" Target="../slideLayouts/slideLayout2.xml"/><Relationship Id="rId6" Type="http://schemas.openxmlformats.org/officeDocument/2006/relationships/slide" Target="slide2.xml"/><Relationship Id="rId5" Type="http://schemas.openxmlformats.org/officeDocument/2006/relationships/slide" Target="slide3.xml"/><Relationship Id="rId4" Type="http://schemas.openxmlformats.org/officeDocument/2006/relationships/slide" Target="slide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2.xml"/><Relationship Id="rId4" Type="http://schemas.openxmlformats.org/officeDocument/2006/relationships/slide" Target="slide8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8.xml"/><Relationship Id="rId2" Type="http://schemas.openxmlformats.org/officeDocument/2006/relationships/slide" Target="slide9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" Target="slide6.xml"/><Relationship Id="rId1" Type="http://schemas.openxmlformats.org/officeDocument/2006/relationships/slideLayout" Target="../slideLayouts/slideLayout2.xml"/><Relationship Id="rId5" Type="http://schemas.openxmlformats.org/officeDocument/2006/relationships/slide" Target="slide8.xml"/><Relationship Id="rId4" Type="http://schemas.openxmlformats.org/officeDocument/2006/relationships/slide" Target="slide9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slide" Target="slide8.xml"/><Relationship Id="rId5" Type="http://schemas.microsoft.com/office/2007/relationships/hdphoto" Target="../media/hdphoto1.wdp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" Target="slide9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>
            <a:off x="7915835" y="927847"/>
            <a:ext cx="3429000" cy="2312894"/>
          </a:xfrm>
          <a:prstGeom prst="rect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>
            <a:hlinkClick r:id="rId3" action="ppaction://hlinksldjump"/>
          </p:cNvPr>
          <p:cNvSpPr/>
          <p:nvPr/>
        </p:nvSpPr>
        <p:spPr>
          <a:xfrm>
            <a:off x="753035" y="3395382"/>
            <a:ext cx="3429000" cy="2312894"/>
          </a:xfrm>
          <a:prstGeom prst="rect">
            <a:avLst/>
          </a:prstGeom>
          <a:solidFill>
            <a:srgbClr val="729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>
            <a:hlinkClick r:id="rId4" action="ppaction://hlinksldjump"/>
          </p:cNvPr>
          <p:cNvSpPr/>
          <p:nvPr/>
        </p:nvSpPr>
        <p:spPr>
          <a:xfrm>
            <a:off x="4334435" y="3395382"/>
            <a:ext cx="3429000" cy="2312894"/>
          </a:xfrm>
          <a:prstGeom prst="rect">
            <a:avLst/>
          </a:prstGeom>
          <a:solidFill>
            <a:srgbClr val="A7B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>
            <a:hlinkClick r:id="rId5" action="ppaction://hlinksldjump"/>
          </p:cNvPr>
          <p:cNvSpPr/>
          <p:nvPr/>
        </p:nvSpPr>
        <p:spPr>
          <a:xfrm>
            <a:off x="4334435" y="927846"/>
            <a:ext cx="3429000" cy="2312894"/>
          </a:xfrm>
          <a:prstGeom prst="rect">
            <a:avLst/>
          </a:prstGeom>
          <a:solidFill>
            <a:srgbClr val="AEB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6" action="ppaction://hlinksldjump"/>
          </p:cNvPr>
          <p:cNvSpPr/>
          <p:nvPr/>
        </p:nvSpPr>
        <p:spPr>
          <a:xfrm>
            <a:off x="753035" y="927847"/>
            <a:ext cx="3429000" cy="2312894"/>
          </a:xfrm>
          <a:prstGeom prst="rect">
            <a:avLst/>
          </a:prstGeom>
          <a:solidFill>
            <a:srgbClr val="B89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0" name="Прямоугольник 9">
            <a:hlinkClick r:id="rId7" action="ppaction://hlinksldjump"/>
          </p:cNvPr>
          <p:cNvSpPr/>
          <p:nvPr/>
        </p:nvSpPr>
        <p:spPr>
          <a:xfrm>
            <a:off x="7915835" y="3395382"/>
            <a:ext cx="3429000" cy="2312894"/>
          </a:xfrm>
          <a:prstGeom prst="rect">
            <a:avLst/>
          </a:prstGeom>
          <a:solidFill>
            <a:srgbClr val="B09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1035422" y="1361019"/>
            <a:ext cx="28642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биологи медики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857749" y="1699571"/>
            <a:ext cx="238237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химики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182536" y="1699572"/>
            <a:ext cx="324074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лингвисты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005482" y="3828554"/>
            <a:ext cx="32497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маты</a:t>
            </a:r>
          </a:p>
          <a:p>
            <a:pPr algn="ctr"/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физматы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94228" y="4167108"/>
            <a:ext cx="314661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филологи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4484592" y="4167108"/>
            <a:ext cx="3128683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историки</a:t>
            </a:r>
          </a:p>
        </p:txBody>
      </p:sp>
    </p:spTree>
    <p:extLst>
      <p:ext uri="{BB962C8B-B14F-4D97-AF65-F5344CB8AC3E}">
        <p14:creationId xmlns:p14="http://schemas.microsoft.com/office/powerpoint/2010/main" val="232449634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ятиугольник 4"/>
          <p:cNvSpPr/>
          <p:nvPr/>
        </p:nvSpPr>
        <p:spPr>
          <a:xfrm>
            <a:off x="0" y="246391"/>
            <a:ext cx="11833412" cy="1846776"/>
          </a:xfrm>
          <a:prstGeom prst="homePlate">
            <a:avLst/>
          </a:prstGeom>
          <a:solidFill>
            <a:srgbClr val="B89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26554" y="2281333"/>
            <a:ext cx="8454575" cy="4348067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49623" y="317970"/>
            <a:ext cx="10690411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Эмоции формируются в головном мозге. Большую роль играет </a:t>
            </a:r>
            <a:r>
              <a:rPr lang="ru-RU" sz="24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лимбическая</a:t>
            </a:r>
            <a:r>
              <a:rPr lang="ru-RU" sz="2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 система — совокупность структур, отвечающих за поведенческие и эмоциональные реакции. К ним относятся </a:t>
            </a:r>
            <a:r>
              <a:rPr lang="ru-RU" sz="24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гиппокамп</a:t>
            </a:r>
            <a:r>
              <a:rPr lang="ru-RU" sz="2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, гипоталамус и миндалевидное тело.</a:t>
            </a:r>
          </a:p>
        </p:txBody>
      </p:sp>
      <p:sp>
        <p:nvSpPr>
          <p:cNvPr id="2" name="Управляющая кнопка: домой 1">
            <a:hlinkClick r:id="rId3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Прямоугольник 2">
            <a:hlinkClick r:id="rId4" action="ppaction://hlinksldjump"/>
          </p:cNvPr>
          <p:cNvSpPr/>
          <p:nvPr/>
        </p:nvSpPr>
        <p:spPr>
          <a:xfrm>
            <a:off x="11346873" y="6266329"/>
            <a:ext cx="217598" cy="591671"/>
          </a:xfrm>
          <a:prstGeom prst="rect">
            <a:avLst/>
          </a:prstGeom>
          <a:noFill/>
          <a:ln>
            <a:solidFill>
              <a:srgbClr val="B894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329444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Овал 14"/>
          <p:cNvSpPr/>
          <p:nvPr/>
        </p:nvSpPr>
        <p:spPr>
          <a:xfrm>
            <a:off x="1425387" y="4403450"/>
            <a:ext cx="1775012" cy="1680882"/>
          </a:xfrm>
          <a:prstGeom prst="ellipse">
            <a:avLst/>
          </a:prstGeom>
          <a:solidFill>
            <a:srgbClr val="AEB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1425387" y="759297"/>
            <a:ext cx="1775012" cy="1680882"/>
          </a:xfrm>
          <a:prstGeom prst="ellipse">
            <a:avLst/>
          </a:prstGeom>
          <a:solidFill>
            <a:srgbClr val="AEB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extBox 1"/>
          <p:cNvSpPr txBox="1"/>
          <p:nvPr/>
        </p:nvSpPr>
        <p:spPr>
          <a:xfrm>
            <a:off x="1425387" y="1338128"/>
            <a:ext cx="19666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C</a:t>
            </a:r>
            <a:r>
              <a:rPr lang="ru-RU" sz="2800" b="1" baseline="-25000" dirty="0">
                <a:solidFill>
                  <a:srgbClr val="FEFADF"/>
                </a:solidFill>
                <a:latin typeface="Century Gothic" panose="020B0502020202020204" pitchFamily="34" charset="0"/>
              </a:rPr>
              <a:t>8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H</a:t>
            </a:r>
            <a:r>
              <a:rPr lang="ru-RU" sz="2800" b="1" baseline="-25000" dirty="0">
                <a:solidFill>
                  <a:srgbClr val="FEFADF"/>
                </a:solidFill>
                <a:latin typeface="Century Gothic" panose="020B0502020202020204" pitchFamily="34" charset="0"/>
              </a:rPr>
              <a:t>11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NO</a:t>
            </a:r>
            <a:r>
              <a:rPr lang="ru-RU" sz="2800" b="1" baseline="-25000" dirty="0">
                <a:solidFill>
                  <a:srgbClr val="FEFADF"/>
                </a:solidFill>
                <a:latin typeface="Century Gothic" panose="020B0502020202020204" pitchFamily="34" charset="0"/>
              </a:rPr>
              <a:t>2</a:t>
            </a:r>
            <a:endParaRPr lang="ru-RU" sz="28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425386" y="4982281"/>
            <a:ext cx="19498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C</a:t>
            </a:r>
            <a:r>
              <a:rPr lang="ru-RU" sz="2800" b="1" baseline="-25000" dirty="0">
                <a:solidFill>
                  <a:srgbClr val="FEFADF"/>
                </a:solidFill>
                <a:latin typeface="Century Gothic" panose="020B0502020202020204" pitchFamily="34" charset="0"/>
              </a:rPr>
              <a:t>9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H</a:t>
            </a:r>
            <a:r>
              <a:rPr lang="ru-RU" sz="2800" b="1" baseline="-25000" dirty="0">
                <a:solidFill>
                  <a:srgbClr val="FEFADF"/>
                </a:solidFill>
                <a:latin typeface="Century Gothic" panose="020B0502020202020204" pitchFamily="34" charset="0"/>
              </a:rPr>
              <a:t>13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NO</a:t>
            </a:r>
            <a:r>
              <a:rPr lang="ru-RU" sz="2800" b="1" baseline="-25000" dirty="0">
                <a:solidFill>
                  <a:srgbClr val="FEFADF"/>
                </a:solidFill>
                <a:latin typeface="Century Gothic" panose="020B0502020202020204" pitchFamily="34" charset="0"/>
              </a:rPr>
              <a:t>3</a:t>
            </a:r>
            <a:endParaRPr lang="ru-RU" sz="28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14" name="Овал 13"/>
          <p:cNvSpPr/>
          <p:nvPr/>
        </p:nvSpPr>
        <p:spPr>
          <a:xfrm>
            <a:off x="8915399" y="4403450"/>
            <a:ext cx="1775012" cy="1680882"/>
          </a:xfrm>
          <a:prstGeom prst="ellipse">
            <a:avLst/>
          </a:prstGeom>
          <a:solidFill>
            <a:srgbClr val="AEB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Овал 15"/>
          <p:cNvSpPr/>
          <p:nvPr/>
        </p:nvSpPr>
        <p:spPr>
          <a:xfrm>
            <a:off x="8915399" y="759297"/>
            <a:ext cx="1775012" cy="1680882"/>
          </a:xfrm>
          <a:prstGeom prst="ellipse">
            <a:avLst/>
          </a:prstGeom>
          <a:solidFill>
            <a:srgbClr val="AEB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8834716" y="4982281"/>
            <a:ext cx="19363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7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C₁₀H₁₂N₂O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915399" y="1338128"/>
            <a:ext cx="20305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>
                <a:solidFill>
                  <a:srgbClr val="FEFADF"/>
                </a:solidFill>
                <a:latin typeface="Century Gothic" panose="020B0502020202020204" pitchFamily="34" charset="0"/>
              </a:rPr>
              <a:t>C</a:t>
            </a:r>
            <a:r>
              <a:rPr lang="ru-RU" sz="2800" b="1" baseline="-25000">
                <a:solidFill>
                  <a:srgbClr val="FEFADF"/>
                </a:solidFill>
                <a:latin typeface="Century Gothic" panose="020B0502020202020204" pitchFamily="34" charset="0"/>
              </a:rPr>
              <a:t>8</a:t>
            </a:r>
            <a:r>
              <a:rPr lang="ru-RU" sz="2800" b="1">
                <a:solidFill>
                  <a:srgbClr val="FEFADF"/>
                </a:solidFill>
                <a:latin typeface="Century Gothic" panose="020B0502020202020204" pitchFamily="34" charset="0"/>
              </a:rPr>
              <a:t>H</a:t>
            </a:r>
            <a:r>
              <a:rPr lang="ru-RU" sz="2800" b="1" baseline="-25000">
                <a:solidFill>
                  <a:srgbClr val="FEFADF"/>
                </a:solidFill>
                <a:latin typeface="Century Gothic" panose="020B0502020202020204" pitchFamily="34" charset="0"/>
              </a:rPr>
              <a:t>11</a:t>
            </a:r>
            <a:r>
              <a:rPr lang="ru-RU" sz="2800" b="1">
                <a:solidFill>
                  <a:srgbClr val="FEFADF"/>
                </a:solidFill>
                <a:latin typeface="Century Gothic" panose="020B0502020202020204" pitchFamily="34" charset="0"/>
              </a:rPr>
              <a:t>NO</a:t>
            </a:r>
            <a:r>
              <a:rPr lang="ru-RU" sz="2800" b="1" baseline="-25000">
                <a:solidFill>
                  <a:srgbClr val="FEFADF"/>
                </a:solidFill>
                <a:latin typeface="Century Gothic" panose="020B0502020202020204" pitchFamily="34" charset="0"/>
              </a:rPr>
              <a:t>3</a:t>
            </a:r>
            <a:r>
              <a:rPr lang="ru-RU" sz="2800" b="1">
                <a:solidFill>
                  <a:srgbClr val="FEFADF"/>
                </a:solidFill>
                <a:latin typeface="Century Gothic" panose="020B0502020202020204" pitchFamily="34" charset="0"/>
              </a:rPr>
              <a:t> </a:t>
            </a:r>
            <a:endParaRPr lang="ru-RU" sz="28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22967" y="2211577"/>
            <a:ext cx="4269863" cy="2420471"/>
          </a:xfrm>
          <a:prstGeom prst="roundRect">
            <a:avLst/>
          </a:prstGeom>
          <a:solidFill>
            <a:srgbClr val="AEBB6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2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Амины – органические производные аммиака, в молекулах которых один, два или все три атома водорода замещены на углеводородные радикалы.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392021" y="1384294"/>
            <a:ext cx="180883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Century Gothic" panose="020B0502020202020204" pitchFamily="34" charset="0"/>
              </a:rPr>
              <a:t>Дофамин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7694" y="1384293"/>
            <a:ext cx="240702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Century Gothic" panose="020B0502020202020204" pitchFamily="34" charset="0"/>
              </a:rPr>
              <a:t>Норадреналин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392021" y="5028447"/>
            <a:ext cx="210089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Century Gothic" panose="020B0502020202020204" pitchFamily="34" charset="0"/>
              </a:rPr>
              <a:t>Адреналин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6988897" y="5028446"/>
            <a:ext cx="1845819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dirty="0">
                <a:latin typeface="Century Gothic" panose="020B0502020202020204" pitchFamily="34" charset="0"/>
              </a:rPr>
              <a:t>Серотонин</a:t>
            </a:r>
          </a:p>
        </p:txBody>
      </p:sp>
      <p:sp>
        <p:nvSpPr>
          <p:cNvPr id="22" name="Управляющая кнопка: домой 21">
            <a:hlinkClick r:id="rId2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 22">
            <a:hlinkClick r:id="rId3" action="ppaction://hlinksldjump"/>
          </p:cNvPr>
          <p:cNvSpPr/>
          <p:nvPr/>
        </p:nvSpPr>
        <p:spPr>
          <a:xfrm>
            <a:off x="11346873" y="6266329"/>
            <a:ext cx="217598" cy="591671"/>
          </a:xfrm>
          <a:prstGeom prst="rect">
            <a:avLst/>
          </a:prstGeom>
          <a:noFill/>
          <a:ln>
            <a:solidFill>
              <a:srgbClr val="B894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5340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1163170" y="355885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22967" y="2225024"/>
            <a:ext cx="4269863" cy="2420471"/>
          </a:xfrm>
          <a:prstGeom prst="roundRect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8653180" y="355885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8653180" y="4358592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163170" y="4358591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625788" y="3019760"/>
            <a:ext cx="33214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ēmōvēre</a:t>
            </a:r>
            <a:endParaRPr lang="ru-RU" sz="4800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119573" y="985082"/>
            <a:ext cx="23866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Словенское </a:t>
            </a:r>
            <a:r>
              <a:rPr lang="en-US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grúšča</a:t>
            </a:r>
            <a:r>
              <a:rPr lang="en-US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 </a:t>
            </a:r>
            <a:endParaRPr lang="ru-RU" sz="28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397686" y="769637"/>
            <a:ext cx="281043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Санскр. </a:t>
            </a:r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रथ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 [</a:t>
            </a:r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ratha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] </a:t>
            </a:r>
          </a:p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Англ. </a:t>
            </a:r>
            <a:r>
              <a:rPr lang="en-US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ray</a:t>
            </a:r>
            <a:endParaRPr lang="ru-RU" sz="28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4228" y="4987788"/>
            <a:ext cx="2837329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Древнегр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. </a:t>
            </a:r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χνίει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 [</a:t>
            </a:r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хниэй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93515" y="4772343"/>
            <a:ext cx="225911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Литовское </a:t>
            </a:r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stregti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, </a:t>
            </a:r>
            <a:r>
              <a:rPr lang="ru-RU" sz="2800" b="1" dirty="0" err="1">
                <a:solidFill>
                  <a:srgbClr val="FEFADF"/>
                </a:solidFill>
                <a:latin typeface="Century Gothic" panose="020B0502020202020204" pitchFamily="34" charset="0"/>
              </a:rPr>
              <a:t>stregiu</a:t>
            </a:r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28" name="Управляющая кнопка: домой 27">
            <a:hlinkClick r:id="rId2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 12">
            <a:hlinkClick r:id="rId3" action="ppaction://hlinksldjump"/>
          </p:cNvPr>
          <p:cNvSpPr/>
          <p:nvPr/>
        </p:nvSpPr>
        <p:spPr>
          <a:xfrm>
            <a:off x="11346873" y="6266329"/>
            <a:ext cx="217598" cy="591671"/>
          </a:xfrm>
          <a:prstGeom prst="rect">
            <a:avLst/>
          </a:prstGeom>
          <a:noFill/>
          <a:ln>
            <a:solidFill>
              <a:srgbClr val="B894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931334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Овал 10"/>
          <p:cNvSpPr/>
          <p:nvPr/>
        </p:nvSpPr>
        <p:spPr>
          <a:xfrm>
            <a:off x="1163170" y="355885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3922967" y="2225024"/>
            <a:ext cx="4269863" cy="2420471"/>
          </a:xfrm>
          <a:prstGeom prst="roundRect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2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24" name="Овал 23"/>
          <p:cNvSpPr/>
          <p:nvPr/>
        </p:nvSpPr>
        <p:spPr>
          <a:xfrm>
            <a:off x="8653180" y="355885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5" name="Овал 24"/>
          <p:cNvSpPr/>
          <p:nvPr/>
        </p:nvSpPr>
        <p:spPr>
          <a:xfrm>
            <a:off x="8653180" y="4358592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6" name="Овал 25"/>
          <p:cNvSpPr/>
          <p:nvPr/>
        </p:nvSpPr>
        <p:spPr>
          <a:xfrm>
            <a:off x="1163170" y="4358591"/>
            <a:ext cx="2299448" cy="2212503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4740086" y="3019760"/>
            <a:ext cx="263562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эмоция</a:t>
            </a:r>
            <a:endParaRPr lang="ru-RU" sz="4800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75977" y="1200526"/>
            <a:ext cx="2386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Грусть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97686" y="1200526"/>
            <a:ext cx="281043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Радость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94229" y="5203230"/>
            <a:ext cx="28373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Гнев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693515" y="5203230"/>
            <a:ext cx="225911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Страх</a:t>
            </a:r>
          </a:p>
          <a:p>
            <a:pPr algn="ctr"/>
            <a:endParaRPr lang="ru-RU" sz="2800" b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Управляющая кнопка: домой 11">
            <a:hlinkClick r:id="rId2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 13">
            <a:hlinkClick r:id="rId3" action="ppaction://hlinksldjump"/>
          </p:cNvPr>
          <p:cNvSpPr/>
          <p:nvPr/>
        </p:nvSpPr>
        <p:spPr>
          <a:xfrm>
            <a:off x="11346873" y="6266329"/>
            <a:ext cx="217598" cy="591671"/>
          </a:xfrm>
          <a:prstGeom prst="rect">
            <a:avLst/>
          </a:prstGeom>
          <a:noFill/>
          <a:ln>
            <a:solidFill>
              <a:srgbClr val="B894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916538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>
            <a:hlinkClick r:id="rId2" action="ppaction://hlinksldjump"/>
          </p:cNvPr>
          <p:cNvSpPr/>
          <p:nvPr/>
        </p:nvSpPr>
        <p:spPr>
          <a:xfrm rot="5400000">
            <a:off x="-54068" y="1290637"/>
            <a:ext cx="5056094" cy="3658160"/>
          </a:xfrm>
          <a:prstGeom prst="rect">
            <a:avLst/>
          </a:prstGeom>
          <a:solidFill>
            <a:srgbClr val="72925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059" y="922643"/>
            <a:ext cx="3429000" cy="508819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809565" y="2150221"/>
            <a:ext cx="722107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i="1" dirty="0">
                <a:solidFill>
                  <a:srgbClr val="72925A"/>
                </a:solidFill>
                <a:latin typeface="Century Gothic" panose="020B0502020202020204" pitchFamily="34" charset="0"/>
              </a:rPr>
              <a:t>«Человек, обладающий разумом, но лишенный способности любить и быть любимым, обречен на интеллектуальную и моральную катастрофу, а может быть, и на тяжелое психическое заболевание»</a:t>
            </a:r>
          </a:p>
        </p:txBody>
      </p:sp>
      <p:sp>
        <p:nvSpPr>
          <p:cNvPr id="8" name="Управляющая кнопка: домой 7">
            <a:hlinkClick r:id="rId4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8">
            <a:hlinkClick r:id="rId5" action="ppaction://hlinksldjump"/>
          </p:cNvPr>
          <p:cNvSpPr/>
          <p:nvPr/>
        </p:nvSpPr>
        <p:spPr>
          <a:xfrm>
            <a:off x="11346873" y="6266329"/>
            <a:ext cx="217598" cy="591671"/>
          </a:xfrm>
          <a:prstGeom prst="rect">
            <a:avLst/>
          </a:prstGeom>
          <a:noFill/>
          <a:ln>
            <a:solidFill>
              <a:srgbClr val="B894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46406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Овал 11"/>
          <p:cNvSpPr/>
          <p:nvPr/>
        </p:nvSpPr>
        <p:spPr>
          <a:xfrm>
            <a:off x="2745422" y="2488594"/>
            <a:ext cx="2825019" cy="2946309"/>
          </a:xfrm>
          <a:prstGeom prst="ellips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38968" y="2759234"/>
            <a:ext cx="3958868" cy="4098766"/>
          </a:xfrm>
          <a:prstGeom prst="ellipse">
            <a:avLst/>
          </a:prstGeom>
          <a:solidFill>
            <a:srgbClr val="A7B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Равнобедренный треугольник 8"/>
          <p:cNvSpPr/>
          <p:nvPr/>
        </p:nvSpPr>
        <p:spPr>
          <a:xfrm rot="2586448">
            <a:off x="9294682" y="1398496"/>
            <a:ext cx="1721223" cy="4531658"/>
          </a:xfrm>
          <a:prstGeom prst="triangle">
            <a:avLst/>
          </a:prstGeom>
          <a:solidFill>
            <a:srgbClr val="C3807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Равнобедренный треугольник 7"/>
          <p:cNvSpPr/>
          <p:nvPr/>
        </p:nvSpPr>
        <p:spPr>
          <a:xfrm rot="17620794">
            <a:off x="6869993" y="1827070"/>
            <a:ext cx="3406181" cy="5354824"/>
          </a:xfrm>
          <a:prstGeom prst="triangle">
            <a:avLst/>
          </a:prstGeom>
          <a:solidFill>
            <a:srgbClr val="A7B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66845" y="887506"/>
            <a:ext cx="5970494" cy="597049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3059788" y="161255"/>
            <a:ext cx="61917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3807B"/>
                </a:solidFill>
                <a:latin typeface="Century Gothic" panose="020B0502020202020204" pitchFamily="34" charset="0"/>
              </a:rPr>
              <a:t>Что их объединяет?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3304904" y="144427"/>
            <a:ext cx="5701553" cy="1506180"/>
          </a:xfrm>
          <a:prstGeom prst="rect">
            <a:avLst/>
          </a:prstGeom>
          <a:solidFill>
            <a:srgbClr val="FEF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C3807B"/>
                </a:solidFill>
                <a:latin typeface="Century Gothic" panose="020B0502020202020204" pitchFamily="34" charset="0"/>
              </a:rPr>
              <a:t>Высокий </a:t>
            </a:r>
            <a:r>
              <a:rPr lang="en-US" sz="4000" b="1" dirty="0">
                <a:solidFill>
                  <a:srgbClr val="C3807B"/>
                </a:solidFill>
                <a:latin typeface="Century Gothic" panose="020B0502020202020204" pitchFamily="34" charset="0"/>
              </a:rPr>
              <a:t>EQ</a:t>
            </a:r>
            <a:endParaRPr lang="ru-RU" sz="4000" b="1" dirty="0">
              <a:solidFill>
                <a:srgbClr val="C3807B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Управляющая кнопка: домой 14">
            <a:hlinkClick r:id="rId3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453" b="100000" l="7629" r="89884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6317674" y="1605445"/>
            <a:ext cx="5976020" cy="5252555"/>
          </a:xfrm>
          <a:prstGeom prst="rect">
            <a:avLst/>
          </a:prstGeom>
        </p:spPr>
      </p:pic>
      <p:sp>
        <p:nvSpPr>
          <p:cNvPr id="16" name="Прямоугольник 15">
            <a:hlinkClick r:id="rId6" action="ppaction://hlinksldjump"/>
          </p:cNvPr>
          <p:cNvSpPr/>
          <p:nvPr/>
        </p:nvSpPr>
        <p:spPr>
          <a:xfrm>
            <a:off x="11346873" y="6266329"/>
            <a:ext cx="217598" cy="591671"/>
          </a:xfrm>
          <a:prstGeom prst="rect">
            <a:avLst/>
          </a:prstGeom>
          <a:noFill/>
          <a:ln>
            <a:solidFill>
              <a:srgbClr val="B8947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9949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ятиугольник 9"/>
          <p:cNvSpPr/>
          <p:nvPr/>
        </p:nvSpPr>
        <p:spPr>
          <a:xfrm>
            <a:off x="0" y="219612"/>
            <a:ext cx="11833412" cy="1846776"/>
          </a:xfrm>
          <a:prstGeom prst="homePlate">
            <a:avLst/>
          </a:prstGeom>
          <a:solidFill>
            <a:srgbClr val="B0975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rot="268233">
            <a:off x="8337176" y="6481482"/>
            <a:ext cx="336177" cy="484094"/>
          </a:xfrm>
          <a:prstGeom prst="rect">
            <a:avLst/>
          </a:prstGeom>
          <a:solidFill>
            <a:srgbClr val="4D483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77200" y="1143000"/>
            <a:ext cx="4114800" cy="57150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25933" y="219612"/>
            <a:ext cx="978455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П.В. Симонов считал, что посредством эмоций человеческий мозг отражает какую-либо актуальную потребность, а также вероятность ее удовлетворения на основе генетического и приобретенного индивидуального опыта.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25933" y="2333685"/>
            <a:ext cx="746066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Э = - П × (Ин – </a:t>
            </a:r>
            <a:r>
              <a:rPr lang="ru-RU" sz="3600" b="1" dirty="0" err="1">
                <a:solidFill>
                  <a:srgbClr val="B09758"/>
                </a:solidFill>
                <a:latin typeface="Century Gothic" panose="020B0502020202020204" pitchFamily="34" charset="0"/>
              </a:rPr>
              <a:t>Ис</a:t>
            </a:r>
            <a:r>
              <a:rPr lang="ru-RU" sz="36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Э – эмоция;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П – сила и качество актуальной потребности;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Ин – информация о средствах, теоретически необходимых для удовлетворения потребности;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ru-RU" sz="2400" b="1" dirty="0" err="1">
                <a:solidFill>
                  <a:srgbClr val="B09758"/>
                </a:solidFill>
                <a:latin typeface="Century Gothic" panose="020B0502020202020204" pitchFamily="34" charset="0"/>
              </a:rPr>
              <a:t>Ис</a:t>
            </a:r>
            <a:r>
              <a:rPr lang="ru-RU" sz="24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 – информация о средствах, которые в данный момент есть у человека в распоряжении.</a:t>
            </a:r>
          </a:p>
          <a:p>
            <a:pPr algn="ctr"/>
            <a:r>
              <a:rPr lang="ru-RU" sz="3600" b="1" dirty="0">
                <a:solidFill>
                  <a:srgbClr val="B09758"/>
                </a:solidFill>
                <a:latin typeface="Century Gothic" panose="020B0502020202020204" pitchFamily="34" charset="0"/>
              </a:rPr>
              <a:t> </a:t>
            </a:r>
          </a:p>
        </p:txBody>
      </p:sp>
      <p:sp>
        <p:nvSpPr>
          <p:cNvPr id="14" name="Управляющая кнопка: домой 13">
            <a:hlinkClick r:id="rId3" action="ppaction://hlinksldjump" highlightClick="1"/>
          </p:cNvPr>
          <p:cNvSpPr/>
          <p:nvPr/>
        </p:nvSpPr>
        <p:spPr>
          <a:xfrm>
            <a:off x="11564471" y="6266329"/>
            <a:ext cx="627529" cy="591671"/>
          </a:xfrm>
          <a:prstGeom prst="actionButtonHome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38451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Овал 13"/>
          <p:cNvSpPr/>
          <p:nvPr/>
        </p:nvSpPr>
        <p:spPr>
          <a:xfrm>
            <a:off x="8280400" y="3806893"/>
            <a:ext cx="1643904" cy="1678440"/>
          </a:xfrm>
          <a:prstGeom prst="ellipse">
            <a:avLst/>
          </a:prstGeom>
          <a:solidFill>
            <a:srgbClr val="A7B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Овал 8"/>
          <p:cNvSpPr/>
          <p:nvPr/>
        </p:nvSpPr>
        <p:spPr>
          <a:xfrm>
            <a:off x="2793999" y="148158"/>
            <a:ext cx="6548719" cy="6412940"/>
          </a:xfrm>
          <a:prstGeom prst="ellipse">
            <a:avLst/>
          </a:prstGeom>
          <a:solidFill>
            <a:srgbClr val="5F6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Прямоугольник 7"/>
          <p:cNvSpPr/>
          <p:nvPr/>
        </p:nvSpPr>
        <p:spPr>
          <a:xfrm>
            <a:off x="3022598" y="2012444"/>
            <a:ext cx="6091519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55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Эмоциональный интеллект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957169" y="3855884"/>
            <a:ext cx="4222378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500" i="1" dirty="0">
                <a:solidFill>
                  <a:srgbClr val="FEFADF"/>
                </a:solidFill>
                <a:latin typeface="Century Gothic" panose="020B0502020202020204" pitchFamily="34" charset="0"/>
              </a:rPr>
              <a:t>Почему он может значить больше, чем </a:t>
            </a:r>
            <a:r>
              <a:rPr lang="en-US" sz="2500" i="1" dirty="0">
                <a:solidFill>
                  <a:srgbClr val="FEFADF"/>
                </a:solidFill>
                <a:latin typeface="Century Gothic" panose="020B0502020202020204" pitchFamily="34" charset="0"/>
              </a:rPr>
              <a:t>IQ</a:t>
            </a:r>
            <a:endParaRPr lang="ru-RU" sz="2500" i="1" dirty="0">
              <a:solidFill>
                <a:srgbClr val="FEFADF"/>
              </a:solidFill>
              <a:latin typeface="Century Gothic" panose="020B0502020202020204" pitchFamily="34" charset="0"/>
            </a:endParaRPr>
          </a:p>
        </p:txBody>
      </p:sp>
      <p:sp>
        <p:nvSpPr>
          <p:cNvPr id="10" name="Овал 9"/>
          <p:cNvSpPr/>
          <p:nvPr/>
        </p:nvSpPr>
        <p:spPr>
          <a:xfrm>
            <a:off x="2793999" y="4611274"/>
            <a:ext cx="1546413" cy="1492624"/>
          </a:xfrm>
          <a:prstGeom prst="ellipse">
            <a:avLst/>
          </a:prstGeom>
          <a:solidFill>
            <a:srgbClr val="FEFAD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2908298" y="4711531"/>
            <a:ext cx="1317814" cy="1292110"/>
          </a:xfrm>
          <a:prstGeom prst="ellipse">
            <a:avLst/>
          </a:prstGeom>
          <a:solidFill>
            <a:srgbClr val="5F6F5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7903881" y="591506"/>
            <a:ext cx="927848" cy="927847"/>
          </a:xfrm>
          <a:prstGeom prst="ellipse">
            <a:avLst/>
          </a:prstGeom>
          <a:solidFill>
            <a:srgbClr val="B8947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Овал 14"/>
          <p:cNvSpPr/>
          <p:nvPr/>
        </p:nvSpPr>
        <p:spPr>
          <a:xfrm>
            <a:off x="1486269" y="730459"/>
            <a:ext cx="796741" cy="788894"/>
          </a:xfrm>
          <a:prstGeom prst="ellipse">
            <a:avLst/>
          </a:prstGeom>
          <a:solidFill>
            <a:srgbClr val="A7B3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6" name="Кольцо 15"/>
          <p:cNvSpPr/>
          <p:nvPr/>
        </p:nvSpPr>
        <p:spPr>
          <a:xfrm>
            <a:off x="10045328" y="212236"/>
            <a:ext cx="951378" cy="987531"/>
          </a:xfrm>
          <a:prstGeom prst="donut">
            <a:avLst>
              <a:gd name="adj" fmla="val 19216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24" name="Кольцо 23"/>
          <p:cNvSpPr/>
          <p:nvPr/>
        </p:nvSpPr>
        <p:spPr>
          <a:xfrm>
            <a:off x="428158" y="3676524"/>
            <a:ext cx="791695" cy="781236"/>
          </a:xfrm>
          <a:prstGeom prst="donut">
            <a:avLst>
              <a:gd name="adj" fmla="val 19216"/>
            </a:avLst>
          </a:prstGeom>
          <a:blipFill>
            <a:blip r:embed="rId2"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13" name="Управляющая кнопка: возврат 12">
            <a:hlinkClick r:id="" action="ppaction://hlinkshowjump?jump=firstslide" highlightClick="1"/>
          </p:cNvPr>
          <p:cNvSpPr/>
          <p:nvPr/>
        </p:nvSpPr>
        <p:spPr>
          <a:xfrm>
            <a:off x="11564470" y="6266328"/>
            <a:ext cx="627529" cy="591671"/>
          </a:xfrm>
          <a:prstGeom prst="actionButtonReturn">
            <a:avLst/>
          </a:prstGeom>
          <a:noFill/>
          <a:ln>
            <a:solidFill>
              <a:srgbClr val="B09758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03553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14:flythrough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724" b="48798"/>
          <a:stretch/>
        </p:blipFill>
        <p:spPr>
          <a:xfrm rot="10800000">
            <a:off x="6199093" y="3518591"/>
            <a:ext cx="2696224" cy="2702289"/>
          </a:xfrm>
          <a:prstGeom prst="rect">
            <a:avLst/>
          </a:prstGeom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620" b="49751"/>
          <a:stretch/>
        </p:blipFill>
        <p:spPr>
          <a:xfrm>
            <a:off x="6185646" y="340230"/>
            <a:ext cx="2978016" cy="2920431"/>
          </a:xfrm>
          <a:prstGeom prst="rect">
            <a:avLst/>
          </a:prstGeom>
        </p:spPr>
      </p:pic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50724" b="48798"/>
          <a:stretch/>
        </p:blipFill>
        <p:spPr>
          <a:xfrm>
            <a:off x="3252832" y="558372"/>
            <a:ext cx="2696224" cy="270228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8620" b="49751"/>
          <a:stretch/>
        </p:blipFill>
        <p:spPr>
          <a:xfrm rot="10800000">
            <a:off x="2971040" y="3518591"/>
            <a:ext cx="2978016" cy="2920431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3046533" y="1679414"/>
            <a:ext cx="3213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Понимание своих эмоций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766836" y="3896241"/>
            <a:ext cx="332133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Управление чужими эмоциями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6045482" y="1679414"/>
            <a:ext cx="321384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Понимание чужих эмоций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3046533" y="3899856"/>
            <a:ext cx="321384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rgbClr val="FEFADF"/>
                </a:solidFill>
                <a:latin typeface="Century Gothic" panose="020B0502020202020204" pitchFamily="34" charset="0"/>
              </a:rPr>
              <a:t>Управление своими эмоциями</a:t>
            </a: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85325" y="1679414"/>
            <a:ext cx="4407790" cy="37798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1234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0" grpId="0"/>
      <p:bldP spid="15" grpId="0"/>
      <p:bldP spid="1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95618" y="126719"/>
            <a:ext cx="5508811" cy="1325563"/>
          </a:xfrm>
        </p:spPr>
        <p:txBody>
          <a:bodyPr/>
          <a:lstStyle/>
          <a:p>
            <a:r>
              <a:rPr lang="ru-RU" b="1" dirty="0">
                <a:solidFill>
                  <a:srgbClr val="5F6F52"/>
                </a:solidFill>
                <a:latin typeface="Century Gothic" panose="020B0502020202020204" pitchFamily="34" charset="0"/>
              </a:rPr>
              <a:t>Зачем нужен </a:t>
            </a:r>
            <a:r>
              <a:rPr lang="en-US" b="1" dirty="0">
                <a:solidFill>
                  <a:srgbClr val="5F6F52"/>
                </a:solidFill>
                <a:latin typeface="Century Gothic" panose="020B0502020202020204" pitchFamily="34" charset="0"/>
              </a:rPr>
              <a:t>EQ?</a:t>
            </a:r>
            <a:endParaRPr lang="ru-RU" b="1" dirty="0">
              <a:solidFill>
                <a:srgbClr val="5F6F52"/>
              </a:solidFill>
              <a:latin typeface="Century Gothic" panose="020B0502020202020204" pitchFamily="34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 cstate="email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91718" y="2094099"/>
            <a:ext cx="4316506" cy="4908456"/>
          </a:xfrm>
          <a:prstGeom prst="rect">
            <a:avLst/>
          </a:prstGeom>
        </p:spPr>
      </p:pic>
      <p:sp>
        <p:nvSpPr>
          <p:cNvPr id="7" name="Скругленный прямоугольник 6"/>
          <p:cNvSpPr/>
          <p:nvPr/>
        </p:nvSpPr>
        <p:spPr>
          <a:xfrm>
            <a:off x="569260" y="1452282"/>
            <a:ext cx="6866964" cy="5002306"/>
          </a:xfrm>
          <a:prstGeom prst="roundRect">
            <a:avLst/>
          </a:prstGeom>
          <a:solidFill>
            <a:srgbClr val="DAC5A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795618" y="1706666"/>
            <a:ext cx="6145306" cy="44935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Эмоции помогают в планировании и определении направления развития.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Высокий EQ связан с мотивацией и способностью адаптироваться к переменам.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Человек с высоким EQ легко обучаем и умеет анализировать ошибки.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Человек с высоким EQ уважает слабости других и умеет строить взаимопонимание.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ru-RU" sz="2200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Эмоциональный интеллект способствует объединению людей и инициированию позитивных изменений.</a:t>
            </a:r>
          </a:p>
        </p:txBody>
      </p:sp>
    </p:spTree>
    <p:extLst>
      <p:ext uri="{BB962C8B-B14F-4D97-AF65-F5344CB8AC3E}">
        <p14:creationId xmlns:p14="http://schemas.microsoft.com/office/powerpoint/2010/main" val="9758901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3388" y="1559858"/>
            <a:ext cx="4285129" cy="4285129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071281" y="913527"/>
            <a:ext cx="346934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Тест </a:t>
            </a:r>
            <a:r>
              <a:rPr lang="ru-RU" sz="3600" b="1" dirty="0" err="1">
                <a:solidFill>
                  <a:schemeClr val="accent6">
                    <a:lumMod val="50000"/>
                  </a:schemeClr>
                </a:solidFill>
                <a:latin typeface="Century Gothic" panose="020B0502020202020204" pitchFamily="34" charset="0"/>
              </a:rPr>
              <a:t>Экмана</a:t>
            </a:r>
            <a:endParaRPr lang="ru-RU" sz="3600" b="1" dirty="0">
              <a:solidFill>
                <a:schemeClr val="accent6">
                  <a:lumMod val="50000"/>
                </a:schemeClr>
              </a:solidFill>
              <a:latin typeface="Century Gothic" panose="020B0502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611037" y="913527"/>
            <a:ext cx="35096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 err="1">
                <a:solidFill>
                  <a:srgbClr val="385723"/>
                </a:solidFill>
                <a:latin typeface="Century Gothic" panose="020B0502020202020204" pitchFamily="34" charset="0"/>
              </a:rPr>
              <a:t>Квиз</a:t>
            </a:r>
            <a:r>
              <a:rPr lang="ru-RU" sz="3600" b="1" dirty="0">
                <a:solidFill>
                  <a:srgbClr val="385723"/>
                </a:solidFill>
                <a:latin typeface="Century Gothic" panose="020B0502020202020204" pitchFamily="34" charset="0"/>
              </a:rPr>
              <a:t> по теме</a:t>
            </a: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23312" y="1559857"/>
            <a:ext cx="4285130" cy="4285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097666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258</TotalTime>
  <Words>306</Words>
  <Application>Microsoft Office PowerPoint</Application>
  <PresentationFormat>Широкоэкранный</PresentationFormat>
  <Paragraphs>53</Paragraphs>
  <Slides>12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Calibri Light</vt:lpstr>
      <vt:lpstr>Century Gothic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Зачем нужен EQ?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Лена</dc:creator>
  <cp:lastModifiedBy>Екатерина Чимутова</cp:lastModifiedBy>
  <cp:revision>8</cp:revision>
  <dcterms:created xsi:type="dcterms:W3CDTF">2025-03-08T05:46:19Z</dcterms:created>
  <dcterms:modified xsi:type="dcterms:W3CDTF">2026-08-11T21:57:47Z</dcterms:modified>
</cp:coreProperties>
</file>