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3" r:id="rId9"/>
    <p:sldId id="265" r:id="rId10"/>
    <p:sldId id="266" r:id="rId11"/>
    <p:sldId id="268" r:id="rId12"/>
    <p:sldId id="270" r:id="rId13"/>
    <p:sldId id="2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delSld">
      <pc:chgData name="Екатерина Чимутова" userId="4e1c11216741eefa" providerId="LiveId" clId="{E01BB03D-4D9F-4CF2-BCCB-B77BB2E13832}" dt="2026-08-11T21:20:06.593" v="3" actId="2696"/>
      <pc:docMkLst>
        <pc:docMk/>
      </pc:docMkLst>
      <pc:sldChg chg="del">
        <pc:chgData name="Екатерина Чимутова" userId="4e1c11216741eefa" providerId="LiveId" clId="{E01BB03D-4D9F-4CF2-BCCB-B77BB2E13832}" dt="2026-08-11T21:19:53.088" v="0" actId="2696"/>
        <pc:sldMkLst>
          <pc:docMk/>
          <pc:sldMk cId="0" sldId="262"/>
        </pc:sldMkLst>
      </pc:sldChg>
      <pc:sldChg chg="del">
        <pc:chgData name="Екатерина Чимутова" userId="4e1c11216741eefa" providerId="LiveId" clId="{E01BB03D-4D9F-4CF2-BCCB-B77BB2E13832}" dt="2026-08-11T21:19:57.673" v="1" actId="2696"/>
        <pc:sldMkLst>
          <pc:docMk/>
          <pc:sldMk cId="0" sldId="264"/>
        </pc:sldMkLst>
      </pc:sldChg>
      <pc:sldChg chg="del">
        <pc:chgData name="Екатерина Чимутова" userId="4e1c11216741eefa" providerId="LiveId" clId="{E01BB03D-4D9F-4CF2-BCCB-B77BB2E13832}" dt="2026-08-11T21:20:03.713" v="2" actId="2696"/>
        <pc:sldMkLst>
          <pc:docMk/>
          <pc:sldMk cId="0" sldId="269"/>
        </pc:sldMkLst>
      </pc:sldChg>
      <pc:sldChg chg="del">
        <pc:chgData name="Екатерина Чимутова" userId="4e1c11216741eefa" providerId="LiveId" clId="{E01BB03D-4D9F-4CF2-BCCB-B77BB2E13832}" dt="2026-08-11T21:20:06.593" v="3" actId="2696"/>
        <pc:sldMkLst>
          <pc:docMk/>
          <pc:sldMk cId="0" sldId="27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4.xml"/><Relationship Id="rId1" Type="http://schemas.openxmlformats.org/officeDocument/2006/relationships/video" Target="file:///C:\Users\admin\Desktop\&#1042;&#1048;&#1044;&#1045;&#1054;%20&#1053;&#1040;%20&#1050;&#1054;&#1053;&#1060;&#1048;&#1056;&#1045;&#1053;&#1062;&#1048;&#1070;\&#1095;&#1077;&#1088;&#1077;&#1087;&#1072;&#1093;&#1072;%201.mp4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14356"/>
            <a:ext cx="9072626" cy="2143140"/>
          </a:xfrm>
        </p:spPr>
        <p:txBody>
          <a:bodyPr>
            <a:normAutofit fontScale="90000"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Научно-практическая конференция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«Эффективные технологии и практики в коррекции детей с инвалидностью и поддержки их семей».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dirty="0"/>
            </a:b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«Игровая терапия как способ преодоления коммуникативных барьеров у детей с РАС»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autism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3000372"/>
            <a:ext cx="4796552" cy="3357586"/>
          </a:xfrm>
        </p:spPr>
      </p:pic>
      <p:sp>
        <p:nvSpPr>
          <p:cNvPr id="5" name="TextBox 4"/>
          <p:cNvSpPr txBox="1"/>
          <p:nvPr/>
        </p:nvSpPr>
        <p:spPr>
          <a:xfrm>
            <a:off x="5214942" y="3571876"/>
            <a:ext cx="34226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ГБУСО «Ставропольский РЦ»</a:t>
            </a:r>
          </a:p>
          <a:p>
            <a:pPr algn="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Учитель-дефектолог</a:t>
            </a:r>
          </a:p>
          <a:p>
            <a:pPr algn="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Решетникова А.А.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14346" y="357166"/>
            <a:ext cx="9358346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           Расстройство аутистического спектра (РАС)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характеризуется трудностями в социальном взаимодействии, коммуникации и стереотипными формами поведения. Одной из ключевых проблем у детей с РАС являются коммуникативные барьеры, которые затрудняют их адаптацию в социуме.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20" y="2500306"/>
          <a:ext cx="8596332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54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54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54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+mn-lt"/>
                          <a:cs typeface="Times New Roman" pitchFamily="18" charset="0"/>
                        </a:rPr>
                        <a:t>ТИП  КОММУНИКАТИВНОГО БАРЬЕРА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ОПИСАНИЕ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ПОСЛЕДСТВИЯ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645">
                <a:tc>
                  <a:txBody>
                    <a:bodyPr/>
                    <a:lstStyle/>
                    <a:p>
                      <a:r>
                        <a:rPr lang="ru-RU" sz="1800" dirty="0"/>
                        <a:t>ВЕРБАЛЬНЫЕ</a:t>
                      </a:r>
                      <a:r>
                        <a:rPr lang="ru-RU" sz="1800" baseline="0" dirty="0"/>
                        <a:t> ТРУДНОСТИ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ОГРАНИЧЕННЫЙ</a:t>
                      </a:r>
                      <a:r>
                        <a:rPr lang="ru-RU" baseline="0" dirty="0"/>
                        <a:t> СЛОВАРНЫЙ ЗАПАС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СЛОЖНОСТИ В ВЫРАЖЕНИИ МЫСЛЕЙ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3645">
                <a:tc>
                  <a:txBody>
                    <a:bodyPr/>
                    <a:lstStyle/>
                    <a:p>
                      <a:r>
                        <a:rPr lang="ru-RU" sz="1800" dirty="0"/>
                        <a:t>НЕВЕРБАЛЬНЫЕ ТРУДНОСТИ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НЕДОСТАТОЧНАЯ МИМИКА И ЖЕСТИКУЛЯЦИЯ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ТРУДНОСТИ В ПОНИМАНИИ ЭМОЦИЙ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3645">
                <a:tc>
                  <a:txBody>
                    <a:bodyPr/>
                    <a:lstStyle/>
                    <a:p>
                      <a:r>
                        <a:rPr lang="ru-RU" dirty="0"/>
                        <a:t>СОЦИАЛЬНЫЕ ДЕФИЦИТЫ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ИГНОРИРОВАНИЕ СОЦИАЛЬНЫХ СИГНАЛОВ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ИЗОЛЯЦИЯ И ОДИНОЧЕСТВО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857356" y="2000240"/>
            <a:ext cx="5472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КЛЮЧЕВЫЕ КОММУНИКАТИВНЫЕ БАРЬЕРЫ ПРИ РАС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Игровая терапия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представляет собой эффективный инструмент для развития коммуникативных навыков, так как игра - естественная форма активности ребенка, позволяющая мягко вовлекать его в социальное взаимодействие.</a:t>
            </a: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357158" y="2500306"/>
          <a:ext cx="8572527" cy="29260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8575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75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2574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1.</a:t>
                      </a:r>
                      <a:r>
                        <a:rPr lang="ru-RU" baseline="0" dirty="0"/>
                        <a:t> Преобладают манипулятивные игры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2. Снижение</a:t>
                      </a:r>
                      <a:r>
                        <a:rPr lang="ru-RU" baseline="0" dirty="0"/>
                        <a:t> символической игры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3. Трудности в совместной игре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9194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Дети с РАС часто</a:t>
                      </a:r>
                      <a:r>
                        <a:rPr lang="ru-RU" baseline="0" dirty="0"/>
                        <a:t> предпочитают игры с простыми предметами, сосредотачиваясь на действиях с объектами, что ограничивает развитие символического мышления и воображения.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Ролевые</a:t>
                      </a:r>
                      <a:r>
                        <a:rPr lang="ru-RU" baseline="0" dirty="0"/>
                        <a:t> и воображаемые игры встречаются значительно реже, что сказывается на способности создавать сценарий и вовлекаться в совместные игровые действия.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Взаимодействие с другими детьми</a:t>
                      </a:r>
                      <a:r>
                        <a:rPr lang="ru-RU" baseline="0" dirty="0"/>
                        <a:t> осложняется ограниченным интересом, что влияет на социализацию и развитие коммуникации.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000232" y="2000240"/>
            <a:ext cx="5985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РАЗНООБРАЗИЕ ИГРОВЫХ ФОРМ У ДЕТЕЙ С РАС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Правила организации успешной игры с ребенком с РАС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928802"/>
            <a:ext cx="8686800" cy="4525963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КОРОТКАЯ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ПРОСТАЯ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БЕЗ ИГРУШЕК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БЕЗ ИНСТРУКЦИЙ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ИГРЕ ЕСТЬ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КУЛЬМИНАЦИЯ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 ОНА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НРАВИТСЯ РЕБЕНКУ</a:t>
            </a:r>
          </a:p>
          <a:p>
            <a:pPr>
              <a:buNone/>
            </a:pPr>
            <a:r>
              <a:rPr lang="ru-RU" dirty="0"/>
              <a:t>     </a:t>
            </a:r>
            <a:r>
              <a:rPr lang="ru-RU" dirty="0">
                <a:solidFill>
                  <a:srgbClr val="FF0000"/>
                </a:solidFill>
              </a:rPr>
              <a:t>кульминация = любимые ощущения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(вестибулярные,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проприоцептивные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тактильные,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аудиальные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визуальные).</a:t>
            </a:r>
            <a:endParaRPr lang="ru-RU" sz="1400" b="1" dirty="0">
              <a:solidFill>
                <a:srgbClr val="FF0000"/>
              </a:solidFill>
            </a:endParaRPr>
          </a:p>
          <a:p>
            <a:pPr>
              <a:buNone/>
            </a:pPr>
            <a:endParaRPr lang="ru-RU" sz="1200" b="1" dirty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КУЛЬМИНАЦИЯ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самый яркий и интенсивный момент игры. В ней ребенок получает максимальное удовольствие. Ради кульминации ребенок будет инициировать повторение игры, будет учиться новым навыкам.</a:t>
            </a:r>
          </a:p>
          <a:p>
            <a:endParaRPr lang="ru-RU" dirty="0"/>
          </a:p>
        </p:txBody>
      </p:sp>
      <p:pic>
        <p:nvPicPr>
          <p:cNvPr id="4" name="Рисунок 3" descr="pngtree-mother-child-parent-child-games-png-image_670975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0826" y="928670"/>
            <a:ext cx="2597746" cy="257176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Программа занятий по игровой терапии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0034" y="1357298"/>
            <a:ext cx="8429684" cy="3518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Установление контакта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Исследование мотивации и формирование стартового набора игр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Введений усложнений в игры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Введение организующих элементов и структурирование занятия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Формирование представления о Другом и выстраивание отношений с ним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Освоение роли ведущего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Переход от сенсомоторной игры к предметной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Освоение простых сюжетов и их усложнение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Участие в сюжетно-ролевой игре без игрушек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Сложные игры с правилами</a:t>
            </a:r>
          </a:p>
        </p:txBody>
      </p:sp>
      <p:pic>
        <p:nvPicPr>
          <p:cNvPr id="4" name="Рисунок 3" descr="imag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4" y="5357826"/>
            <a:ext cx="6072230" cy="12477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1538" y="5286388"/>
            <a:ext cx="17625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УСТАНОВЛЕНИЕ</a:t>
            </a:r>
          </a:p>
          <a:p>
            <a:r>
              <a:rPr lang="ru-RU" b="1" dirty="0"/>
              <a:t> КОНТАКТА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16" y="5357826"/>
            <a:ext cx="18487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СЛОЖНЫЕ ИГРЫ</a:t>
            </a:r>
          </a:p>
          <a:p>
            <a:r>
              <a:rPr lang="ru-RU" b="1" dirty="0"/>
              <a:t> С ПРАВИЛАМИ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71802" y="5143512"/>
            <a:ext cx="32147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</a:rPr>
              <a:t>Длительность работы 2 года в среднем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736"/>
            <a:ext cx="8229600" cy="714372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/>
              <a:t>Примерный план игрового занятия:</a:t>
            </a:r>
            <a:br>
              <a:rPr lang="ru-RU" dirty="0"/>
            </a:br>
            <a:r>
              <a:rPr lang="ru-RU" dirty="0"/>
              <a:t>1. Приветствие</a:t>
            </a:r>
            <a:br>
              <a:rPr lang="ru-RU" dirty="0"/>
            </a:br>
            <a:r>
              <a:rPr lang="ru-RU" dirty="0"/>
              <a:t>2. Набор игр (количество разное)</a:t>
            </a:r>
            <a:br>
              <a:rPr lang="ru-RU" dirty="0"/>
            </a:br>
            <a:r>
              <a:rPr lang="ru-RU" dirty="0"/>
              <a:t>3. Уборка </a:t>
            </a:r>
            <a:br>
              <a:rPr lang="ru-RU" dirty="0"/>
            </a:br>
            <a:r>
              <a:rPr lang="ru-RU" dirty="0"/>
              <a:t>4. Прощание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728" y="3857628"/>
            <a:ext cx="3043208" cy="1381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9124" y="3857628"/>
            <a:ext cx="1570409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857628"/>
            <a:ext cx="1490454" cy="1418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929322" y="4929198"/>
            <a:ext cx="458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…</a:t>
            </a:r>
          </a:p>
        </p:txBody>
      </p:sp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78515" y="3857628"/>
            <a:ext cx="1465485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5074" y="3857628"/>
            <a:ext cx="1573383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214290"/>
            <a:ext cx="8501122" cy="2286016"/>
          </a:xfrm>
        </p:spPr>
        <p:txBody>
          <a:bodyPr>
            <a:normAutofit fontScale="90000"/>
          </a:bodyPr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Объединившись педагоги используют методику К. К.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Меснянкиной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как эффективный инструмент для развития коммуникативных навыков, эмоционального контакта и сотрудничества.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/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Примеры некоторых сенсомоторных игр, которые активно используются на занятиях: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57686" y="2143116"/>
            <a:ext cx="4786314" cy="2143140"/>
          </a:xfrm>
        </p:spPr>
        <p:txBody>
          <a:bodyPr>
            <a:normAutofit fontScale="62500" lnSpcReduction="20000"/>
          </a:bodyPr>
          <a:lstStyle/>
          <a:p>
            <a:r>
              <a:rPr lang="ru-RU" b="1" u="sng" dirty="0"/>
              <a:t>Задачи:</a:t>
            </a:r>
          </a:p>
          <a:p>
            <a:r>
              <a:rPr lang="ru-RU" sz="2900" dirty="0">
                <a:solidFill>
                  <a:srgbClr val="FF0000"/>
                </a:solidFill>
              </a:rPr>
              <a:t>-зрительный контакт (взгляд в лицо);</a:t>
            </a:r>
          </a:p>
          <a:p>
            <a:r>
              <a:rPr lang="ru-RU" sz="2900" dirty="0">
                <a:solidFill>
                  <a:srgbClr val="FF0000"/>
                </a:solidFill>
              </a:rPr>
              <a:t>-удержание и тренировка разделенного внимания;</a:t>
            </a:r>
          </a:p>
          <a:p>
            <a:r>
              <a:rPr lang="ru-RU" sz="2900" dirty="0">
                <a:solidFill>
                  <a:srgbClr val="FF0000"/>
                </a:solidFill>
              </a:rPr>
              <a:t>-тестирование допуска в личное пространство;</a:t>
            </a:r>
          </a:p>
          <a:p>
            <a:r>
              <a:rPr lang="ru-RU" sz="2900" dirty="0">
                <a:solidFill>
                  <a:srgbClr val="FF0000"/>
                </a:solidFill>
              </a:rPr>
              <a:t>-тренировка устойчивости к эмоциональному напряжению в ожидании кульминации.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472" y="2214554"/>
            <a:ext cx="221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Игра «</a:t>
            </a:r>
            <a:r>
              <a:rPr lang="ru-RU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Бззз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2857496"/>
            <a:ext cx="3845029" cy="3581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572000" y="4143380"/>
            <a:ext cx="4000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Ощущение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: тактильные (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давление+щекотка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Усложнение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: увеличить расстояние, сделать ограничение «домик»</a:t>
            </a: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214810" y="5429264"/>
            <a:ext cx="492919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sng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Результат: </a:t>
            </a:r>
            <a:r>
              <a:rPr kumimoji="0" lang="ru-RU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тренировка координации, слухового восприятия, усиление концентрации внимания и эмоционального контакта. </a:t>
            </a:r>
            <a:endParaRPr kumimoji="0" lang="ru-RU" sz="2400" b="1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429124" y="785794"/>
            <a:ext cx="4500594" cy="242889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sz="2600" b="1" u="sng" dirty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 algn="ctr"/>
            <a:r>
              <a:rPr lang="ru-RU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-зрительный контакт (взгляд в лицо);</a:t>
            </a:r>
          </a:p>
          <a:p>
            <a:pPr algn="ctr"/>
            <a:r>
              <a:rPr lang="ru-RU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-удержание и тренировка разделенного внимания;</a:t>
            </a:r>
          </a:p>
          <a:p>
            <a:pPr algn="ctr"/>
            <a:r>
              <a:rPr lang="ru-RU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-тестирование допуска в личное пространство;</a:t>
            </a:r>
          </a:p>
          <a:p>
            <a:pPr algn="ctr"/>
            <a:r>
              <a:rPr lang="ru-RU" sz="23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-тренировка устойчивости к эмоциональному напряжению в ожидании кульминации.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8" y="2500306"/>
            <a:ext cx="3848106" cy="368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214414" y="1785926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Игра «Киска»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1968" y="3071810"/>
            <a:ext cx="45720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Ощущение: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тактильные (поглаживание + хлопок)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Усложнение: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передача роли ведущего от педагога к ребенку и обратно</a:t>
            </a:r>
          </a:p>
          <a:p>
            <a:endParaRPr lang="ru-RU" b="1" dirty="0"/>
          </a:p>
          <a:p>
            <a:endParaRPr lang="ru-RU" b="1" dirty="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3857588" y="4714884"/>
            <a:ext cx="528641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sng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Результат: </a:t>
            </a:r>
            <a:r>
              <a:rPr kumimoji="0" lang="ru-RU" b="1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формируется доверительный контакт, ребенок учится делать паузы и взаимодействовать с взрослым через прикосновения.</a:t>
            </a:r>
            <a:endParaRPr kumimoji="0" lang="ru-RU" sz="2400" b="1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857752" y="785794"/>
            <a:ext cx="3922713" cy="2263784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b="1" u="sng" dirty="0">
                <a:solidFill>
                  <a:schemeClr val="bg1">
                    <a:lumMod val="50000"/>
                  </a:schemeClr>
                </a:solidFill>
              </a:rPr>
              <a:t>Задачи:</a:t>
            </a:r>
          </a:p>
          <a:p>
            <a:r>
              <a:rPr lang="ru-RU" dirty="0">
                <a:solidFill>
                  <a:srgbClr val="FF0000"/>
                </a:solidFill>
              </a:rPr>
              <a:t>-зрительный контакт(взгляд в лицо) развитие эмоциональной связи, игровой активности, удержание внимания на взрослом, отслеживание его движений, развитие пространственных представлений, быстроты реакций и ориентировки в собственном теле.</a:t>
            </a:r>
          </a:p>
          <a:p>
            <a:endParaRPr lang="ru-RU" dirty="0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8" y="2285992"/>
            <a:ext cx="4214842" cy="3938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142976" y="1643050"/>
            <a:ext cx="2578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Игра «Черепаха»</a:t>
            </a: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714876" y="4000504"/>
            <a:ext cx="385765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sng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Ощущения: </a:t>
            </a:r>
            <a:r>
              <a:rPr kumimoji="0" lang="ru-RU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тактильные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sng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Результат: </a:t>
            </a:r>
            <a:r>
              <a:rPr kumimoji="0" lang="ru-RU" b="0" i="0" u="none" strike="noStrike" cap="none" normalizeH="0" baseline="0" dirty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ребенок укрепляет эмоциональную связь с взрослым, ощущает границы тела.</a:t>
            </a:r>
            <a:endParaRPr kumimoji="0" lang="ru-RU" sz="24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292893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Усложнение: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начинать с простых частей тела, перейти на более сложные (коленка, плечи..), передача роли ведущего от педагога к ребенку и обратно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черепаха 1.mp4">
            <a:hlinkClick r:id="" action="ppaction://media"/>
          </p:cNvPr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28662" y="1285860"/>
            <a:ext cx="7501472" cy="42195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71868" y="571480"/>
            <a:ext cx="1988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Игра «ЧЕРЕПАХА»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00562" y="357166"/>
            <a:ext cx="3857621" cy="2906727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sz="2600" b="1" u="sng" dirty="0"/>
              <a:t>Задачи:</a:t>
            </a:r>
          </a:p>
          <a:p>
            <a:r>
              <a:rPr lang="ru-RU" sz="2600" dirty="0">
                <a:solidFill>
                  <a:srgbClr val="FF0000"/>
                </a:solidFill>
              </a:rPr>
              <a:t>-зрительный контакт (взгляд в лицо);</a:t>
            </a:r>
          </a:p>
          <a:p>
            <a:r>
              <a:rPr lang="ru-RU" sz="2600" dirty="0">
                <a:solidFill>
                  <a:srgbClr val="FF0000"/>
                </a:solidFill>
              </a:rPr>
              <a:t>-удерживание внимания на взрослом, отслеживание его движений;</a:t>
            </a:r>
          </a:p>
          <a:p>
            <a:r>
              <a:rPr lang="ru-RU" sz="2600" dirty="0">
                <a:solidFill>
                  <a:srgbClr val="FF0000"/>
                </a:solidFill>
              </a:rPr>
              <a:t>-социальный отклик на предложение игры (на слово и жест)</a:t>
            </a:r>
          </a:p>
          <a:p>
            <a:r>
              <a:rPr lang="ru-RU" sz="2600" dirty="0">
                <a:solidFill>
                  <a:srgbClr val="FF0000"/>
                </a:solidFill>
              </a:rPr>
              <a:t>-проявление инициативы ребенком в установлении физического контакта.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8" y="2214554"/>
            <a:ext cx="3781432" cy="356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928662" y="1571612"/>
            <a:ext cx="21879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Игра «Полетать»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00530" y="3643314"/>
            <a:ext cx="464347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Усложнение: </a:t>
            </a:r>
            <a:r>
              <a:rPr lang="ru-RU" dirty="0"/>
              <a:t>для того чтобы педагог покружил ребенка, тот должен догнать убегающего педагога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Ощущения: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проприоцептивные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(растяжение) + вестибулярные. 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Результат: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ребенок укрепляет эмоциональную связь с взрослым, развивается общая моторика и координация движения.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85729"/>
            <a:ext cx="7772400" cy="592935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 педагогов с детьми с расстройствами аутистического спектра с использованием игровых методов даёт значительные результаты в области улучшения коммуникации:</a:t>
            </a:r>
          </a:p>
          <a:p>
            <a:r>
              <a:rPr lang="ru-RU" dirty="0">
                <a:solidFill>
                  <a:schemeClr val="tx1"/>
                </a:solidFill>
              </a:rPr>
              <a:t>–увеличение продолжительности зрительного контакта и формирование доверительных отношений с педагогом;</a:t>
            </a:r>
          </a:p>
          <a:p>
            <a:r>
              <a:rPr lang="ru-RU" dirty="0">
                <a:solidFill>
                  <a:schemeClr val="tx1"/>
                </a:solidFill>
              </a:rPr>
              <a:t>– снижение количества протестных и деструктивных реакций, за счет введения четкого ритуала начала и конца занятия, привыкания к однотипной последовательности игр на занятии;</a:t>
            </a:r>
          </a:p>
          <a:p>
            <a:r>
              <a:rPr lang="ru-RU" dirty="0">
                <a:solidFill>
                  <a:schemeClr val="tx1"/>
                </a:solidFill>
              </a:rPr>
              <a:t>– повышение невербальной активности -появляется жест «Всё» для выражения желания завершить игру/отказаться от игры, жест «Дай» применяется для запроса игрушки или предмета, что помогает контролировать игровой процесс и выражать свои потребности социально приемлемым способом; </a:t>
            </a:r>
          </a:p>
          <a:p>
            <a:r>
              <a:rPr lang="ru-RU" dirty="0">
                <a:solidFill>
                  <a:schemeClr val="tx1"/>
                </a:solidFill>
              </a:rPr>
              <a:t>–формирование тактильного контакта, ребенок поглаживает педагога по руке тем самым указывает на конкретную игру, например, «Киска». Такие прикосновения служат способам коммуникации;</a:t>
            </a:r>
          </a:p>
          <a:p>
            <a:r>
              <a:rPr lang="ru-RU" dirty="0">
                <a:solidFill>
                  <a:schemeClr val="tx1"/>
                </a:solidFill>
              </a:rPr>
              <a:t>– повышение речевой активности, появляются слова «Привет», «Пока», «Я», «Ещё», «Всё», а также названия игр, которые являются предпочитаемые ребенком;</a:t>
            </a:r>
          </a:p>
          <a:p>
            <a:r>
              <a:rPr lang="ru-RU" dirty="0">
                <a:solidFill>
                  <a:schemeClr val="tx1"/>
                </a:solidFill>
              </a:rPr>
              <a:t>–формирование навыка быть ведущим в игре.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1142984"/>
            <a:ext cx="7772400" cy="136207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0dc26924b1f11ce0be4ca2a10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925</Words>
  <Application>Microsoft Office PowerPoint</Application>
  <PresentationFormat>Экран (4:3)</PresentationFormat>
  <Paragraphs>97</Paragraphs>
  <Slides>13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Тема Office</vt:lpstr>
      <vt:lpstr>  Научно-практическая конференция  «Эффективные технологии и практики в коррекции детей с инвалидностью и поддержки их семей».  «Игровая терапия как способ преодоления коммуникативных барьеров у детей с РАС» </vt:lpstr>
      <vt:lpstr>Презентация PowerPoint</vt:lpstr>
      <vt:lpstr>Игровая терапия представляет собой эффективный инструмент для развития коммуникативных навыков, так как игра - естественная форма активности ребенка, позволяющая мягко вовлекать его в социальное взаимодействие.</vt:lpstr>
      <vt:lpstr>Правила организации успешной игры с ребенком с РАС</vt:lpstr>
      <vt:lpstr>Программа занятий по игровой терапии</vt:lpstr>
      <vt:lpstr>Примерный план игрового занятия: 1. Приветствие 2. Набор игр (количество разное) 3. Уборка  4. Прощание</vt:lpstr>
      <vt:lpstr>Объединившись педагоги используют методику К. К. Меснянкиной, как эффективный инструмент для развития коммуникативных навыков, эмоционального контакта и сотрудничества.   Примеры некоторых сенсомоторных игр, которые активно используются на занятиях: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«Игровая терапия как способ преодоления коммуникативных барьеров у детей с РАС» </dc:title>
  <dc:creator>admin</dc:creator>
  <cp:lastModifiedBy>Екатерина Чимутова</cp:lastModifiedBy>
  <cp:revision>31</cp:revision>
  <dcterms:created xsi:type="dcterms:W3CDTF">2000-12-31T21:05:46Z</dcterms:created>
  <dcterms:modified xsi:type="dcterms:W3CDTF">2026-08-11T21:20:09Z</dcterms:modified>
</cp:coreProperties>
</file>