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77" autoAdjust="0"/>
    <p:restoredTop sz="94610"/>
  </p:normalViewPr>
  <p:slideViewPr>
    <p:cSldViewPr snapToGrid="0" snapToObjects="1">
      <p:cViewPr varScale="1">
        <p:scale>
          <a:sx n="57" d="100"/>
          <a:sy n="57" d="100"/>
        </p:scale>
        <p:origin x="451" y="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8/11/2026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/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/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64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288" y="14288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771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Логопедическое занятие по различению букв А и О в 3 классе
</a:t>
            </a:r>
            <a:r>
              <a:rPr lang="en-US" sz="6300" b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r>
              <a:rPr lang="en-US" sz="3605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Занятие на развитие распознавания и письма букв А и О у школьников.
</a:t>
            </a:r>
            <a:r>
              <a:rPr lang="en-US" sz="2400" i="1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Распопина Вера Владимировна, учитель-логопед МАОУ СОШ №8 ЯНАО г.Лабытнанги
</a:t>
            </a:r>
            <a:endParaRPr lang="en-US" sz="771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push dir="u"/>
      </p:transition>
    </mc:Choice>
    <mc:Fallback xmlns="">
      <p:transition>
        <p:push dir="u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499"/>
            <a:ext cx="8408100" cy="8752567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Развиваем артикуляцию с упражнением «Бегемотик»
</a:t>
            </a:r>
            <a:r>
              <a:rPr lang="en-US" sz="3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Покажем как бегемот широко открывает рот,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изображаем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бегемот</a:t>
            </a:r>
            <a:r>
              <a:rPr lang="ru-RU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ика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 с открытым ртом, удерживай его в таком положении на счёт от 1 до 5, повтори 3 раза. </a:t>
            </a:r>
            <a:endParaRPr lang="ru-RU" sz="2800" dirty="0">
              <a:solidFill>
                <a:srgbClr val="000000"/>
              </a:solidFill>
              <a:latin typeface="Roboto" pitchFamily="34" charset="0"/>
              <a:ea typeface="Roboto" pitchFamily="34" charset="-122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ru-RU" sz="2800" dirty="0">
              <a:solidFill>
                <a:srgbClr val="000000"/>
              </a:solidFill>
              <a:latin typeface="Roboto" pitchFamily="34" charset="0"/>
              <a:ea typeface="Roboto" pitchFamily="34" charset="-122"/>
            </a:endParaRPr>
          </a:p>
          <a:p>
            <a:pPr marL="0" indent="0" algn="l">
              <a:lnSpc>
                <a:spcPct val="100000"/>
              </a:lnSpc>
              <a:buNone/>
            </a:pPr>
            <a:endParaRPr lang="ru-RU" sz="2800" dirty="0">
              <a:solidFill>
                <a:srgbClr val="000000"/>
              </a:solidFill>
              <a:latin typeface="Roboto" pitchFamily="34" charset="0"/>
              <a:ea typeface="Roboto" pitchFamily="34" charset="-122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Упражнение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 укрепляет речевой аппарат и помогает в произношении.
</a:t>
            </a:r>
          </a:p>
        </p:txBody>
      </p:sp>
    </p:spTree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DC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240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470100" y="3843338"/>
            <a:ext cx="7134600" cy="13001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«Лягушка» 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широко улыбнёмся, показав зубы, переходим к «слоник»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0470100" y="5143500"/>
            <a:ext cx="7134600" cy="30796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«Слоник» 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вытягиваем сомкнутые губы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вперёд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переходим к «лягушка»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Выполним комплекс упражнений 5 раз.</a:t>
            </a:r>
          </a:p>
          <a:p>
            <a:pPr marL="0" indent="0" algn="l">
              <a:lnSpc>
                <a:spcPct val="100000"/>
              </a:lnSpc>
              <a:buNone/>
            </a:pPr>
            <a:endParaRPr lang="ru-RU" sz="2800" dirty="0">
              <a:solidFill>
                <a:srgbClr val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Комплекс упражнений «лягушка» и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«слоник» улучшает артикуляцию и развивает мышечную память.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Упражнение
«Лягушка» и «Слоник» 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822"/>
            <a:ext cx="8484900" cy="10279357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415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83237" y="1114425"/>
            <a:ext cx="8296800" cy="8115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Упражнение «Блинчик» </a:t>
            </a:r>
            <a:r>
              <a:rPr lang="en-US" sz="5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для</a:t>
            </a: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 </a:t>
            </a:r>
            <a:r>
              <a:rPr lang="ru-RU" alt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разминки</a:t>
            </a: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 языка</a:t>
            </a: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Слегка улыбнёмся, приоткроем рот и положим язык на нижнюю губу, с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дела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ем его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тонким и широким,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как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блинчик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держива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ем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его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неподвижно 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таком положении под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счёт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от 1 до 5, повторим 3 раза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</a:t>
            </a:r>
            <a:endParaRPr lang="ru-RU" sz="2800" dirty="0">
              <a:solidFill>
                <a:srgbClr val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Регулярное выполнение упражнения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помогает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правильно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произносить звуки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улучшает навыки коммуникации.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Ежедневные артикуляционные упражнения — залог успеха!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Регулярные тренировки помогают автоматизировать навык произношения и восприятия звуков, что значительно улучшает речь и письмо школьников.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Автоматизация артикуляции облегчает выполнение речевых заданий и </a:t>
            </a:r>
            <a:r>
              <a:rPr lang="en-US" sz="24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повышает</a:t>
            </a:r>
            <a:r>
              <a:rPr lang="en-US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уверенность</a:t>
            </a:r>
            <a:r>
              <a:rPr lang="ru-RU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в </a:t>
            </a:r>
            <a:r>
              <a:rPr lang="ru-RU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себе при </a:t>
            </a:r>
            <a:r>
              <a:rPr lang="en-US" sz="24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общении</a:t>
            </a:r>
            <a:r>
              <a:rPr lang="ru-RU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и в </a:t>
            </a:r>
            <a:r>
              <a:rPr lang="en-US" sz="24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учёбе</a:t>
            </a:r>
            <a:r>
              <a:rPr lang="ru-RU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r>
              <a:rPr lang="en-US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Повседневное повторение упражнений способствует лучшему усвоению различения букв и звуков на письме и чтении.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  <p:transition spd="slow">
    <p:push dir="u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4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5974" y="3100388"/>
            <a:ext cx="6329363" cy="2892462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280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Держим 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ладонь перед собой и подуем вначале на правую, а после на левую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представляя,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что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сдувае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божью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коровку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Следим за правильностью выполнения упражнения.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661300" y="440974"/>
            <a:ext cx="8482700" cy="241652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</a:t>
            </a:r>
            <a:r>
              <a:rPr lang="en-US" sz="5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пражнение</a:t>
            </a: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«Сдуем божью коровку»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6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2044475" y="6862825"/>
            <a:ext cx="6121200" cy="25542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Такое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упражнение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развивает речевое дыхание, что </a:t>
            </a:r>
            <a:r>
              <a:rPr lang="en-US" sz="28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улучшает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произношение звуков и помогает дыханию не сбиться при произнесении сложных слогов и слов.
</a:t>
            </a:r>
            <a:endParaRPr lang="en-US" sz="2800" dirty="0"/>
          </a:p>
        </p:txBody>
      </p:sp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A1E2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80398" y="2400"/>
            <a:ext cx="8304854" cy="10282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8453588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Физкультминутка </a:t>
            </a:r>
            <a:r>
              <a:rPr lang="en-US" sz="5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для</a:t>
            </a: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5000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рук</a:t>
            </a:r>
            <a:r>
              <a:rPr lang="ru-RU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, подготовка к письму.</a:t>
            </a:r>
            <a:r>
              <a:rPr lang="en-US" sz="50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endParaRPr lang="ru-RU" sz="5000" dirty="0">
              <a:solidFill>
                <a:srgbClr val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Упражнения с </a:t>
            </a:r>
            <a:r>
              <a:rPr lang="en-US" sz="2800" b="1" dirty="0" err="1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карандашом</a:t>
            </a:r>
            <a:r>
              <a:rPr lang="ru-RU" sz="2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</a:p>
          <a:p>
            <a:pPr marL="0" indent="0" algn="l">
              <a:lnSpc>
                <a:spcPct val="100000"/>
              </a:lnSpc>
              <a:buNone/>
            </a:pPr>
            <a:endParaRPr lang="ru-RU" sz="2800" b="1" dirty="0">
              <a:solidFill>
                <a:srgbClr val="000000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Медленно прокатим ребристый карандаш по ладони и пальцам, повторим  5 раз.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r>
              <a:rPr lang="en-US" sz="14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</a:rPr>
              <a:t>Манипуляции с карандашом развивают мелкую моторику пальцев, улучшая координацию для аккуратного письма.</a:t>
            </a:r>
            <a:r>
              <a:rPr lang="en-US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r>
              <a:rPr lang="en-US" sz="14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BD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094"/>
            <a:ext cx="8484900" cy="10280811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885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Дифференциация букв А- О
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1. Прочти и запиши шифруя слоги как показано на примере в задании. 
</a:t>
            </a:r>
            <a:r>
              <a:rPr lang="ru-RU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</a:t>
            </a:r>
            <a:r>
              <a:rPr lang="en-US" sz="28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 Измени  и запиши в словах одну букву А на О и наоборот.
 Данные упражнения способствуют развитию точности письма и улучшению восприятия звукового состава слов.
</a:t>
            </a:r>
            <a:endParaRPr lang="en-US" sz="4885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D8B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 txBox="1"/>
          <p:nvPr/>
        </p:nvSpPr>
        <p:spPr>
          <a:xfrm>
            <a:off x="-181610" y="8658225"/>
            <a:ext cx="18258155" cy="1802765"/>
          </a:xfrm>
          <a:prstGeom prst="rect">
            <a:avLst/>
          </a:prstGeom>
          <a:noFill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4570" b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itchFamily="34" charset="0"/>
                <a:ea typeface="Roboto" pitchFamily="34" charset="-122"/>
                <a:cs typeface="Roboto" pitchFamily="34" charset="-120"/>
              </a:rPr>
              <a:t>Наше занятие подошло к концу, но мы обязательно ещё увидимся на следующем!</a:t>
            </a:r>
            <a:r>
              <a:rPr lang="en-US" sz="457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endParaRPr lang="en-US" sz="4570" dirty="0"/>
          </a:p>
        </p:txBody>
      </p:sp>
      <p:sp>
        <p:nvSpPr>
          <p:cNvPr id="4" name="Text 1"/>
          <p:cNvSpPr txBox="1"/>
          <p:nvPr/>
        </p:nvSpPr>
        <p:spPr>
          <a:xfrm>
            <a:off x="-85725" y="380365"/>
            <a:ext cx="18278475" cy="1092962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9</a:t>
            </a:r>
            <a:endParaRPr lang="en-US" sz="2700" dirty="0"/>
          </a:p>
        </p:txBody>
      </p:sp>
      <p:pic>
        <p:nvPicPr>
          <p:cNvPr id="9" name="Изображение 7">
            <a:extLst>
              <a:ext uri="{FF2B5EF4-FFF2-40B4-BE49-F238E27FC236}">
                <a16:creationId xmlns:a16="http://schemas.microsoft.com/office/drawing/2014/main" id="{99CB119C-F9A9-4321-9977-6B90D8BEED5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25" y="22050"/>
            <a:ext cx="18278475" cy="10264949"/>
          </a:xfrm>
          <a:prstGeom prst="rect">
            <a:avLst/>
          </a:prstGeom>
        </p:spPr>
      </p:pic>
      <p:pic>
        <p:nvPicPr>
          <p:cNvPr id="10" name="Image 1" descr="preencoded.png">
            <a:extLst>
              <a:ext uri="{FF2B5EF4-FFF2-40B4-BE49-F238E27FC236}">
                <a16:creationId xmlns:a16="http://schemas.microsoft.com/office/drawing/2014/main" id="{8A620EED-0FA9-499A-A7A2-67C4295284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4" y="5358"/>
            <a:ext cx="18278475" cy="10281642"/>
          </a:xfrm>
          <a:prstGeom prst="rect">
            <a:avLst/>
          </a:prstGeom>
          <a:effectLst>
            <a:glow rad="368300">
              <a:srgbClr val="92D050">
                <a:alpha val="40000"/>
              </a:srgbClr>
            </a:glow>
            <a:reflection blurRad="6350" stA="52000" endA="300" endPos="35000" dir="5400000" sy="-100000" algn="bl" rotWithShape="0"/>
          </a:effectLst>
        </p:spPr>
      </p:pic>
    </p:spTree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478</Words>
  <Application>Microsoft Office PowerPoint</Application>
  <PresentationFormat>Произвольный</PresentationFormat>
  <Paragraphs>47</Paragraphs>
  <Slides>9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3" baseType="lpstr">
      <vt:lpstr>Arial</vt:lpstr>
      <vt:lpstr>Calibri</vt:lpstr>
      <vt:lpstr>Roboto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Екатерина Чимутова</cp:lastModifiedBy>
  <cp:revision>16</cp:revision>
  <dcterms:created xsi:type="dcterms:W3CDTF">2025-09-11T10:34:00Z</dcterms:created>
  <dcterms:modified xsi:type="dcterms:W3CDTF">2026-08-11T12:10:49Z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B45A64C4242B4EA2B661CF13B26245F4_12</vt:lpwstr>
  </property>
  <property fmtid="{D5CDD505-2E9C-101B-9397-08002B2CF9AE}" pid="3" name="KSOProductBuildVer">
    <vt:lpwstr>1049-12.2.0.21931</vt:lpwstr>
  </property>
</Properties>
</file>