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66" r:id="rId5"/>
    <p:sldId id="259" r:id="rId6"/>
    <p:sldId id="260" r:id="rId7"/>
    <p:sldId id="262" r:id="rId8"/>
    <p:sldId id="261" r:id="rId9"/>
    <p:sldId id="271" r:id="rId10"/>
    <p:sldId id="270" r:id="rId11"/>
    <p:sldId id="264" r:id="rId12"/>
    <p:sldId id="265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610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4800" y="342900"/>
            <a:ext cx="8686800" cy="6286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>
          <a:xfrm>
            <a:off x="304800" y="1165622"/>
            <a:ext cx="86868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>
          <a:xfrm>
            <a:off x="6477000" y="57150"/>
            <a:ext cx="2514600" cy="216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57150"/>
            <a:ext cx="2895600" cy="21669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1" y="4855369"/>
            <a:ext cx="758825" cy="1857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D5C6A-7540-4267-A544-7D50E551E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615858"/>
            <a:ext cx="7624978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u-RU" sz="1600" b="1" dirty="0"/>
              <a:t>Государственное бюджетное учреждение </a:t>
            </a:r>
            <a:br>
              <a:rPr lang="ru-RU" sz="1600" b="1" dirty="0"/>
            </a:br>
            <a:r>
              <a:rPr lang="ru-RU" sz="1600" b="1" dirty="0"/>
              <a:t>Калужской области </a:t>
            </a:r>
            <a:br>
              <a:rPr lang="ru-RU" sz="1600" b="1" dirty="0"/>
            </a:br>
            <a:r>
              <a:rPr lang="ru-RU" sz="1600" b="1" dirty="0"/>
              <a:t>«Центр содействия семейному воспитанию «БЕРЕГА»</a:t>
            </a:r>
            <a:endParaRPr lang="ru-RU" sz="3600" b="1" dirty="0"/>
          </a:p>
          <a:p>
            <a:pPr marL="0" indent="0" algn="ctr">
              <a:lnSpc>
                <a:spcPct val="100000"/>
              </a:lnSpc>
              <a:buNone/>
            </a:pPr>
            <a:endParaRPr lang="ru-RU" sz="3396" dirty="0">
              <a:solidFill>
                <a:srgbClr val="3627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3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</a:t>
            </a:r>
            <a:r>
              <a:rPr lang="en-US" sz="3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ориентирование воспитанников </a:t>
            </a:r>
            <a:r>
              <a:rPr lang="ru-RU" sz="3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ГБУ ЦССВ «БЕРЕГА»</a:t>
            </a:r>
            <a:r>
              <a:rPr lang="en-US" sz="3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r>
              <a:rPr lang="en-US" sz="30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ru-RU" sz="3019" dirty="0">
              <a:solidFill>
                <a:srgbClr val="3627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2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ориентирование развивает знания воспитанников о правах, обязанностях и социальной адаптации.
</a:t>
            </a:r>
            <a:endParaRPr lang="en-US" sz="3396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446740"/>
            <a:ext cx="5035500" cy="3616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ru-RU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Подготовила: </a:t>
            </a:r>
          </a:p>
          <a:p>
            <a:pPr algn="ctr"/>
            <a:r>
              <a:rPr lang="ru-RU" sz="1100" dirty="0">
                <a:solidFill>
                  <a:srgbClr val="362711"/>
                </a:solidFill>
                <a:latin typeface="Arial" pitchFamily="34" charset="0"/>
                <a:cs typeface="Arial" pitchFamily="34" charset="-120"/>
              </a:rPr>
              <a:t>социальный педагог Е.А. Разомбеева</a:t>
            </a:r>
            <a:endParaRPr lang="en-US" sz="1100" dirty="0"/>
          </a:p>
        </p:txBody>
      </p:sp>
      <p:pic>
        <p:nvPicPr>
          <p:cNvPr id="5" name="Picture 5" descr="D:\Мои данные\Downloads\эмблем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4440" y="510148"/>
            <a:ext cx="971175" cy="92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 России с конца XX века правовое 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воспитание 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детей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становится необходимостью для их защиты и адаптации, опираясь на законодательные акты и международные стандарты.</a:t>
            </a: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социальное значение правового ориентирования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593196" y="1604370"/>
            <a:ext cx="2132799" cy="29989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80202" y="1604370"/>
            <a:ext cx="2132799" cy="29989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019" y="338954"/>
            <a:ext cx="51085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http://www.27trk.ru/post/news/n578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7817" y="2032456"/>
            <a:ext cx="1700789" cy="2105212"/>
          </a:xfrm>
          <a:prstGeom prst="rect">
            <a:avLst/>
          </a:prstGeom>
          <a:noFill/>
        </p:spPr>
      </p:pic>
      <p:pic>
        <p:nvPicPr>
          <p:cNvPr id="10" name="Picture 4" descr="http://wiki.saripkro.ru/images/0012v_enlv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547" y="2032456"/>
            <a:ext cx="1580234" cy="210521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971470" y="1227100"/>
            <a:ext cx="38302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      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Основные права и законодательные гарантии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Воспитанники имеют право на образование, медицинское обслуживание и защиту от насилия согласно Семейному кодексу РФ и Конвенции ООН о правах ребенка. Эти документы обеспечивают необходимую социальную защиту.</a:t>
            </a:r>
          </a:p>
        </p:txBody>
      </p:sp>
    </p:spTree>
    <p:extLst>
      <p:ext uri="{BB962C8B-B14F-4D97-AF65-F5344CB8AC3E}">
        <p14:creationId xmlns:p14="http://schemas.microsoft.com/office/powerpoint/2010/main" val="2604911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238051" y="1178485"/>
            <a:ext cx="3769080" cy="30813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1118105" y="507304"/>
            <a:ext cx="6621521" cy="338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600" i="1" dirty="0">
                <a:solidFill>
                  <a:srgbClr val="362711"/>
                </a:solidFill>
                <a:latin typeface="Arial" pitchFamily="34" charset="0"/>
                <a:cs typeface="Arial" pitchFamily="34" charset="-120"/>
              </a:rPr>
              <a:t>Значение правового воспитания</a:t>
            </a:r>
            <a:endParaRPr lang="en-US" sz="2600" b="1" i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69101" y="1397513"/>
            <a:ext cx="489141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Подготовка воспитанников к самостоятельной жизни в современном социуме </a:t>
            </a:r>
          </a:p>
          <a:p>
            <a:r>
              <a:rPr lang="ru-RU" sz="20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основная задача нашего учреждения. </a:t>
            </a:r>
          </a:p>
          <a:p>
            <a:r>
              <a:rPr lang="ru-RU" sz="2000" dirty="0">
                <a:solidFill>
                  <a:srgbClr val="212529"/>
                </a:solidFill>
                <a:latin typeface="Times New Roman" pitchFamily="18" charset="0"/>
                <a:cs typeface="Times New Roman" pitchFamily="18" charset="0"/>
              </a:rPr>
              <a:t>Правовое воспитание способствует формированию  у воспитанников  уважения к закону и правам других людей, что помогает предотвращать правонарушение.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a9a89a1a-887a-5625-a1d4-59216015992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4626" y="1754504"/>
            <a:ext cx="3528024" cy="1984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5135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5611" y="3836733"/>
            <a:ext cx="7708389" cy="922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 возраст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ом воспитанника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усвоение правовых знаний повышается, 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поэтому 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используются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 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занятия по 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обучени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ю правовой грамотности 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под разные возрастные категории.
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правовой грамотности </a:t>
            </a:r>
            <a:endParaRPr lang="ru-RU" sz="2600" dirty="0">
              <a:solidFill>
                <a:srgbClr val="3627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воспитанников по возрастам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249088" y="1190400"/>
            <a:ext cx="2673562" cy="30813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1"/>
          <p:cNvSpPr txBox="1"/>
          <p:nvPr/>
        </p:nvSpPr>
        <p:spPr>
          <a:xfrm>
            <a:off x="5241793" y="1190400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260629" y="148285"/>
            <a:ext cx="6676008" cy="864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9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Цели и задачи программы правовое ориентирование воспитанников</a:t>
            </a:r>
          </a:p>
          <a:p>
            <a:pPr algn="ctr">
              <a:lnSpc>
                <a:spcPct val="90000"/>
              </a:lnSpc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91448" y="809382"/>
            <a:ext cx="513129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ru-RU" altLang="ru-RU" b="1" dirty="0">
              <a:solidFill>
                <a:srgbClr val="FF3300"/>
              </a:solidFill>
            </a:endParaRPr>
          </a:p>
          <a:p>
            <a:pPr>
              <a:lnSpc>
                <a:spcPct val="80000"/>
              </a:lnSpc>
            </a:pPr>
            <a:endParaRPr lang="ru-RU" altLang="ru-RU" b="1" dirty="0">
              <a:solidFill>
                <a:srgbClr val="FF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4468" y="1190400"/>
            <a:ext cx="583307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Правовое воспитание направлено на формирование у воспитанников уважение к закону, развитие правовой культуры и законопослушного поведения.</a:t>
            </a:r>
          </a:p>
          <a:p>
            <a:pPr algn="just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altLang="ru-RU" b="1" dirty="0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Задачи правового ориентирования воспитанников: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-развитие правового сознания воспитанников, освоение ими взаимозависимости их прав и обязанностей;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-формирование понимания социального статуса сироты, знание своих прав и обязанностей, связанных с этим статусом;</a:t>
            </a:r>
          </a:p>
          <a:p>
            <a:pPr lvl="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-формирование знаний и навыков ориентации в необходимых социальных институтах для решения своих жизненных проблем.</a:t>
            </a:r>
          </a:p>
          <a:p>
            <a:pPr algn="just"/>
            <a:endParaRPr lang="ru-RU" altLang="ru-RU" b="1" dirty="0">
              <a:solidFill>
                <a:srgbClr val="002C58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b="1" dirty="0">
                <a:solidFill>
                  <a:srgbClr val="002C58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50" name="Picture 2" descr="C:\Users\User\Desktop\17c38322-2b3e-5414-b47c-e6004c9027d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1764" y="1866378"/>
            <a:ext cx="2367656" cy="1772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1985375"/>
            <a:ext cx="4171993" cy="1716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dirty="0" err="1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Воспитатели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и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социальные педагоги </a:t>
            </a:r>
            <a:r>
              <a:rPr lang="en-US" dirty="0" err="1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обеспечивают</a:t>
            </a:r>
            <a:r>
              <a:rPr lang="en-US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передачу правовых знаний и ежедневный контроль за соблюдением прав воспитанников, играя ключевую роль в их социальной адаптации.
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2"/>
          <p:cNvSpPr txBox="1"/>
          <p:nvPr/>
        </p:nvSpPr>
        <p:spPr>
          <a:xfrm>
            <a:off x="468900" y="256784"/>
            <a:ext cx="8206200" cy="674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Роль воспитателей и социальных 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педагогов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endParaRPr lang="ru-RU" sz="2400" dirty="0">
              <a:solidFill>
                <a:srgbClr val="362711"/>
              </a:solidFill>
              <a:latin typeface="Times New Roman" pitchFamily="18" charset="0"/>
              <a:ea typeface="Arial" pitchFamily="34" charset="-122"/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правовом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ориентировани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 воспитанников Центра</a:t>
            </a:r>
            <a:r>
              <a:rPr lang="en-US" sz="18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76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</a:t>
            </a: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правовых</a:t>
            </a: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игр
</a:t>
            </a: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использования интерактивных методов, </a:t>
            </a:r>
            <a:r>
              <a:rPr lang="en-US" sz="1000" dirty="0" err="1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включая</a:t>
            </a: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</a:t>
            </a: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игры и дискуссии, для повышения заинтересованности воспитанников.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кейс-методов
</a:t>
            </a: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практических кейсов для углубленного понимания правовых ситуаций и развития навыков принятия решений.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Цифровизация </a:t>
            </a:r>
            <a:r>
              <a:rPr lang="en-US" sz="1300" dirty="0" err="1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</a:t>
            </a:r>
            <a:r>
              <a:rPr lang="ru-RU" sz="1300" dirty="0" err="1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ния</a:t>
            </a:r>
            <a:r>
              <a:rPr lang="ru-RU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правовой грамотности</a:t>
            </a: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презентаций</a:t>
            </a: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обеспечивающих доступность и разнообразие материалов.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 err="1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Партнерство</a:t>
            </a: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 правозащитниками
</a:t>
            </a: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сотрудничество с общественными организациями для расширения поддержки и консультаций воспитанников.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</a:t>
            </a:r>
            <a:r>
              <a:rPr lang="ru-RU" sz="26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Методы</a:t>
            </a:r>
            <a:r>
              <a:rPr lang="en-US" sz="26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правового </a:t>
            </a:r>
            <a:r>
              <a:rPr lang="ru-RU" sz="26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ориентирования</a:t>
            </a:r>
            <a:r>
              <a:rPr lang="en-US" sz="26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ru-RU" sz="26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воспитанников </a:t>
            </a:r>
            <a:r>
              <a:rPr lang="en-US" sz="26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
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082816" y="1711400"/>
            <a:ext cx="2673562" cy="30813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53619" y="1711400"/>
            <a:ext cx="2673562" cy="30813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75573" y="1711400"/>
            <a:ext cx="2673562" cy="30813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User\Downloads\2025-09-29_18-59-08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648" y="2422179"/>
            <a:ext cx="2503805" cy="1899264"/>
          </a:xfrm>
          <a:prstGeom prst="rect">
            <a:avLst/>
          </a:prstGeom>
          <a:noFill/>
        </p:spPr>
      </p:pic>
      <p:pic>
        <p:nvPicPr>
          <p:cNvPr id="3075" name="Picture 3" descr="C:\Users\User\Downloads\2025-09-29_18-59-3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9159" y="2462262"/>
            <a:ext cx="2522866" cy="1902160"/>
          </a:xfrm>
          <a:prstGeom prst="rect">
            <a:avLst/>
          </a:prstGeom>
          <a:noFill/>
        </p:spPr>
      </p:pic>
      <p:sp>
        <p:nvSpPr>
          <p:cNvPr id="6" name="Text 4"/>
          <p:cNvSpPr txBox="1"/>
          <p:nvPr/>
        </p:nvSpPr>
        <p:spPr>
          <a:xfrm>
            <a:off x="468900" y="432148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400" b="1" i="1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Правовые игры, используемые при работе с воспитанниками центра</a:t>
            </a:r>
            <a:r>
              <a:rPr lang="en-US" sz="26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
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User\Desktop\photo_2025-09-29_19-02-5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504366" y="2193688"/>
            <a:ext cx="1860629" cy="248083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0" descr="P20406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9" y="3112294"/>
            <a:ext cx="3673475" cy="172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12" descr="image_68887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838" y="1113235"/>
            <a:ext cx="2393950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889" y="2895600"/>
            <a:ext cx="28279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Рисунок 8" descr="http://www.40-kdd.edusite.ru/images/p70_23-270320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9" y="1006078"/>
            <a:ext cx="3311525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8" descr="C:\Users\User\Desktop\XaEYn7V6EVQ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951310"/>
            <a:ext cx="2641600" cy="194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Прямоугольник 9"/>
          <p:cNvSpPr>
            <a:spLocks noChangeArrowheads="1"/>
          </p:cNvSpPr>
          <p:nvPr/>
        </p:nvSpPr>
        <p:spPr bwMode="auto">
          <a:xfrm>
            <a:off x="554599" y="250031"/>
            <a:ext cx="81776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Работы детей, созданные на занятиях по правовому ориентированию 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ru-RU" sz="2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практического применения знаний воспитанниками</a:t>
            </a: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36847" y="1471808"/>
            <a:ext cx="775020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Важно не только давать знания воспитанникам, но и создавать условия для их практического применения: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Формировать положительное самоощущение.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Способствовать развитию положительного отношения воспитанника  к окружающим людям.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Приобщать к ценностям сотрудничества с  другими людьми.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Развивать коммуникативные компетентности  воспитанника.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Развивать социальные навыки.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• Формировать правовое сознание воспитанников.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257" y="-895611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44032" y="832981"/>
            <a:ext cx="5430267" cy="365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Заключение: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Значимость и будущее правового 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ориентирования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воспитанников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
Правовое ориентирование 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детей –сирот и детей, оставшихся без попечения родителей, 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способствует развитию личности и социальной интеграции воспитанников</a:t>
            </a:r>
            <a:r>
              <a:rPr lang="ru-RU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в самостоятельную жизнь </a:t>
            </a:r>
            <a:r>
              <a:rPr lang="en-US" sz="2400" dirty="0">
                <a:solidFill>
                  <a:srgbClr val="362711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при усиленном межведомственном сотрудничестве.
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avatars.mds.yandex.net/i?id=437d485b305e52c38d0a7b43aac9e059-5514587-images-thumbs&amp;n=1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460" y="1374893"/>
            <a:ext cx="2260948" cy="255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531</Words>
  <Application>Microsoft Office PowerPoint</Application>
  <PresentationFormat>Экран (16:9)</PresentationFormat>
  <Paragraphs>68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51</cp:revision>
  <cp:lastPrinted>2025-09-30T13:44:56Z</cp:lastPrinted>
  <dcterms:created xsi:type="dcterms:W3CDTF">2025-09-23T13:52:45Z</dcterms:created>
  <dcterms:modified xsi:type="dcterms:W3CDTF">2026-08-11T12:06:11Z</dcterms:modified>
</cp:coreProperties>
</file>