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2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Line 4"/>
          <p:cNvSpPr/>
          <p:nvPr/>
        </p:nvSpPr>
        <p:spPr>
          <a:xfrm>
            <a:off x="514080" y="5349600"/>
            <a:ext cx="8629920" cy="252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</p:spPr>
        <p:txBody>
          <a:bodyPr lIns="0" tIns="0" rIns="0" bIns="0">
            <a:normAutofit fontScale="7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e 1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Line 2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Line 3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Line 4"/>
          <p:cNvSpPr/>
          <p:nvPr/>
        </p:nvSpPr>
        <p:spPr>
          <a:xfrm>
            <a:off x="514080" y="5848920"/>
            <a:ext cx="8629920" cy="252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Line 1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Line 2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Line 3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PlaceHolder 4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Line 1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Line 2"/>
          <p:cNvSpPr/>
          <p:nvPr/>
        </p:nvSpPr>
        <p:spPr>
          <a:xfrm>
            <a:off x="514080" y="1050840"/>
            <a:ext cx="8629920" cy="216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Line 3"/>
          <p:cNvSpPr/>
          <p:nvPr/>
        </p:nvSpPr>
        <p:spPr>
          <a:xfrm>
            <a:off x="514080" y="1057680"/>
            <a:ext cx="8629920" cy="2520"/>
          </a:xfrm>
          <a:prstGeom prst="line">
            <a:avLst/>
          </a:prstGeom>
          <a:ln w="9360">
            <a:solidFill>
              <a:srgbClr val="F0A2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1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380880" y="5472000"/>
            <a:ext cx="8456040" cy="60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FF0000"/>
                </a:solidFill>
                <a:latin typeface="Franklin Gothic Book"/>
                <a:ea typeface="DejaVu Sans"/>
              </a:rPr>
              <a:t>                                                                  Презентацию подготовила </a:t>
            </a:r>
            <a:br/>
            <a:r>
              <a:rPr lang="ru-RU" sz="1800" b="0" strike="noStrike" spc="-1">
                <a:solidFill>
                  <a:srgbClr val="FF0000"/>
                </a:solidFill>
                <a:latin typeface="Franklin Gothic Book"/>
                <a:ea typeface="DejaVu Sans"/>
              </a:rPr>
              <a:t>                                                                  педагог-психолог </a:t>
            </a:r>
            <a:br/>
            <a:r>
              <a:rPr lang="ru-RU" sz="1800" b="0" strike="noStrike" spc="-1">
                <a:solidFill>
                  <a:srgbClr val="FF0000"/>
                </a:solidFill>
                <a:latin typeface="Franklin Gothic Book"/>
                <a:ea typeface="DejaVu Sans"/>
              </a:rPr>
              <a:t>                                                                  Пролинская О. Н.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457200" y="720000"/>
            <a:ext cx="8227440" cy="93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F10D0C"/>
                </a:solidFill>
                <a:latin typeface="Franklin Gothic Book"/>
                <a:ea typeface="DejaVu Sans"/>
              </a:rPr>
              <a:t>МБОУ «Укромновская школа»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70" name="CustomShape 3"/>
          <p:cNvSpPr/>
          <p:nvPr/>
        </p:nvSpPr>
        <p:spPr>
          <a:xfrm>
            <a:off x="457200" y="2448000"/>
            <a:ext cx="8227440" cy="136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4000"/>
          </a:bodyPr>
          <a:lstStyle/>
          <a:p>
            <a:pPr marL="432000" indent="-322200" algn="ctr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5B277D"/>
                </a:solidFill>
                <a:latin typeface="Franklin Gothic Book"/>
                <a:ea typeface="DejaVu Sans"/>
              </a:rPr>
              <a:t>«Формирование психологической готовности ребёнка к обучению в школе»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457200" y="5486400"/>
            <a:ext cx="8456040" cy="51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2" name="CustomShape 2"/>
          <p:cNvSpPr/>
          <p:nvPr/>
        </p:nvSpPr>
        <p:spPr>
          <a:xfrm>
            <a:off x="457200" y="609480"/>
            <a:ext cx="3536640" cy="479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ru-RU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32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Цель: создание условий для включения родителей будущих первоклассников в процесс подготовки ребёнка к школе.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173" name="CustomShape 3"/>
          <p:cNvSpPr/>
          <p:nvPr/>
        </p:nvSpPr>
        <p:spPr>
          <a:xfrm>
            <a:off x="4500000" y="620640"/>
            <a:ext cx="4390200" cy="479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4" name="Изображение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004000" y="1412640"/>
            <a:ext cx="3382200" cy="3382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301680" y="0"/>
            <a:ext cx="8684640" cy="129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Школьная зрелость включает в себя несколько основных взаимодополняющих друг друга компонентов: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304920" y="1600200"/>
            <a:ext cx="4188960" cy="472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" charset="2"/>
              <a:buChar char=""/>
            </a:pPr>
            <a:r>
              <a:rPr lang="ru-RU" sz="32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физиологическая готовность;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" charset="2"/>
              <a:buChar char=""/>
            </a:pPr>
            <a:r>
              <a:rPr lang="ru-RU" sz="32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интеллектуальная подготовка;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" charset="2"/>
              <a:buChar char=""/>
            </a:pPr>
            <a:r>
              <a:rPr lang="ru-RU" sz="32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эмоционально-волевая зрелость;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Wingdings" charset="2"/>
              <a:buChar char=""/>
            </a:pPr>
            <a:r>
              <a:rPr lang="ru-RU" sz="32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социально-личностная подготовка.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177" name="Изображение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648320" y="1989000"/>
            <a:ext cx="4341240" cy="360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301680" y="457200"/>
            <a:ext cx="8684640" cy="83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Физиологическая готовность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4648320" y="1600200"/>
            <a:ext cx="4341240" cy="472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endParaRPr lang="ru-RU" sz="1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"/>
              <a:tabLst>
                <a:tab pos="0" algn="l"/>
              </a:tabLst>
            </a:pPr>
            <a:r>
              <a:rPr lang="ru-RU" sz="2800" b="0" strike="noStrike" spc="-1">
                <a:solidFill>
                  <a:srgbClr val="C00000"/>
                </a:solidFill>
                <a:latin typeface="Franklin Gothic Book"/>
                <a:ea typeface="DejaVu Sans"/>
              </a:rPr>
              <a:t>состояние здоровья ребёнка</a:t>
            </a: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"/>
              <a:tabLst>
                <a:tab pos="0" algn="l"/>
              </a:tabLst>
            </a:pPr>
            <a:r>
              <a:rPr lang="ru-RU" sz="2800" b="0" strike="noStrike" spc="-1">
                <a:solidFill>
                  <a:srgbClr val="C00000"/>
                </a:solidFill>
                <a:latin typeface="Franklin Gothic Book"/>
                <a:ea typeface="DejaVu Sans"/>
              </a:rPr>
              <a:t>физическое развитие</a:t>
            </a: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"/>
              <a:tabLst>
                <a:tab pos="0" algn="l"/>
              </a:tabLst>
            </a:pPr>
            <a:r>
              <a:rPr lang="ru-RU" sz="2800" b="0" strike="noStrike" spc="-1">
                <a:solidFill>
                  <a:srgbClr val="C00000"/>
                </a:solidFill>
                <a:latin typeface="Franklin Gothic Book"/>
                <a:ea typeface="DejaVu Sans"/>
              </a:rPr>
              <a:t>общая и мелкая моторика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endParaRPr lang="ru-RU" sz="2800" b="0" strike="noStrike" spc="-1">
              <a:latin typeface="Arial"/>
            </a:endParaRPr>
          </a:p>
        </p:txBody>
      </p:sp>
      <p:pic>
        <p:nvPicPr>
          <p:cNvPr id="180" name="Изображение4"/>
          <p:cNvPicPr/>
          <p:nvPr/>
        </p:nvPicPr>
        <p:blipFill>
          <a:blip r:embed="rId2"/>
          <a:stretch/>
        </p:blipFill>
        <p:spPr>
          <a:xfrm>
            <a:off x="251640" y="2205000"/>
            <a:ext cx="4174200" cy="2948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301680" y="457200"/>
            <a:ext cx="8684640" cy="83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Интеллектуальная   подготовка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304920" y="1600200"/>
            <a:ext cx="4188960" cy="472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 algn="just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ru-RU" sz="2800" b="0" strike="noStrike" spc="-1">
                <a:solidFill>
                  <a:srgbClr val="C00000"/>
                </a:solidFill>
                <a:latin typeface="Times New Roman"/>
                <a:ea typeface="DejaVu Sans"/>
              </a:rPr>
              <a:t>Подразумевает развитие познавательной сферы</a:t>
            </a:r>
            <a:endParaRPr lang="ru-RU" sz="2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ru-RU" sz="2800" b="0" strike="noStrike" spc="-1">
                <a:solidFill>
                  <a:srgbClr val="7C4B3A"/>
                </a:solidFill>
                <a:latin typeface="Times New Roman"/>
                <a:ea typeface="DejaVu Sans"/>
              </a:rPr>
              <a:t>Внимание</a:t>
            </a:r>
            <a:endParaRPr lang="ru-RU" sz="2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ru-RU" sz="2800" b="0" strike="noStrike" spc="-1">
                <a:solidFill>
                  <a:srgbClr val="7C4B3A"/>
                </a:solidFill>
                <a:latin typeface="Times New Roman"/>
                <a:ea typeface="DejaVu Sans"/>
              </a:rPr>
              <a:t>Память</a:t>
            </a:r>
            <a:endParaRPr lang="ru-RU" sz="2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ru-RU" sz="2800" b="0" strike="noStrike" spc="-1">
                <a:solidFill>
                  <a:srgbClr val="7C4B3A"/>
                </a:solidFill>
                <a:latin typeface="Times New Roman"/>
                <a:ea typeface="DejaVu Sans"/>
              </a:rPr>
              <a:t>Восприятие</a:t>
            </a:r>
            <a:endParaRPr lang="ru-RU" sz="2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ru-RU" sz="2800" b="0" strike="noStrike" spc="-1">
                <a:solidFill>
                  <a:srgbClr val="7C4B3A"/>
                </a:solidFill>
                <a:latin typeface="Times New Roman"/>
                <a:ea typeface="DejaVu Sans"/>
              </a:rPr>
              <a:t>Мышление</a:t>
            </a:r>
            <a:endParaRPr lang="ru-RU" sz="2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ru-RU" sz="2800" b="0" strike="noStrike" spc="-1">
                <a:solidFill>
                  <a:srgbClr val="7C4B3A"/>
                </a:solidFill>
                <a:latin typeface="Times New Roman"/>
                <a:ea typeface="DejaVu Sans"/>
              </a:rPr>
              <a:t>Воображение</a:t>
            </a:r>
            <a:endParaRPr lang="ru-RU" sz="2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ru-RU" sz="2800" b="0" strike="noStrike" spc="-1">
                <a:solidFill>
                  <a:srgbClr val="7C4B3A"/>
                </a:solidFill>
                <a:latin typeface="Times New Roman"/>
                <a:ea typeface="DejaVu Sans"/>
              </a:rPr>
              <a:t>Речь 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183" name="Изображение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716000" y="2061000"/>
            <a:ext cx="4174200" cy="352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304920" y="332640"/>
            <a:ext cx="8684640" cy="96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В н и м а н и е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304920" y="1554120"/>
            <a:ext cx="8684640" cy="452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28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Внимательно слушать говорящего и точно выполнять задания</a:t>
            </a: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28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Выполнять задания, не отвлекаясь, в течение 15-20 минут</a:t>
            </a: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28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Уметь находить одинаковые предметы</a:t>
            </a: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28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Находить 10 отличий между предметами</a:t>
            </a: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28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Выполнять самостоятельно задания по предложенному образцу (копировать в точности узор или действие)…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304920" y="260640"/>
            <a:ext cx="8684640" cy="103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П а м я т ь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304920" y="1554120"/>
            <a:ext cx="8684640" cy="452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Запоминать 9-10 предметов или названных слов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Рассказывать по памяти стихи, пересказывать сказки, рассказы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Рассказывать по памяти содержание сюжетной картинки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Запоминать расположение игрушек (8-10), называть по памяти, что где находится</a:t>
            </a:r>
            <a:endParaRPr lang="ru-RU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304920" y="260640"/>
            <a:ext cx="8684640" cy="103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В о с п р и я т и е 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304920" y="1554120"/>
            <a:ext cx="8684640" cy="452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Различать форму предмета, его цвет и оттенки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По силуэту или незначительным деталям определять предмет и различать его по величине, форме, удалённости…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Ориентироваться в пространстве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Ориентироваться по времени суток, оценивать разные промежутки времени (неделя, месяц, год, часы)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304920" y="260640"/>
            <a:ext cx="8684640" cy="103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М ы ш л е н и е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304920" y="1554120"/>
            <a:ext cx="8684640" cy="452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Определять предметы в группы по определённым признакам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Выделять предмет, не подходящий к общим признакам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Составлять связный рассказ по картинкам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Решать логические задачи. Делать простейшие выводы и обобщения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Сравнивать предметы друг с другом, находить сходства и различия между ними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304920" y="457200"/>
            <a:ext cx="8684640" cy="83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В о о б р а ж е н и е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304920" y="1554120"/>
            <a:ext cx="8684640" cy="452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0920"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Развивается вместе с мышлением и выполняет единую функцию в познавательном  процессе. </a:t>
            </a:r>
            <a:endParaRPr lang="ru-RU" sz="3200" b="0" strike="noStrike" spc="-1">
              <a:latin typeface="Arial"/>
            </a:endParaRPr>
          </a:p>
          <a:p>
            <a:pPr marL="343080" indent="-340920"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Воображение позволяет человеку ориентироваться в ситуации и решать задачи без непосредственного вмешательства практических действий.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304920" y="260640"/>
            <a:ext cx="8684640" cy="1032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C00000"/>
                </a:solidFill>
                <a:latin typeface="Times New Roman"/>
                <a:ea typeface="DejaVu Sans"/>
              </a:rPr>
              <a:t>Р е ч ь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304920" y="1554120"/>
            <a:ext cx="8684640" cy="452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1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Ребёнок должен понимать смысл текста и простых понятий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Уметь читать стихи выразительно, эмоционально</a:t>
            </a:r>
            <a:endParaRPr lang="ru-RU" sz="32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641"/>
              </a:spcBef>
              <a:buClr>
                <a:srgbClr val="F0A22E"/>
              </a:buClr>
              <a:buSzPct val="70000"/>
              <a:buFont typeface="Arial"/>
              <a:buChar char="•"/>
            </a:pPr>
            <a:r>
              <a:rPr lang="ru-RU" sz="3200" b="0" i="1" strike="noStrike" spc="-1">
                <a:solidFill>
                  <a:srgbClr val="7030A0"/>
                </a:solidFill>
                <a:latin typeface="Times New Roman"/>
                <a:ea typeface="DejaVu Sans"/>
              </a:rPr>
              <a:t>Уметь выделять в рассказе главное.</a:t>
            </a:r>
            <a:endParaRPr lang="ru-RU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301680" y="332640"/>
            <a:ext cx="8684640" cy="96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4000"/>
          </a:bodyPr>
          <a:lstStyle/>
          <a:p>
            <a:pPr algn="ctr">
              <a:lnSpc>
                <a:spcPct val="100000"/>
              </a:lnSpc>
            </a:pPr>
            <a:r>
              <a:rPr lang="ru-RU" sz="3600" b="0" strike="noStrike" cap="all" spc="-1">
                <a:solidFill>
                  <a:srgbClr val="000000"/>
                </a:solidFill>
                <a:latin typeface="Times New Roman"/>
                <a:ea typeface="DejaVu Sans"/>
              </a:rPr>
              <a:t>Эмоционально  волевая  зрелость</a:t>
            </a:r>
            <a:endParaRPr lang="ru-RU" sz="3600" b="0" strike="noStrike" spc="-1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304920" y="1600200"/>
            <a:ext cx="4188960" cy="472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</a:pPr>
            <a:endParaRPr lang="ru-RU" sz="1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"/>
            </a:pPr>
            <a:r>
              <a:rPr lang="ru-RU" sz="2800" b="0" i="1" strike="noStrike" spc="-1">
                <a:solidFill>
                  <a:srgbClr val="4E3B30"/>
                </a:solidFill>
                <a:latin typeface="Times New Roman"/>
                <a:ea typeface="DejaVu Sans"/>
              </a:rPr>
              <a:t>Справляться со своими эмоциями, адекватно переносить разочарования</a:t>
            </a: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"/>
            </a:pPr>
            <a:r>
              <a:rPr lang="ru-RU" sz="2800" b="0" i="1" strike="noStrike" spc="-1">
                <a:solidFill>
                  <a:srgbClr val="4E3B30"/>
                </a:solidFill>
                <a:latin typeface="Times New Roman"/>
                <a:ea typeface="DejaVu Sans"/>
              </a:rPr>
              <a:t>Управлять своим поведением</a:t>
            </a:r>
            <a:endParaRPr lang="ru-RU" sz="2800" b="0" strike="noStrike" spc="-1"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"/>
            </a:pPr>
            <a:r>
              <a:rPr lang="ru-RU" sz="2800" b="0" i="1" strike="noStrike" spc="-1">
                <a:solidFill>
                  <a:srgbClr val="4E3B30"/>
                </a:solidFill>
                <a:latin typeface="Times New Roman"/>
                <a:ea typeface="DejaVu Sans"/>
              </a:rPr>
              <a:t>Умение организовать себя без подсказки извне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ru-RU" sz="2800" b="0" strike="noStrike" spc="-1">
              <a:latin typeface="Arial"/>
            </a:endParaRPr>
          </a:p>
        </p:txBody>
      </p:sp>
      <p:pic>
        <p:nvPicPr>
          <p:cNvPr id="198" name="Изображение8"/>
          <p:cNvPicPr/>
          <p:nvPr/>
        </p:nvPicPr>
        <p:blipFill>
          <a:blip r:embed="rId2"/>
          <a:stretch/>
        </p:blipFill>
        <p:spPr>
          <a:xfrm>
            <a:off x="4788000" y="1700640"/>
            <a:ext cx="3958200" cy="424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301680" y="260640"/>
            <a:ext cx="8684640" cy="103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cap="all" spc="-1">
                <a:solidFill>
                  <a:srgbClr val="00B0F0"/>
                </a:solidFill>
                <a:latin typeface="Times New Roman"/>
                <a:ea typeface="DejaVu Sans"/>
              </a:rPr>
              <a:t>Социально - личностная  готовность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4648320" y="1600200"/>
            <a:ext cx="4341240" cy="472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0920" algn="just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"/>
            </a:pPr>
            <a:r>
              <a:rPr lang="ru-RU" sz="2800" b="0" i="1" strike="noStrike" spc="-1">
                <a:solidFill>
                  <a:srgbClr val="00B050"/>
                </a:solidFill>
                <a:latin typeface="Times New Roman"/>
                <a:ea typeface="DejaVu Sans"/>
              </a:rPr>
              <a:t>Общаться со взрослыми и сверстниками</a:t>
            </a:r>
            <a:endParaRPr lang="ru-RU" sz="2800" b="0" strike="noStrike" spc="-1">
              <a:latin typeface="Arial"/>
            </a:endParaRPr>
          </a:p>
          <a:p>
            <a:pPr marL="343080" indent="-340920" algn="just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"/>
            </a:pPr>
            <a:r>
              <a:rPr lang="ru-RU" sz="2800" b="0" i="1" strike="noStrike" spc="-1">
                <a:solidFill>
                  <a:srgbClr val="00B050"/>
                </a:solidFill>
                <a:latin typeface="Times New Roman"/>
                <a:ea typeface="DejaVu Sans"/>
              </a:rPr>
              <a:t>Конструктивно решать конфликтные ситуации</a:t>
            </a:r>
            <a:endParaRPr lang="ru-RU" sz="2800" b="0" strike="noStrike" spc="-1">
              <a:latin typeface="Arial"/>
            </a:endParaRPr>
          </a:p>
          <a:p>
            <a:pPr marL="343080" indent="-340920" algn="just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"/>
            </a:pPr>
            <a:r>
              <a:rPr lang="ru-RU" sz="2800" b="0" i="1" strike="noStrike" spc="-1">
                <a:solidFill>
                  <a:srgbClr val="00B050"/>
                </a:solidFill>
                <a:latin typeface="Times New Roman"/>
                <a:ea typeface="DejaVu Sans"/>
              </a:rPr>
              <a:t>Правильно оценивать себя и своё поведение</a:t>
            </a:r>
            <a:endParaRPr lang="ru-RU" sz="2800" b="0" strike="noStrike" spc="-1">
              <a:latin typeface="Arial"/>
            </a:endParaRPr>
          </a:p>
          <a:p>
            <a:pPr marL="343080" indent="-340920" algn="just">
              <a:lnSpc>
                <a:spcPct val="100000"/>
              </a:lnSpc>
              <a:spcBef>
                <a:spcPts val="561"/>
              </a:spcBef>
              <a:buClr>
                <a:srgbClr val="F0A22E"/>
              </a:buClr>
              <a:buSzPct val="70000"/>
              <a:buFont typeface="Wingdings" charset="2"/>
              <a:buChar char=""/>
            </a:pPr>
            <a:r>
              <a:rPr lang="ru-RU" sz="2800" b="0" i="1" strike="noStrike" spc="-1">
                <a:solidFill>
                  <a:srgbClr val="00B050"/>
                </a:solidFill>
                <a:latin typeface="Times New Roman"/>
                <a:ea typeface="DejaVu Sans"/>
              </a:rPr>
              <a:t>Быть самостоятельным, активным, инициативным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ru-RU" sz="2800" b="0" strike="noStrike" spc="-1">
              <a:latin typeface="Arial"/>
            </a:endParaRPr>
          </a:p>
        </p:txBody>
      </p:sp>
      <p:pic>
        <p:nvPicPr>
          <p:cNvPr id="201" name="Изображение11"/>
          <p:cNvPicPr/>
          <p:nvPr/>
        </p:nvPicPr>
        <p:blipFill>
          <a:blip r:embed="rId2"/>
          <a:stretch/>
        </p:blipFill>
        <p:spPr>
          <a:xfrm>
            <a:off x="323640" y="2061000"/>
            <a:ext cx="4174200" cy="3598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304920" y="457200"/>
            <a:ext cx="8684640" cy="83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2"/>
          <p:cNvSpPr/>
          <p:nvPr/>
        </p:nvSpPr>
        <p:spPr>
          <a:xfrm>
            <a:off x="304920" y="1554120"/>
            <a:ext cx="8684640" cy="452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</a:pPr>
            <a:endParaRPr lang="ru-RU" sz="1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3200" b="1" i="1" u="sng" strike="noStrike" spc="-1">
                <a:solidFill>
                  <a:srgbClr val="00B050"/>
                </a:solidFill>
                <a:uFillTx/>
                <a:latin typeface="Times New Roman"/>
                <a:ea typeface="DejaVu Sans"/>
              </a:rPr>
              <a:t>ЛЮБВИ, ТЕРПЕНИЯ, ПОЗИТИВНОГО ОБЩЕНИЯ  ВАМ</a:t>
            </a:r>
            <a:endParaRPr lang="ru-RU" sz="32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961"/>
              </a:spcBef>
              <a:tabLst>
                <a:tab pos="0" algn="l"/>
              </a:tabLst>
            </a:pPr>
            <a:r>
              <a:rPr lang="ru-RU" sz="4800" b="1" i="1" u="sng" strike="noStrike" spc="-1">
                <a:solidFill>
                  <a:srgbClr val="00B050"/>
                </a:solidFill>
                <a:uFillTx/>
                <a:latin typeface="Times New Roman"/>
                <a:ea typeface="DejaVu Sans"/>
              </a:rPr>
              <a:t>уважаемые родители!!!</a:t>
            </a:r>
            <a:endParaRPr lang="ru-RU" sz="4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961"/>
              </a:spcBef>
              <a:tabLst>
                <a:tab pos="0" algn="l"/>
              </a:tabLst>
            </a:pPr>
            <a:endParaRPr lang="ru-RU" sz="4800" b="0" strike="noStrike" spc="-1"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961"/>
              </a:spcBef>
              <a:tabLst>
                <a:tab pos="0" algn="l"/>
              </a:tabLst>
            </a:pPr>
            <a:r>
              <a:rPr lang="ru-RU" sz="4800" b="1" i="1" u="sng" strike="noStrike" spc="-1">
                <a:solidFill>
                  <a:srgbClr val="C00000"/>
                </a:solidFill>
                <a:uFillTx/>
                <a:latin typeface="Times New Roman"/>
                <a:ea typeface="DejaVu Sans"/>
              </a:rPr>
              <a:t>Спасибо за внимание!!!</a:t>
            </a:r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</TotalTime>
  <Words>405</Words>
  <Application>Microsoft Office PowerPoint</Application>
  <PresentationFormat>Экран (4:3)</PresentationFormat>
  <Paragraphs>70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Franklin Gothic Book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Собрание для родителей будущих первоклассников</dc:title>
  <dc:subject/>
  <dc:creator>Директор</dc:creator>
  <dc:description/>
  <cp:lastModifiedBy>Екатерина Чимутова</cp:lastModifiedBy>
  <cp:revision>22</cp:revision>
  <dcterms:created xsi:type="dcterms:W3CDTF">2024-03-20T07:55:28Z</dcterms:created>
  <dcterms:modified xsi:type="dcterms:W3CDTF">2026-08-10T14:33:29Z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</vt:i4>
  </property>
</Properties>
</file>