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72" r:id="rId4"/>
    <p:sldId id="282" r:id="rId5"/>
    <p:sldId id="283" r:id="rId6"/>
    <p:sldId id="281" r:id="rId7"/>
    <p:sldId id="284" r:id="rId8"/>
    <p:sldId id="285" r:id="rId9"/>
    <p:sldId id="28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0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6A7C5F-065F-997D-CD65-34BCC3A82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37D064-CB8C-45C5-07A9-7FD5802FF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0C0C37-0C20-D37E-8AB7-691C283E9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872B7D-0E06-F6CF-33BA-14EAE9E8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76C939-85AC-AA34-EC89-991DA026E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45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9226EE-A3BD-EE90-6223-AEDA8AD5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81A5B6-1B2F-FA0B-3455-51F1D5049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4767C7-D796-FD19-DF33-BB48915D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247FC2-201E-72C5-CF26-1BFFA4BF5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AEA1D8-30E2-4AB6-D9AA-220BF4735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407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131299-4BFC-7925-BA6B-DA29ED45A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762FC4-D206-E771-F4A5-AA5E8091B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EF676F-5570-1FC4-72D6-6F32D84BC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D3809D-BB2B-42B0-7693-7E067221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CB7E7E-0165-95C3-A3E2-8083F1A5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95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B72426-52C5-409B-79B1-021D6D6F8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970934-8A7E-CCDA-B3FE-AD3EABF8D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BB08BA-0BAF-F760-131F-E01447802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A09028-DC3C-7EBB-0063-6FF8C6ADB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F7F107-2B6E-A1DC-1BE0-DDE3CABD7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A82F7A-2B9D-D1C8-AF38-F75628FD1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59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5FDB56-701B-925B-5497-14CC39920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CD0D40-2D48-C9AF-76D8-4DF55C007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2C4CF55-41A6-C992-6F03-03F52837C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54FC7D-24D2-46BD-1984-A73A8182F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735F811-290C-5D98-BB8A-4DBCBA22C3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3DA9FCB-4DAC-4743-369A-12151784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31599C3-142A-5173-50DB-45FE889BB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14AA4A4-8064-5C12-AB45-EA5EF6644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627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A1610-984B-205C-051B-F6E5B0A7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D56D8C-D7AD-E8C6-C15B-FB5781F56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18E9FE-662E-5CB2-BA10-BDF5A0A2C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5A93BF0-2504-B90C-C310-6F0B0F896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495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3F88679-D939-2450-1756-F6BB5A9B0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E36B545-8C7D-4988-7469-87B4DD431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502931-9D61-7322-C251-AE197D221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45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EB52C-9633-F28B-E82B-4C9EE24F9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4EC9E-2C05-4FD3-896B-8C00A9CA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D0A8CA-D14E-CC49-92C6-2BABC985A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2F7D88-E6D2-D0D5-6895-633D5170D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FDD8E4-74C5-B0C1-3C04-A571D6B34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5D8D1E-4EEA-16FF-BD24-ADCFD825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158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45F1F-A7E7-8E55-0827-2B292741C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2746EA4-7FBC-6FBD-24D1-7342C9F0BC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5BCDB5-E9EC-95B4-2005-BA3F3B986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C8E52B-CAE8-7063-E2C7-6F5AAA6F9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F58EE8-1723-3E07-5E00-299B31F8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F04C0F-8CCC-02FF-8809-E8071D7D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30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72C2C5-1A3E-9DA9-C7FD-E7E62F607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3D64D4-CD51-E023-905B-E9E0A32D3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2AB604-B403-CE5C-AEE3-822CB0CC2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60EFF3-8590-A64A-E4A5-3C41BA57C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9CF13B-4B25-8281-0444-D04D8E410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1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2AF5D9-9890-81DE-3984-A5F9DA5180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87CE45-D448-15F2-2C96-5D77330C9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452997-575E-4CB4-877C-D49C553BB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DA24DA-741E-9631-93BC-1080D36D0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DAEA93-03DE-5CCA-38B9-669D0A06C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67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22C4F-D000-2A9A-05A9-FFFAEB3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B11704-4A25-98CA-C179-8C04FA5B1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DC5569-A254-4365-FCEF-E3A7C7C485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83CCA-FC30-440D-B56D-CCCFDA21AC5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6E3BD4-46D9-FB0C-ED7C-BB93F6EDD8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0E504F-BE5C-7AF0-F66A-B2DDFE082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92404-7656-472F-9E80-AD7FD6586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1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1EE3E2-BF20-0692-36C7-C857C8271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73268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«Технологии поддержки высокомотивированных и вовлечения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низкомотивированных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обучающихся в образовательный процесс.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аспекты мотивации   к обучению: диагностика и коррекция.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pic>
        <p:nvPicPr>
          <p:cNvPr id="7" name="Picture 10" descr="http://www.serhaber.com/Foto/YaziIciResimler/84dbd391c14986e8937.jpg">
            <a:extLst>
              <a:ext uri="{FF2B5EF4-FFF2-40B4-BE49-F238E27FC236}">
                <a16:creationId xmlns:a16="http://schemas.microsoft.com/office/drawing/2014/main" id="{09E971AF-C223-92C7-2D82-5267E6D0C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1658" y="2938393"/>
            <a:ext cx="2432891" cy="2457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://www.1000dosok.ru/s/02-05-8726301.jpg">
            <a:extLst>
              <a:ext uri="{FF2B5EF4-FFF2-40B4-BE49-F238E27FC236}">
                <a16:creationId xmlns:a16="http://schemas.microsoft.com/office/drawing/2014/main" id="{EB9F1194-154D-F7BF-9A53-840C21F95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1788" y="2938393"/>
            <a:ext cx="248842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http://duran.ru/wp-content/uploads/2013/01/x_2e07a906.jpg">
            <a:extLst>
              <a:ext uri="{FF2B5EF4-FFF2-40B4-BE49-F238E27FC236}">
                <a16:creationId xmlns:a16="http://schemas.microsoft.com/office/drawing/2014/main" id="{41F1AD2B-6484-6C1F-F006-E684CD319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8605" y="2974336"/>
            <a:ext cx="271464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F490EE0-C1E1-9474-824E-0541EDFE33E1}"/>
              </a:ext>
            </a:extLst>
          </p:cNvPr>
          <p:cNvSpPr/>
          <p:nvPr/>
        </p:nvSpPr>
        <p:spPr>
          <a:xfrm>
            <a:off x="4287914" y="5805996"/>
            <a:ext cx="3595457" cy="9144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МОАУ «СОШ № 89»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педагог-психолог: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Поторочина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 Ю.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300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lato.acadiau.ca/COURSES/POLS/Grieve/3593/zold/3593~03ppt/insts_files/master08_image007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56"/>
          <a:stretch>
            <a:fillRect/>
          </a:stretch>
        </p:blipFill>
        <p:spPr bwMode="auto">
          <a:xfrm>
            <a:off x="1666844" y="38428"/>
            <a:ext cx="9001156" cy="68012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6632"/>
            <a:ext cx="8686800" cy="1526418"/>
          </a:xfrm>
        </p:spPr>
        <p:txBody>
          <a:bodyPr>
            <a:normAutofit fontScale="90000"/>
          </a:bodyPr>
          <a:lstStyle/>
          <a:p>
            <a:r>
              <a:rPr lang="ru-RU" dirty="0"/>
              <a:t> </a:t>
            </a:r>
            <a:br>
              <a:rPr lang="ru-RU" dirty="0"/>
            </a:br>
            <a:r>
              <a:rPr lang="ru-RU" sz="8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  <a:r>
              <a:rPr lang="ru-RU" sz="8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</a:t>
            </a:r>
            <a:br>
              <a:rPr lang="ru-RU" sz="8900" dirty="0">
                <a:solidFill>
                  <a:srgbClr val="FF0000"/>
                </a:solidFill>
                <a:latin typeface="Monotype Corsiva" pitchFamily="66" charset="0"/>
              </a:rPr>
            </a:b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31146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/>
              <a:t>   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побуждения, вызывающие активность организма и определяющие ее направленность.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6" name="Picture 8" descr="http://im5-tub-ru.yandex.net/i?id=94588253-16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977847" y="4015876"/>
            <a:ext cx="2991776" cy="2725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6" descr="http://yuliy-zolotay.vuspehe.com/Data/Partners/yuliy-zolotay/1%281%29%282%29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2164" y="4186477"/>
            <a:ext cx="3180363" cy="2554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3344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http://www.serhaber.com/Foto/YaziIciResimler/84dbd391c14986e89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3190" y="0"/>
            <a:ext cx="42148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 в нас самих 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09654" y="0"/>
            <a:ext cx="5429288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>
                <a:solidFill>
                  <a:srgbClr val="FF0000"/>
                </a:solidFill>
              </a:rPr>
              <a:t>     </a:t>
            </a:r>
          </a:p>
          <a:p>
            <a:pPr algn="ctr">
              <a:buNone/>
            </a:pPr>
            <a:endParaRPr lang="ru-RU" sz="3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Мотивация к обучению запрограммирована в нас от природы: полученное знание или овладение новым умением вознаграждается выплеском гормонов счастья.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://school-box.ru/images/stories/pokaz/shablony-dlya-prezentaziy-11-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6910" y="500042"/>
            <a:ext cx="8358246" cy="917596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3800" b="1" dirty="0">
                <a:latin typeface="Times New Roman" panose="02020603050405020304" pitchFamily="18" charset="0"/>
                <a:cs typeface="Times New Roman" pitchFamily="18" charset="0"/>
              </a:rPr>
              <a:t>Факторы, </a:t>
            </a:r>
            <a:br>
              <a:rPr lang="ru-RU" sz="3800" b="1" dirty="0"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3800" b="1" dirty="0">
                <a:latin typeface="Times New Roman" panose="02020603050405020304" pitchFamily="18" charset="0"/>
                <a:cs typeface="Times New Roman" pitchFamily="18" charset="0"/>
              </a:rPr>
              <a:t>влияющие на мотивацию:</a:t>
            </a:r>
            <a:b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24066" y="1346754"/>
            <a:ext cx="8229600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   </a:t>
            </a:r>
          </a:p>
          <a:p>
            <a:pPr algn="ctr">
              <a:buBlip>
                <a:blip r:embed="rId3"/>
              </a:buBlip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Отсутствие самостоятельности в принятии решений и последствий собственных действий.</a:t>
            </a:r>
          </a:p>
          <a:p>
            <a:pPr algn="ctr">
              <a:buBlip>
                <a:blip r:embed="rId3"/>
              </a:buBlip>
            </a:pP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Blip>
                <a:blip r:embed="rId3"/>
              </a:buBlip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Отсутствие реальной помощи при понимании сложных учебных процессов.</a:t>
            </a:r>
          </a:p>
          <a:p>
            <a:pPr algn="ctr">
              <a:buBlip>
                <a:blip r:embed="rId3"/>
              </a:buBlip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Blip>
                <a:blip r:embed="rId3"/>
              </a:buBlip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Отсутствие единой системы поведения взрослых в требовании по отношению к себе и </a:t>
            </a:r>
          </a:p>
          <a:p>
            <a:pPr algn="ctr">
              <a:buBlip>
                <a:blip r:embed="rId3"/>
              </a:buBlip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 ребенку.</a:t>
            </a:r>
          </a:p>
          <a:p>
            <a:pPr>
              <a:buBlip>
                <a:blip r:embed="rId3"/>
              </a:buBlip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fantik47.rusedu.net/gallery/3117/69646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        Выделяют два типа мотивации: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376039"/>
            <a:ext cx="9144000" cy="4750125"/>
          </a:xfrm>
        </p:spPr>
        <p:txBody>
          <a:bodyPr/>
          <a:lstStyle/>
          <a:p>
            <a:pPr marL="514350" indent="-514350" algn="ctr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(похвала, оценки, наказания и материальное поощрение).</a:t>
            </a: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2.Внутренняя (искренний интерес к предмету, стремление к знаниям и самореализации).</a:t>
            </a:r>
          </a:p>
        </p:txBody>
      </p:sp>
      <p:pic>
        <p:nvPicPr>
          <p:cNvPr id="36866" name="Picture 2" descr="http://im7-tub-ru.yandex.net/i?id=446413525-22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3429000"/>
            <a:ext cx="3143272" cy="2077052"/>
          </a:xfrm>
          <a:prstGeom prst="rect">
            <a:avLst/>
          </a:prstGeom>
          <a:noFill/>
        </p:spPr>
      </p:pic>
      <p:pic>
        <p:nvPicPr>
          <p:cNvPr id="36868" name="Picture 4" descr="http://www.sunhome.ru/UsersGallery/072011/poznavatelnii-interes-rebenk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4152674"/>
            <a:ext cx="2286016" cy="2451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"/>
            <a:ext cx="9123755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66844" y="1340768"/>
            <a:ext cx="8643998" cy="5231504"/>
          </a:xfrm>
        </p:spPr>
        <p:txBody>
          <a:bodyPr/>
          <a:lstStyle/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Мотивация к обучению – непостоянная величина, она изменяется в зависимости от ситуации, настроения, предмета изучения, </a:t>
            </a:r>
          </a:p>
          <a:p>
            <a:pPr algn="ctr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но нет ни одного ребенка, которого нельзя было бы «заинтересовать» школьными дисциплинами.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FA74-A518-6905-2E59-7BBCFD5E8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0BD2B1-C8CA-9FD3-45D6-7536381CB7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E4D538D9-1278-B301-0ECF-743B7D379DD5}"/>
              </a:ext>
            </a:extLst>
          </p:cNvPr>
          <p:cNvSpPr>
            <a:spLocks noGrp="1" noChangeAspect="1" noChangeArrowheads="1"/>
          </p:cNvSpPr>
          <p:nvPr>
            <p:ph type="ctrTitle"/>
          </p:nvPr>
        </p:nvSpPr>
        <p:spPr bwMode="auto">
          <a:xfrm>
            <a:off x="1677971" y="1261260"/>
            <a:ext cx="8990029" cy="309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Диагностика: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Анкета «Оценка уровня школьной мотивации Н. Г.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Лускановой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(отражает отношение учеников к школе и учебному процессу, эмоциональное реагирование на школьную ситуацию).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Типология мотивов учения «Лесенка побуждений» (ученик в форме лесенки ранжирует два вида мотивов учения- социальные и познавательные).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3.Методика диагностики направленности учебной мотивации Т. Д. Дубовицкой (выявляет направленность и уровень развития внутренней мотивации учебной деятельности учащихся при изучении конкретных предметов).</a:t>
            </a:r>
          </a:p>
        </p:txBody>
      </p:sp>
    </p:spTree>
    <p:extLst>
      <p:ext uri="{BB962C8B-B14F-4D97-AF65-F5344CB8AC3E}">
        <p14:creationId xmlns:p14="http://schemas.microsoft.com/office/powerpoint/2010/main" val="3918454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fantik47.rusedu.net/gallery/3117/69646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939" y="103174"/>
            <a:ext cx="10515600" cy="132556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568171"/>
            <a:ext cx="8229600" cy="55579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методы коррекции:  </a:t>
            </a:r>
            <a:endParaRPr lang="ru-RU" sz="3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личностного смысла действиям ученика, которые ранее не имели для него внутренней значимости (посредством положительного оценивания, похвалы).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видеть и осознавать отдельные стороны учебного труда, связывать их с познавательной потребностью.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ставить самостоятельные цели в учебной работе или удерживать те, что поставил учитель.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школьника в процесс анализа, обсуждения условий и путей достижения целей.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роли поисковой деятельности учащихся, углубление в сущность изучаемых явлений, установление причинно-следственных связей.</a:t>
            </a:r>
          </a:p>
          <a:p>
            <a:pPr algn="ctr">
              <a:buNone/>
            </a:pP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493EAB-1AF6-760F-6AAE-12F9B7C57A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937" y="0"/>
            <a:ext cx="9128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14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374</Words>
  <Application>Microsoft Office PowerPoint</Application>
  <PresentationFormat>Широкоэкранный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Monotype Corsiva</vt:lpstr>
      <vt:lpstr>Times New Roman</vt:lpstr>
      <vt:lpstr>Тема Office</vt:lpstr>
      <vt:lpstr> Тема: «Технологии поддержки высокомотивированных и вовлечения низкомотивированных обучающихся в образовательный процесс.  Психологические аспекты мотивации   к обучению: диагностика и коррекция. </vt:lpstr>
      <vt:lpstr>  Мотивация - </vt:lpstr>
      <vt:lpstr>Мотивация в нас самих !</vt:lpstr>
      <vt:lpstr>                       Факторы,  влияющие на мотивацию: </vt:lpstr>
      <vt:lpstr>         Выделяют два типа мотивации:</vt:lpstr>
      <vt:lpstr>Презентация PowerPoint</vt:lpstr>
      <vt:lpstr>Диагностика:  1. Анкета «Оценка уровня школьной мотивации Н. Г. Лускановой (отражает отношение учеников к школе и учебному процессу, эмоциональное реагирование на школьную ситуацию).  2. Типология мотивов учения «Лесенка побуждений» (ученик в форме лесенки ранжирует два вида мотивов учения- социальные и познавательные).  3.Методика диагностики направленности учебной мотивации Т. Д. Дубовицкой (выявляет направленность и уровень развития внутренней мотивации учебной деятельности учащихся при изучении конкретных предметов).</vt:lpstr>
      <vt:lpstr>   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Екатерина Чимутова</cp:lastModifiedBy>
  <cp:revision>3</cp:revision>
  <dcterms:created xsi:type="dcterms:W3CDTF">2026-04-01T06:10:02Z</dcterms:created>
  <dcterms:modified xsi:type="dcterms:W3CDTF">2026-08-10T14:23:02Z</dcterms:modified>
</cp:coreProperties>
</file>