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59" r:id="rId9"/>
    <p:sldId id="260" r:id="rId10"/>
    <p:sldId id="261" r:id="rId11"/>
    <p:sldId id="257" r:id="rId12"/>
    <p:sldId id="258" r:id="rId13"/>
    <p:sldId id="271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65" r:id="rId22"/>
    <p:sldId id="269" r:id="rId23"/>
    <p:sldId id="270" r:id="rId24"/>
    <p:sldId id="266" r:id="rId25"/>
    <p:sldId id="267" r:id="rId26"/>
    <p:sldId id="285" r:id="rId27"/>
    <p:sldId id="268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6737A-1F17-4245-A9BC-985F6DE48FDA}" type="datetimeFigureOut">
              <a:rPr lang="ru-RU" smtClean="0"/>
              <a:t>10.08.2026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09A01-AA64-4BA3-9D26-D0BCD6B4CB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584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10.08.2026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10.08.2026</a:t>
            </a:fld>
            <a:endParaRPr lang="ru-RU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7040" y="188640"/>
            <a:ext cx="8496944" cy="1584176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1300" i="1" dirty="0">
                <a:solidFill>
                  <a:schemeClr val="bg1"/>
                </a:solidFill>
                <a:cs typeface="Aharoni" pitchFamily="2" charset="-79"/>
              </a:rPr>
            </a:br>
            <a:br>
              <a:rPr lang="ru-RU" sz="16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Всероссийский конкурс профессионального мастерства специалистов службы психолого-педагогического сопровождения</a:t>
            </a:r>
            <a:b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«Отдавая сердце – 2026»</a:t>
            </a:r>
            <a:b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60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1124744"/>
            <a:ext cx="7854696" cy="1872208"/>
          </a:xfrm>
        </p:spPr>
        <p:txBody>
          <a:bodyPr>
            <a:normAutofit/>
          </a:bodyPr>
          <a:lstStyle/>
          <a:p>
            <a:pPr algn="ctr"/>
            <a:endParaRPr lang="ru-RU" b="1" i="1" dirty="0">
              <a:solidFill>
                <a:schemeClr val="accent5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					</a:t>
            </a:r>
            <a:r>
              <a:rPr lang="ru-RU" sz="1600" dirty="0">
                <a:solidFill>
                  <a:schemeClr val="bg1"/>
                </a:solidFill>
              </a:rPr>
              <a:t> </a:t>
            </a:r>
          </a:p>
          <a:p>
            <a:pPr algn="just"/>
            <a:endParaRPr lang="ru-RU" sz="1600" b="1" i="1" dirty="0">
              <a:solidFill>
                <a:schemeClr val="tx2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7039" y="2371323"/>
            <a:ext cx="8496944" cy="2720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>
              <a:lnSpc>
                <a:spcPct val="115000"/>
              </a:lnSpc>
              <a:spcAft>
                <a:spcPts val="0"/>
              </a:spcAft>
            </a:pPr>
            <a:r>
              <a:rPr lang="ru-RU" sz="3600" b="1" i="1" dirty="0">
                <a:solidFill>
                  <a:schemeClr val="tx2">
                    <a:lumMod val="25000"/>
                  </a:schemeClr>
                </a:solidFill>
                <a:latin typeface="Times New Roman"/>
                <a:ea typeface="Calibri"/>
                <a:cs typeface="Times New Roman"/>
              </a:rPr>
              <a:t>ОСОБЫЕ ДЕТИ – </a:t>
            </a:r>
            <a:r>
              <a:rPr lang="ru-RU" sz="3600" b="1" i="1">
                <a:solidFill>
                  <a:schemeClr val="tx2">
                    <a:lumMod val="25000"/>
                  </a:schemeClr>
                </a:solidFill>
                <a:latin typeface="Times New Roman"/>
                <a:ea typeface="Calibri"/>
                <a:cs typeface="Times New Roman"/>
              </a:rPr>
              <a:t>ОСОБЫЙ ПОДХОД</a:t>
            </a:r>
            <a:endParaRPr lang="ru-RU" sz="3600" b="1" dirty="0">
              <a:solidFill>
                <a:schemeClr val="tx2">
                  <a:lumMod val="2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indent="180340" algn="ctr">
              <a:lnSpc>
                <a:spcPct val="115000"/>
              </a:lnSpc>
              <a:spcAft>
                <a:spcPts val="0"/>
              </a:spcAft>
            </a:pPr>
            <a:r>
              <a:rPr lang="ru-RU" sz="2800" i="1" dirty="0">
                <a:solidFill>
                  <a:schemeClr val="tx2">
                    <a:lumMod val="25000"/>
                  </a:schemeClr>
                </a:solidFill>
                <a:latin typeface="Times New Roman"/>
                <a:ea typeface="Calibri"/>
                <a:cs typeface="Times New Roman"/>
              </a:rPr>
              <a:t>ПСИХОЛОГИЧЕСКИЙ АСПЕКТ</a:t>
            </a:r>
            <a:endParaRPr lang="ru-RU" sz="2800" dirty="0">
              <a:solidFill>
                <a:schemeClr val="tx2">
                  <a:lumMod val="2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indent="180340" algn="ctr">
              <a:lnSpc>
                <a:spcPct val="115000"/>
              </a:lnSpc>
              <a:spcAft>
                <a:spcPts val="0"/>
              </a:spcAft>
            </a:pPr>
            <a:r>
              <a:rPr lang="ru-RU" sz="2800" i="1" dirty="0">
                <a:solidFill>
                  <a:schemeClr val="tx2">
                    <a:lumMod val="25000"/>
                  </a:schemeClr>
                </a:solidFill>
                <a:latin typeface="Times New Roman"/>
                <a:ea typeface="Calibri"/>
                <a:cs typeface="Times New Roman"/>
              </a:rPr>
              <a:t>СЕМИНАР</a:t>
            </a:r>
            <a:endParaRPr lang="ru-RU" sz="2800" dirty="0">
              <a:solidFill>
                <a:schemeClr val="tx2">
                  <a:lumMod val="25000"/>
                </a:schemeClr>
              </a:solidFill>
              <a:latin typeface="Calibri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indent="180340">
              <a:lnSpc>
                <a:spcPct val="115000"/>
              </a:lnSpc>
              <a:spcAft>
                <a:spcPts val="1000"/>
              </a:spcAft>
            </a:pPr>
            <a:endParaRPr lang="ru-RU" sz="1400" dirty="0">
              <a:solidFill>
                <a:srgbClr val="00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191284" y="6226224"/>
            <a:ext cx="797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>
                    <a:lumMod val="90000"/>
                    <a:lumOff val="10000"/>
                  </a:schemeClr>
                </a:solidFill>
              </a:rPr>
              <a:t>2026г</a:t>
            </a:r>
            <a:r>
              <a:rPr lang="ru-RU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86584" y="4357508"/>
            <a:ext cx="7037399" cy="146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r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 Подготовила: Потапова Оксана Валериевна – педагог-психолог</a:t>
            </a:r>
          </a:p>
          <a:p>
            <a:pPr indent="180340" algn="r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Государственного бюджетного дошкольного образовательного учреждения </a:t>
            </a:r>
          </a:p>
          <a:p>
            <a:pPr indent="180340" algn="r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«Детский сад №119 общеразвивающего вида городского округа Макеевка» </a:t>
            </a:r>
          </a:p>
          <a:p>
            <a:pPr indent="180340" algn="r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Донецкой Народной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2144423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998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К детям с ограниченными возможностями здоровья (ОВЗ</a:t>
            </a:r>
            <a:r>
              <a:rPr lang="ru-RU" sz="2800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согласно нормативно-правовым документам Российской Федерации, статьи 2 «Закона об образовании» Донецкой Народной Республики и «Концепции развития инклюзивного образования», относятся «физические лица, имеющие недостатки в физическом и (или) психологическом развитии, подтвержденные надлежащим образом медико-социальной экспертной комиссией и (или) психолого - медико-педагогической комиссией (ПМПК) и препятствующие получению образования без создания специальных условий».</a:t>
            </a:r>
          </a:p>
          <a:p>
            <a:pPr marL="0" indent="0" algn="just">
              <a:buNone/>
            </a:pPr>
            <a:endParaRPr lang="ru-RU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04632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622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4501" y="2564904"/>
            <a:ext cx="8229600" cy="1143000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1125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Различают следующие категории детей с нарушениями в развитии: </a:t>
            </a:r>
            <a:r>
              <a:rPr lang="ru-RU" sz="2400" i="1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нарушениями слуха, с нарушениями зрения, с нарушениями речи, с задержкой психического развития, с нарушениями опорно-двигательного аппарата, с нарушениями эмоционально-волевой сферы, с РАС, с нарушением поведенческой сферы и другие, которые по состоянию здоровья не могут посещать общеобразовательные организации </a:t>
            </a:r>
            <a:r>
              <a:rPr lang="ru-RU" sz="24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(решение ВКК, МСЭК).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Понятия «инвалид» и «обучающийся с ОВЗ» </a:t>
            </a:r>
            <a:r>
              <a:rPr lang="ru-RU" sz="24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являются тождественными.</a:t>
            </a:r>
            <a:r>
              <a:rPr lang="ru-RU" sz="2400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Обучающийся с ОВЗ может не иметь статуса «инвалид», при этом ему необходимы специальные условия для получения образования.</a:t>
            </a:r>
          </a:p>
          <a:p>
            <a:pPr marL="0" indent="0" algn="just">
              <a:buNone/>
            </a:pPr>
            <a:endParaRPr lang="ru-RU" sz="2400" dirty="0">
              <a:solidFill>
                <a:schemeClr val="bg1">
                  <a:lumMod val="90000"/>
                  <a:lumOff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44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415880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«Ребёнок-инвалид»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это гражданин в возрасте до 18 лет, имеющий значительные ограничения жизнедеятельности, приводящие к социальной </a:t>
            </a:r>
            <a:r>
              <a:rPr lang="ru-RU" dirty="0" err="1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дезадаптации</a:t>
            </a:r>
            <a:r>
              <a:rPr lang="ru-RU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вследствие нарушений развития и роста ребёнка. </a:t>
            </a:r>
          </a:p>
          <a:p>
            <a:pPr marL="0" indent="0" algn="just">
              <a:buNone/>
            </a:pPr>
            <a:r>
              <a:rPr lang="ru-RU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основным ограничениям относятся способности к самообслуживанию, передвижению, ориентации, контролю над своим поведением, обучению, общению. </a:t>
            </a:r>
          </a:p>
          <a:p>
            <a:pPr marL="0" indent="0" algn="just">
              <a:buNone/>
            </a:pPr>
            <a:r>
              <a:rPr lang="ru-RU" b="1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Статус «ребёнок-инвалид»</a:t>
            </a:r>
            <a:r>
              <a:rPr lang="ru-RU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устанавливается учреждениями медико-социальной экспертизы. Ребенку, признанному инвалидом, выдаются справка, подтверждающая факт установления инвалидности, с указанием группы инвалидности, а также индивидуальная программа реабилитации или </a:t>
            </a:r>
            <a:r>
              <a:rPr lang="ru-RU" dirty="0" err="1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абилитации</a:t>
            </a:r>
            <a:r>
              <a:rPr lang="ru-RU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(ИПРА). На основании выписки ИПРА ребенка-инвалида разрабатывается перечень необходимых мероприятий по психолого-педагогической реабилитации и </a:t>
            </a:r>
            <a:r>
              <a:rPr lang="ru-RU" dirty="0" err="1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абилитации</a:t>
            </a:r>
            <a:r>
              <a:rPr lang="ru-RU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ребенка-инвалида с указанием исполнителей и сроков исполнения.</a:t>
            </a:r>
          </a:p>
          <a:p>
            <a:pPr marL="0" indent="0" algn="just">
              <a:buNone/>
            </a:pPr>
            <a:endParaRPr lang="ru-RU" dirty="0">
              <a:solidFill>
                <a:schemeClr val="bg1">
                  <a:lumMod val="90000"/>
                  <a:lumOff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108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20688"/>
            <a:ext cx="8496944" cy="604867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chemeClr val="bg1">
                    <a:lumMod val="90000"/>
                    <a:lumOff val="10000"/>
                  </a:schemeClr>
                </a:solidFill>
              </a:rPr>
              <a:t>	</a:t>
            </a:r>
            <a:r>
              <a:rPr lang="ru-RU" sz="2400" b="1" dirty="0">
                <a:solidFill>
                  <a:schemeClr val="tx2">
                    <a:lumMod val="25000"/>
                  </a:schemeClr>
                </a:solidFill>
              </a:rPr>
              <a:t>Дети с особыми образовательными потребностями (ООП)</a:t>
            </a:r>
            <a:r>
              <a:rPr lang="ru-RU" sz="2400" dirty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– дети, испытывающие постоянные или временные трудности в получении образования соответствующего уровня вследствие: нарушений развития; поведенческих и эмоциональных проблем; средовых факторов (социальных, психологических, лингвистических, культурных). К ним относятся:</a:t>
            </a:r>
          </a:p>
          <a:p>
            <a:pPr lvl="0" algn="just"/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дети с ограниченными возможностями (ОВЗ);</a:t>
            </a:r>
          </a:p>
          <a:p>
            <a:pPr lvl="0" algn="just"/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дети инвалиды;</a:t>
            </a:r>
          </a:p>
          <a:p>
            <a:pPr lvl="0" algn="just"/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дети – сироты;</a:t>
            </a:r>
          </a:p>
          <a:p>
            <a:pPr lvl="0" algn="just"/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дети родителей, лишенных родительских прав;</a:t>
            </a:r>
          </a:p>
          <a:p>
            <a:pPr lvl="0" algn="just"/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дети беженцев и вынужденных переселенцев;</a:t>
            </a:r>
          </a:p>
          <a:p>
            <a:pPr lvl="0" algn="just"/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дети жертвы насилия;</a:t>
            </a:r>
          </a:p>
          <a:p>
            <a:pPr lvl="0" algn="just"/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дети, пострадавшие от стихийных бедствий, военных конфликтов;</a:t>
            </a:r>
          </a:p>
          <a:p>
            <a:pPr lvl="0" algn="just"/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одаренные дети;</a:t>
            </a:r>
          </a:p>
          <a:p>
            <a:pPr lvl="0" algn="just"/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дети с поведенческими проблемами;</a:t>
            </a:r>
          </a:p>
          <a:p>
            <a:pPr lvl="0" algn="just"/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дети, страдающие хроническими соматическими заболеваниями и др.</a:t>
            </a:r>
            <a:endParaRPr lang="ru-RU" sz="24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3279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52636"/>
            <a:ext cx="7488832" cy="1368152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Упражнение «Пойми меня»	</a:t>
            </a:r>
            <a:endParaRPr lang="ru-RU" sz="4000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07904" y="620688"/>
            <a:ext cx="3960440" cy="180020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1640" y="2132856"/>
            <a:ext cx="633670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74413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3913" y="1275588"/>
            <a:ext cx="8229600" cy="433576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bg1">
                    <a:lumMod val="90000"/>
                    <a:lumOff val="10000"/>
                  </a:schemeClr>
                </a:solidFill>
              </a:rPr>
              <a:t>	А теперь можете прочитать то, о чём говорилось в стихотворении.</a:t>
            </a:r>
          </a:p>
          <a:p>
            <a:pPr marL="0" indent="0">
              <a:buNone/>
            </a:pPr>
            <a:r>
              <a:rPr lang="ru-RU" sz="3600" b="1" dirty="0">
                <a:solidFill>
                  <a:schemeClr val="tx2">
                    <a:lumMod val="25000"/>
                  </a:schemeClr>
                </a:solidFill>
              </a:rPr>
              <a:t>Тыква-чудо — в два обхвата,</a:t>
            </a:r>
          </a:p>
          <a:p>
            <a:pPr marL="0" indent="0">
              <a:buNone/>
            </a:pPr>
            <a:r>
              <a:rPr lang="ru-RU" sz="3600" b="1" dirty="0">
                <a:solidFill>
                  <a:schemeClr val="tx2">
                    <a:lumMod val="25000"/>
                  </a:schemeClr>
                </a:solidFill>
              </a:rPr>
              <a:t>Витаминами богата.</a:t>
            </a:r>
          </a:p>
          <a:p>
            <a:pPr marL="0" indent="0">
              <a:buNone/>
            </a:pPr>
            <a:r>
              <a:rPr lang="ru-RU" sz="3600" b="1" dirty="0">
                <a:solidFill>
                  <a:schemeClr val="tx2">
                    <a:lumMod val="25000"/>
                  </a:schemeClr>
                </a:solidFill>
              </a:rPr>
              <a:t>Как разрежешь, посмотри:</a:t>
            </a:r>
          </a:p>
          <a:p>
            <a:pPr marL="0" indent="0">
              <a:buNone/>
            </a:pPr>
            <a:r>
              <a:rPr lang="ru-RU" sz="3600" b="1" dirty="0">
                <a:solidFill>
                  <a:schemeClr val="tx2">
                    <a:lumMod val="25000"/>
                  </a:schemeClr>
                </a:solidFill>
              </a:rPr>
              <a:t>Есть ли семечки внутри?</a:t>
            </a:r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104498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1368152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ru-RU" sz="3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того чтобы построить плодотворное взаимодействие с детьми с ООП необходимо:</a:t>
            </a:r>
            <a:br>
              <a:rPr lang="ru-RU" sz="3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420888"/>
            <a:ext cx="8229600" cy="36004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	</a:t>
            </a:r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ПРИНЯТЬ ребенка таким, какой он есть</a:t>
            </a:r>
          </a:p>
          <a:p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	ПОНЯТЬ в чем заключается возможная причина того или иного проявления особенности ребенка</a:t>
            </a:r>
          </a:p>
          <a:p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</a:rPr>
              <a:t>	РАСКРЫТЬ в воспитаннике его сильную сторону</a:t>
            </a:r>
          </a:p>
          <a:p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2512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2928"/>
            <a:ext cx="8229600" cy="3710128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ПРИНЯТИЕ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— качество, характеризующее отношение к другому человеку как к равнодостойной личности и выражающееся в сознательном подавлении чувства неприятия, вызванного всем тем, что знаменует в другом </a:t>
            </a:r>
            <a:r>
              <a:rPr lang="ru-RU" sz="2400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иное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(внешность, манера речи, вкусы, образ жизни, убеждения и т. п.). 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8965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Каким образом 	мы можем </a:t>
            </a:r>
            <a:r>
              <a:rPr lang="ru-RU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ПОНЯТЬ</a:t>
            </a:r>
            <a:r>
              <a:rPr lang="ru-RU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 чем заключается возможная причина того или иного проявления особенности ребенка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i="1" dirty="0">
                <a:solidFill>
                  <a:schemeClr val="bg1"/>
                </a:solidFill>
              </a:rPr>
              <a:t>1.</a:t>
            </a:r>
            <a:r>
              <a:rPr lang="ru-RU" sz="2400" dirty="0">
                <a:solidFill>
                  <a:schemeClr val="bg1"/>
                </a:solidFill>
              </a:rPr>
              <a:t>	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Прежде всего, педагог должен владеть знаниями педагогики и основ психологии, то есть беспрерывно заниматься самообразованием. </a:t>
            </a: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	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Необходимо наладить сотрудничество с семьей. Постараться создать доверительные отношения между родителями ребенка и педагогом, для того чтобы выяснить и понять причину возникновения присутствующих проблем ребенка и постараться их решить. </a:t>
            </a:r>
          </a:p>
        </p:txBody>
      </p:sp>
    </p:spTree>
    <p:extLst>
      <p:ext uri="{BB962C8B-B14F-4D97-AF65-F5344CB8AC3E}">
        <p14:creationId xmlns:p14="http://schemas.microsoft.com/office/powerpoint/2010/main" val="3872157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476672"/>
            <a:ext cx="7653536" cy="1143000"/>
          </a:xfrm>
        </p:spPr>
        <p:txBody>
          <a:bodyPr>
            <a:normAutofit/>
          </a:bodyPr>
          <a:lstStyle/>
          <a:p>
            <a:r>
              <a:rPr lang="ru-RU" sz="40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Упражнение « Ситуации»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119736"/>
          </a:xfrm>
        </p:spPr>
        <p:txBody>
          <a:bodyPr/>
          <a:lstStyle/>
          <a:p>
            <a:r>
              <a:rPr lang="ru-RU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Ситуация 1.  У одного из Ваших детей в группе присутствуют особенности поведения, как Вы скажите об этом родителям.</a:t>
            </a:r>
          </a:p>
          <a:p>
            <a:pPr marL="0" indent="0">
              <a:buNone/>
            </a:pPr>
            <a:endParaRPr lang="ru-RU" sz="2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Ситуация 2. На Ваш взгляд,  один из воспитанников группы нуждается в специализированной помощи логопеда, каким образом вы сообщите об этом родителям.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64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476672"/>
            <a:ext cx="7653536" cy="864096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Действия педагога при наличии у ребенка ООП</a:t>
            </a:r>
            <a:br>
              <a:rPr lang="ru-RU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dirty="0"/>
          </a:p>
          <a:p>
            <a:pPr algn="just"/>
            <a:r>
              <a:rPr lang="ru-RU" dirty="0"/>
              <a:t>1.</a:t>
            </a:r>
            <a:r>
              <a:rPr lang="ru-RU" sz="3800" dirty="0"/>
              <a:t>	</a:t>
            </a:r>
            <a:r>
              <a:rPr lang="ru-RU" sz="3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Если педагог заметил наличие проблемы в развитии или воспитании ребенка необходимо обязательно оповестить его родителей, при этом педагог должен быть настроен доброжелательно.</a:t>
            </a:r>
          </a:p>
          <a:p>
            <a:pPr algn="just"/>
            <a:r>
              <a:rPr lang="ru-RU" sz="3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Разговор с родителями нужно проводить без присутствия посторонних и при отсутствии  ребенка.</a:t>
            </a:r>
          </a:p>
          <a:p>
            <a:pPr algn="just"/>
            <a:r>
              <a:rPr lang="ru-RU" sz="3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Взрослые должны понимать, что любая проблема имеет причину ее появления, которую нужно выяснить и воздействовать на ее устранение.</a:t>
            </a:r>
          </a:p>
          <a:p>
            <a:pPr algn="just"/>
            <a:r>
              <a:rPr lang="ru-RU" sz="3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 Педагог должен, прежде всего, настроить себя, а затем родителя на то, что ребенку необходима помощь.</a:t>
            </a:r>
          </a:p>
          <a:p>
            <a:pPr algn="just"/>
            <a:r>
              <a:rPr lang="ru-RU" sz="38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Для оказания плодотворной помощи ребенку необходимо объединить усилия дошкольного учреждения, родителей и при необходимости других специалистов.</a:t>
            </a:r>
          </a:p>
          <a:p>
            <a:endParaRPr lang="ru-RU" sz="38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713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92696"/>
            <a:ext cx="8352928" cy="31683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2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Нестабильная психоэмоциональная обстановка в семье.</a:t>
            </a:r>
            <a:r>
              <a:rPr lang="ru-RU" sz="2200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Семейные ссоры и конфликты. Сцены физического насилия. Даже разговор на повышенных тонах ребенок может воспринять</a:t>
            </a:r>
            <a:r>
              <a:rPr lang="ru-RU" sz="2000" i="1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угрозу своей жизни или физической целостности, при этом не удовлетворяется его базовая потребность – в безопасности. В результате чего ребенок находится в состоянии хронической тревоги. Результатом этого могут быть нарушения в развитии речи, </a:t>
            </a:r>
            <a:r>
              <a:rPr lang="ru-RU" sz="2000" dirty="0" err="1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энурез</a:t>
            </a:r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плаксивость, раздражительность, замкнутость, частые простуды, заболевания дыхательной системы, боли в области живота или другие необъяснимые боли, нарушения в пищеварении и т.д</a:t>
            </a:r>
            <a:r>
              <a:rPr lang="ru-RU" sz="22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39752" y="3872440"/>
            <a:ext cx="446449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725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295232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2. Физическое насилие над ребенком</a:t>
            </a:r>
            <a:r>
              <a:rPr lang="ru-RU" sz="2000" b="1" i="1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Помимо страха за свою жизнь и за свою физическую безопасность, ребенок испытывает, в данном случае, бессилие и унижение. Страдает самооценка ребенка, что чревато впоследствии неумением адекватно себя воспринимать, строить полноценные контакты с окружающими, чувствовать и защищать свои психологические границы. Появляется агрессивность по отношению к окружающим, а так как агрессию выражать страшно (могут побить еще сильнее), то она «оседает», фиксируется на внутренних органах ребенка в виде различных заболеваний. И проявляется это в виде частых простуд, бронхитов, астмы, хронических заболеваний внутренних органов – почки, желудочно-кишечный тракт, заболеваний дыхательной системы и т.п. </a:t>
            </a:r>
          </a:p>
          <a:p>
            <a:pPr marL="0" indent="0" algn="just">
              <a:buNone/>
            </a:pPr>
            <a:r>
              <a:rPr lang="ru-RU" sz="20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000" dirty="0">
              <a:solidFill>
                <a:schemeClr val="bg1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71800" y="3949157"/>
            <a:ext cx="3600400" cy="2500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9310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288032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sz="3600" b="1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600" b="1" i="1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6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Эмоциональная заброшенность ребенка</a:t>
            </a:r>
            <a:r>
              <a:rPr lang="ru-RU" sz="36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600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Игнорирование потребности ребенка в контакте, во внимании со стороны родителей, в положительных эмоциях, в положительном подкреплении. У ребенка может быть много одежды, игрушек, но он играет с этими игрушками один – мама и папа с ним не играют, не разговаривают или делают это очень редко,. Соответственно, ребенок может решить, что это он «плохой и никому не нужный», и у него может появиться некоторая бессознательная программа самоуничтожения в виде длительного хронического заболевания, которое вылечить медикаментозно не получается.</a:t>
            </a:r>
          </a:p>
          <a:p>
            <a:pPr marL="0" indent="0" algn="just">
              <a:buNone/>
            </a:pPr>
            <a:r>
              <a:rPr lang="ru-RU" sz="3600" dirty="0">
                <a:solidFill>
                  <a:schemeClr val="bg1">
                    <a:lumMod val="90000"/>
                    <a:lumOff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3284984"/>
            <a:ext cx="4680520" cy="3184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7641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11560" y="476672"/>
            <a:ext cx="8229600" cy="227416"/>
          </a:xfrm>
        </p:spPr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4906888" cy="6309320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9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33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Неадекватное возрасту распределение ответственности между взрослым и ребенком</a:t>
            </a:r>
            <a:r>
              <a:rPr lang="ru-RU" sz="33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33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29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данном случае могут наблюдаться две крайности. </a:t>
            </a:r>
          </a:p>
          <a:p>
            <a:pPr marL="0" indent="0" algn="just">
              <a:buNone/>
            </a:pPr>
            <a:r>
              <a:rPr lang="ru-RU" sz="2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9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Первая</a:t>
            </a:r>
            <a:r>
              <a:rPr lang="ru-RU" sz="29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взрослый пытается за ребенка сделать все сам, при этом  блокируется естественное стремление ребенка к саморазвитию, и ограничения могут спровоцировать увеличение агрессивности, тревожности, чувство незащищенности и бессилия. </a:t>
            </a:r>
          </a:p>
          <a:p>
            <a:pPr marL="0" indent="0" algn="just">
              <a:buNone/>
            </a:pPr>
            <a:r>
              <a:rPr lang="ru-RU" sz="2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Проявляться в виде заболеваний (часто страдает желудочно-кишечный тракт) перед важными мероприятиями, новыми знакомствами, выступлениями на праздниках и т.д., впоследствии переходящих в хроническую форму. Во взрослом возрасте (иногда начиная с подросткового) такой стиль воспитания может спровоцировать возникновение зависимостей (алкоголь, наркотики, </a:t>
            </a:r>
            <a:r>
              <a:rPr lang="ru-RU" sz="29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игромания</a:t>
            </a:r>
            <a:r>
              <a:rPr lang="ru-RU" sz="2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курение). </a:t>
            </a:r>
          </a:p>
          <a:p>
            <a:pPr marL="0" indent="0" algn="just">
              <a:buNone/>
            </a:pPr>
            <a:r>
              <a:rPr lang="ru-RU" sz="2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И </a:t>
            </a:r>
            <a:r>
              <a:rPr lang="ru-RU" sz="29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вторая</a:t>
            </a:r>
            <a:r>
              <a:rPr lang="ru-RU" sz="2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крайность: ребенку отдается слишком много ответственности, которую он не способен вынести в силу своего возраста. Если требования слишком высоки и недосягаемы для него в силу возраста, то он находится в постоянном напряжении и тревоге, а это обычно приводит к различным заболеваниям. Частые простуды, заболевания желудочно-кишечного тракта, а также опорно-двигательной системы могут быть следствием такой перегрузки. </a:t>
            </a:r>
          </a:p>
          <a:p>
            <a:pPr marL="0" indent="0" algn="just">
              <a:buNone/>
            </a:pPr>
            <a:r>
              <a:rPr lang="ru-RU" sz="29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3689" y="692696"/>
            <a:ext cx="333109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73689" y="3645024"/>
            <a:ext cx="3331096" cy="26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706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2952328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80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5. Утрата близких людей: болезнь или смерть родителей или кого-то из любимых близких или развод родителей</a:t>
            </a:r>
            <a:r>
              <a:rPr lang="ru-RU" sz="8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8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Дети переживают такие события по – разному, кто-то бурно выражает свои эмоции, другие впадают в оцепенение. А бывает, что ребенок внешне выглядит спокойным, продолжает жить, как будто ничего не произошло. </a:t>
            </a:r>
          </a:p>
          <a:p>
            <a:pPr marL="0" indent="0" algn="just">
              <a:buNone/>
            </a:pPr>
            <a:r>
              <a:rPr lang="ru-RU" sz="8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Важно в такой ситуации не оставлять ребенка без внимания, в одиночестве. Не обязательно подробно обсуждать с ним то, что произошло, но он должен чувствовать заботу и поддержку взрослых, а также получать честные ответы на свои вопросы. Конечно, способ объяснения и подбираемые слова также должны соответствовать возрасту ребенка.</a:t>
            </a:r>
          </a:p>
          <a:p>
            <a:pPr marL="0" indent="0" algn="just">
              <a:buNone/>
            </a:pPr>
            <a:r>
              <a:rPr lang="ru-RU" sz="8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8000" dirty="0"/>
          </a:p>
          <a:p>
            <a:pPr marL="0" indent="0">
              <a:buNone/>
            </a:pPr>
            <a:endParaRPr lang="ru-RU" sz="80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27784" y="3789040"/>
            <a:ext cx="4104456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29568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63969"/>
            <a:ext cx="8229600" cy="597666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ru-RU" sz="24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Копирование поведения взрослых</a:t>
            </a:r>
            <a:r>
              <a:rPr lang="ru-RU" sz="24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Дети склонны к подражанию, особенно маленькие. Они неосознанно копируют стратегии поведения взрослых, и, если в семье есть человек, который постоянно болеет, и из-за этого окружен большей заботой и вниманием, и может с помощью своей болезни манипулировать членами семьи, то ребенок может «понять», что болеть выгодно и принять этот способ взаимодействия с окружающими. </a:t>
            </a:r>
          </a:p>
          <a:p>
            <a:pPr marL="0" indent="0" algn="just">
              <a:buNone/>
            </a:pPr>
            <a:r>
              <a:rPr lang="ru-RU" sz="1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3429000"/>
            <a:ext cx="5040560" cy="317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60358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704088"/>
            <a:ext cx="7859216" cy="2580896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Упражнение</a:t>
            </a:r>
            <a:br>
              <a:rPr lang="ru-RU" sz="40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Родители «особого» ребенка </a:t>
            </a:r>
            <a:endParaRPr lang="ru-RU" sz="4000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661248"/>
            <a:ext cx="8229600" cy="66335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6230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580896"/>
          </a:xfrm>
        </p:spPr>
        <p:txBody>
          <a:bodyPr>
            <a:normAutofit/>
          </a:bodyPr>
          <a:lstStyle/>
          <a:p>
            <a:pPr algn="ctr"/>
            <a:r>
              <a:rPr lang="ru-RU" sz="40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Упражнение</a:t>
            </a:r>
            <a:br>
              <a:rPr lang="ru-RU" sz="40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i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«Особенный талант»</a:t>
            </a:r>
            <a:endParaRPr lang="ru-RU" sz="4000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Betkhoven_-_K_JElize_6469080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251367" y="6021288"/>
            <a:ext cx="746657" cy="746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36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5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32040" y="980728"/>
            <a:ext cx="3754760" cy="1008112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Людвиг Ван Бетховен</a:t>
            </a:r>
          </a:p>
        </p:txBody>
      </p:sp>
      <p:pic>
        <p:nvPicPr>
          <p:cNvPr id="1026" name="Picture 2" descr="C:\Users\Оксана\Desktop\ВЫСТУПЛЕНИЕ ТОЛЕРАНТНОСТЬ\5419386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2708920"/>
            <a:ext cx="3816424" cy="36156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Оксана\Desktop\ВЫСТУПЛЕНИЕ ТОЛЕРАНТНОСТЬ\_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4320480" cy="3456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8943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Оксана\Desktop\ВЫСТУПЛЕНИЕ ТОЛЕРАНТНОСТЬ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3429000"/>
            <a:ext cx="4536504" cy="2952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Оксана\Desktop\ВЫСТУПЛЕНИЕ ТОЛЕРАНТНОСТЬ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7" y="260648"/>
            <a:ext cx="3672407" cy="61206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960" y="260648"/>
            <a:ext cx="4536503" cy="2952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014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>
            <a:normAutofit/>
          </a:bodyPr>
          <a:lstStyle/>
          <a:p>
            <a:pPr algn="ctr"/>
            <a:r>
              <a:rPr lang="ru-RU" sz="40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Элисон Лаппер </a:t>
            </a:r>
          </a:p>
        </p:txBody>
      </p:sp>
      <p:sp>
        <p:nvSpPr>
          <p:cNvPr id="7" name="AutoShape 4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8" descr="ÐÐ¾ÑÐ¾Ð¶ÐµÐµ Ð¸Ð·Ð¾Ð±ÑÐ°Ð¶ÐµÐ½Ð¸Ðµ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1628800"/>
            <a:ext cx="3821782" cy="50405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68747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644792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solidFill>
                  <a:schemeClr val="bg1"/>
                </a:solidFill>
              </a:rPr>
              <a:t>	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Итак, еще одно условие, способствующее плодотворному взаимодействию с ребенком, независимо от наличия особенных потребностей, необходимо: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543672"/>
          </a:xfrm>
        </p:spPr>
        <p:txBody>
          <a:bodyPr/>
          <a:lstStyle/>
          <a:p>
            <a:r>
              <a:rPr lang="ru-RU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РАСКРЫТЬ в воспитаннике его сильную сторону и постоянно  развивать ее, тем самым способствуя  личностному росту ребенка, его самореализации.</a:t>
            </a:r>
          </a:p>
          <a:p>
            <a:endParaRPr lang="ru-RU" b="1" i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807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08688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Таким образом, для эффективного взаимодействия воспитателя с детьми, имеющими особые образовательные потребности  необходимо: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556792"/>
            <a:ext cx="8640960" cy="5112568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dirty="0"/>
              <a:t>•	</a:t>
            </a:r>
            <a:r>
              <a:rPr lang="ru-RU" sz="6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принять ребенка таким, какой он есть, показывая пример уважительного отношения окружающим ребенка детям и взрослым;</a:t>
            </a:r>
          </a:p>
          <a:p>
            <a:pPr algn="just"/>
            <a:r>
              <a:rPr lang="ru-RU" sz="6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понять в чем заключается возможная причина того или иного проявления особенности ребенка, а для этого необходимо тесно сотрудничать с семьей малыша;</a:t>
            </a:r>
          </a:p>
          <a:p>
            <a:pPr algn="just"/>
            <a:r>
              <a:rPr lang="ru-RU" sz="6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раскрыть в воспитаннике его сильную сторону и развивать ее, тем самым способствуя самореализации ребенка и утверждению его в группе сверстников;</a:t>
            </a:r>
          </a:p>
          <a:p>
            <a:pPr algn="just"/>
            <a:r>
              <a:rPr lang="ru-RU" sz="6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указывать на успех ребенка, ведь каждому из нас приятно, когда обращают внимание на наши положительные качества, поступки, сразу хочется сделать что – то, чтобы быть еще лучше;</a:t>
            </a:r>
          </a:p>
          <a:p>
            <a:pPr algn="just"/>
            <a:r>
              <a:rPr lang="ru-RU" sz="6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обязательно нужно подбадривать ребенка в случае неудач сказать, что следующий раз ты постараешься, и у тебя обязательно получится гораздо лучше;</a:t>
            </a:r>
          </a:p>
          <a:p>
            <a:pPr algn="just"/>
            <a:r>
              <a:rPr lang="ru-RU" sz="6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при возникновении отрицательных поведенческих проявлений у воспитанника, указывать именно на это  поведение, а не критиковать самого ребенка;</a:t>
            </a:r>
          </a:p>
          <a:p>
            <a:pPr algn="just"/>
            <a:r>
              <a:rPr lang="ru-RU" sz="6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обязательно сотрудничать с семьей воспитанников, и консультировать родителей в вопросах воспитания и развития детей;</a:t>
            </a:r>
          </a:p>
          <a:p>
            <a:pPr algn="just"/>
            <a:r>
              <a:rPr lang="ru-RU" sz="6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помнить о том, что объединившись с семьей воспитывающей ребенка требующего особенного внимания, выработав совместно единую стратегию помощи малышу, мы достигнем существенных результатов. </a:t>
            </a:r>
          </a:p>
          <a:p>
            <a:pPr algn="just"/>
            <a:endParaRPr lang="ru-RU" sz="6400" b="1" i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5028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872208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40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40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Рассказ</a:t>
            </a:r>
            <a:r>
              <a:rPr lang="ru-RU" sz="4000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4000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«Неспособный»</a:t>
            </a:r>
            <a:br>
              <a:rPr lang="ru-RU" sz="40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(В сокращении)</a:t>
            </a:r>
            <a:br>
              <a:rPr lang="ru-RU" sz="3200" dirty="0">
                <a:solidFill>
                  <a:schemeClr val="tx2">
                    <a:lumMod val="25000"/>
                  </a:schemeClr>
                </a:solidFill>
              </a:rPr>
            </a:br>
            <a:endParaRPr lang="ru-RU" sz="32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45544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85931" y="3501008"/>
            <a:ext cx="417646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5907" y="1269774"/>
            <a:ext cx="2106690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96203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Умей чувствовать рядом с собой человека, умей понимать его душу,</a:t>
            </a:r>
          </a:p>
          <a:p>
            <a:pPr marL="0" indent="0" algn="just">
              <a:buNone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видеть в его глазах сложный духовный мир – радость, горе, беду, несчастье.</a:t>
            </a:r>
          </a:p>
          <a:p>
            <a:pPr marL="0" indent="0" algn="just">
              <a:buNone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Думай и чувствуй, как твои поступки могут отразиться на душевном состоянии другого человека. </a:t>
            </a:r>
          </a:p>
          <a:p>
            <a:pPr marL="0" indent="0" algn="just">
              <a:buNone/>
            </a:pPr>
            <a:r>
              <a:rPr lang="ru-RU" sz="2400" b="1" i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В. А. Сухомлинский</a:t>
            </a:r>
          </a:p>
          <a:p>
            <a:endParaRPr lang="ru-RU" dirty="0"/>
          </a:p>
          <a:p>
            <a:endParaRPr lang="ru-RU" dirty="0"/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7397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74">
      <a:dk1>
        <a:srgbClr val="2A4608"/>
      </a:dk1>
      <a:lt1>
        <a:srgbClr val="CDF39E"/>
      </a:lt1>
      <a:dk2>
        <a:srgbClr val="CDF39E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D85C00"/>
      </a:accent5>
      <a:accent6>
        <a:srgbClr val="F14124"/>
      </a:accent6>
      <a:hlink>
        <a:srgbClr val="56C7AA"/>
      </a:hlink>
      <a:folHlink>
        <a:srgbClr val="59A8D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755</TotalTime>
  <Words>1844</Words>
  <Application>Microsoft Office PowerPoint</Application>
  <PresentationFormat>Экран (4:3)</PresentationFormat>
  <Paragraphs>105</Paragraphs>
  <Slides>27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Aharoni</vt:lpstr>
      <vt:lpstr>Arial</vt:lpstr>
      <vt:lpstr>Calibri</vt:lpstr>
      <vt:lpstr>Constantia</vt:lpstr>
      <vt:lpstr>Times New Roman</vt:lpstr>
      <vt:lpstr>Wingdings 2</vt:lpstr>
      <vt:lpstr>Поток</vt:lpstr>
      <vt:lpstr>  Всероссийский конкурс профессионального мастерства специалистов службы психолого-педагогического сопровождения  «Отдавая сердце – 2026»     </vt:lpstr>
      <vt:lpstr> </vt:lpstr>
      <vt:lpstr> </vt:lpstr>
      <vt:lpstr> </vt:lpstr>
      <vt:lpstr> </vt:lpstr>
      <vt:lpstr>Упражнение «Пойми меня» </vt:lpstr>
      <vt:lpstr> </vt:lpstr>
      <vt:lpstr> Для того чтобы построить плодотворное взаимодействие с детьми с ООП необходимо:  </vt:lpstr>
      <vt:lpstr>ПРИНЯТИЕ — качество, характеризующее отношение к другому человеку как к равнодостойной личности и выражающееся в сознательном подавлении чувства неприятия, вызванного всем тем, что знаменует в другом иное (внешность, манера речи, вкусы, образ жизни, убеждения и т. п.). </vt:lpstr>
      <vt:lpstr> Каким образом  мы можем ПОНЯТЬ в чем заключается возможная причина того или иного проявления особенности ребенка</vt:lpstr>
      <vt:lpstr>Упражнение « Ситуации»</vt:lpstr>
      <vt:lpstr>Действия педагога при наличии у ребенка ООП </vt:lpstr>
      <vt:lpstr> </vt:lpstr>
      <vt:lpstr> </vt:lpstr>
      <vt:lpstr> </vt:lpstr>
      <vt:lpstr> </vt:lpstr>
      <vt:lpstr> </vt:lpstr>
      <vt:lpstr> </vt:lpstr>
      <vt:lpstr>Упражнение  Родители «особого» ребенка </vt:lpstr>
      <vt:lpstr>Упражнение  «Особенный талант»</vt:lpstr>
      <vt:lpstr>Людвиг Ван Бетховен</vt:lpstr>
      <vt:lpstr>Презентация PowerPoint</vt:lpstr>
      <vt:lpstr>Элисон Лаппер </vt:lpstr>
      <vt:lpstr> Итак, еще одно условие, способствующее плодотворному взаимодействию с ребенком, независимо от наличия особенных потребностей, необходимо: </vt:lpstr>
      <vt:lpstr>Таким образом, для эффективного взаимодействия воспитателя с детьми, имеющими особые образовательные потребности  необходимо: </vt:lpstr>
      <vt:lpstr>   Рассказ  «Неспособный»  (В сокращении)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Екатерина Чимутова</cp:lastModifiedBy>
  <cp:revision>59</cp:revision>
  <dcterms:created xsi:type="dcterms:W3CDTF">2018-10-29T17:03:00Z</dcterms:created>
  <dcterms:modified xsi:type="dcterms:W3CDTF">2026-08-10T12:57:16Z</dcterms:modified>
</cp:coreProperties>
</file>