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59" r:id="rId6"/>
    <p:sldId id="267" r:id="rId7"/>
    <p:sldId id="268" r:id="rId8"/>
    <p:sldId id="269" r:id="rId9"/>
    <p:sldId id="272" r:id="rId10"/>
    <p:sldId id="276" r:id="rId11"/>
    <p:sldId id="270" r:id="rId12"/>
    <p:sldId id="27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C00"/>
    <a:srgbClr val="A0845D"/>
    <a:srgbClr val="29C9FD"/>
    <a:srgbClr val="D6E884"/>
    <a:srgbClr val="D3E582"/>
    <a:srgbClr val="9E3F2B"/>
    <a:srgbClr val="C6010A"/>
    <a:srgbClr val="1A0202"/>
    <a:srgbClr val="FDC51D"/>
    <a:srgbClr val="5B1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9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538" y="8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CA42684-51F4-4EA7-B08B-899361FB4371}"/>
              </a:ext>
            </a:extLst>
          </p:cNvPr>
          <p:cNvSpPr/>
          <p:nvPr userDrawn="1"/>
        </p:nvSpPr>
        <p:spPr>
          <a:xfrm>
            <a:off x="4329896" y="5129433"/>
            <a:ext cx="7965311" cy="1615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F3267-1025-8F97-84C7-6D6F1B26E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3540" y="678485"/>
            <a:ext cx="7758896" cy="1434477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C487BAE-0FD7-4895-8863-372AE580C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03567F6-9312-4883-AE21-CBAC59ED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4376D6A1-3826-4B21-9BC5-D6C93B8A0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8358939-4C4C-448C-9A0D-824CE51DB8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5550" y="2364370"/>
            <a:ext cx="7200900" cy="868362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5574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768" y="1863524"/>
            <a:ext cx="9919504" cy="43289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8EF361-48F7-46E7-97AA-FA13B0E1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767" y="318042"/>
            <a:ext cx="10150033" cy="1325563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534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365125"/>
            <a:ext cx="11680722" cy="1325563"/>
          </a:xfrm>
        </p:spPr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5" y="1825625"/>
            <a:ext cx="11680723" cy="4351338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C622-07CE-1784-8746-BAEE04C6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0F502-C499-4611-3F82-6450B173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7542D-213D-02E1-AF6C-9E29A8C0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7B38-E6A4-7E3C-B690-CBC6DD3B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6065C-AD2A-D8F0-1E2D-D2CD813C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2446-78F4-64D9-3BCE-B9B91273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A39EB-795F-5834-CDD8-29B155F00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D5F12-8ED9-32B4-BB3B-3E01DD801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E1BD5-5603-A051-14D1-A7C4B24E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E315-FA80-84A9-E1B9-8416AA27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26ED5-2606-B40D-F5E5-77149B7C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1981-2075-0694-7437-B911A70A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CD91A-0078-E00B-DD0A-4AC86EE9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177F6-3FB6-7F47-4026-151E329E5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AFA44-ED3A-4C88-36DE-546D666C8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EF0E0-4204-8A2D-788E-8A68A484D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F9F21-2C53-54FC-954A-28888E02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40D8F-3FF1-B013-9E23-0F5CCA6B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B5BFD-34E4-920A-D0E3-75F10FB1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DA88-B122-214E-B5E0-E3180B2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150FF-7599-CC84-9385-2CE33961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BD902-BE9F-D468-C220-5A6EE243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1DB4D-98BF-AEC3-954C-FFA43138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5A582-B8F3-D896-3894-4126EE55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BD34A-A509-1A8E-7751-54B78A86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B74E2-6255-3BF7-E53A-CF19F0BB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4AF3-E71C-F0BC-1964-F4E4F97F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B0028-AA70-4D34-B623-DCA42E476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CAC5-73A4-6A14-2862-26B2F34F2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F47A-338A-F9B4-C5BC-E36C5880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B6B3-E169-2693-1A50-7F8EF0E8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5CC7-2DD3-61E1-014C-07FA3810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3ECE-CB5B-3F96-328B-747AA9D5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46DD8-16C2-0AB0-7CDB-92680FFC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36F4-98F8-A308-233D-A211459D9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9AFC1-D75B-EA63-8936-6E709A9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98E78-E48C-49E2-1978-305BC5E9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4CEC-2C05-0F62-428F-0939AE6F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B172-37AB-9C92-E2CC-164192D1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9AD25-74B4-0B23-D1B7-4CBC09AF6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BB94A-F3EB-BFBF-0786-30CF4020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D872-9F34-8E29-3901-E7F41D58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52B0-F413-AEE1-65A4-72BC80A5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5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364E3-DEFE-384E-874E-CFE6BAB5B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3B02D-7CF6-A0EA-23CD-25518099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8812-845A-DBCA-0E6E-58A42D9F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56FF-DD40-2CB9-0030-B9FBA70F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D17E0-69B1-A6AD-2312-C86F365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35E0D-0038-412F-7A8E-40CEC637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ABF78-79CA-46B4-C1B2-3891D2DC1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C76DF-8B83-4025-02A8-3BE948E65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5384C-6B6C-EDC3-46C0-9BFB44D79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CD001-6171-B71F-A678-1D1A06DAF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id="{897A19B5-97F5-4E9A-1613-D5654B987D4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06824" y="-757762"/>
            <a:ext cx="757762" cy="7577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6A3B15-35E8-4594-8C7C-D0A8C70BD9AA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E6E6E6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59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.pinimg.com/736x/de/78/7c/de787c05efc0ccc8f5514cc528bc1bb0.jpg" TargetMode="External"/><Relationship Id="rId2" Type="http://schemas.openxmlformats.org/officeDocument/2006/relationships/hyperlink" Target="https://www.defectologiya.pro/zhurnal/didakticheskaya_igra_najdi_zvuk_sh,_z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ACC2-987C-EC31-7079-F1BA92032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9124" y="2554514"/>
            <a:ext cx="7758896" cy="972457"/>
          </a:xfrm>
        </p:spPr>
        <p:txBody>
          <a:bodyPr>
            <a:noAutofit/>
          </a:bodyPr>
          <a:lstStyle/>
          <a:p>
            <a:br>
              <a:rPr lang="ru-RU" sz="5400" dirty="0"/>
            </a:br>
            <a:r>
              <a:rPr lang="ru-RU" dirty="0"/>
              <a:t>Тема: Дифференциация </a:t>
            </a:r>
            <a:br>
              <a:rPr lang="ru-RU" dirty="0"/>
            </a:br>
            <a:r>
              <a:rPr lang="ru-RU" dirty="0"/>
              <a:t>звуков Ш-Ж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D7AD04-295A-4690-A10C-8C6F47C1D3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9124" y="408837"/>
            <a:ext cx="7758896" cy="214567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sz="3200" dirty="0">
                <a:solidFill>
                  <a:schemeClr val="tx1"/>
                </a:solidFill>
              </a:rPr>
              <a:t>Конспект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3200" dirty="0">
                <a:solidFill>
                  <a:schemeClr val="tx1"/>
                </a:solidFill>
              </a:rPr>
              <a:t>подгруппового логопедического занятия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sz="3200" dirty="0">
                <a:solidFill>
                  <a:schemeClr val="tx1"/>
                </a:solidFill>
              </a:rPr>
              <a:t>для детей старшего дошкольного возраста от 6 до 7 лет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28E886-4ED7-4963-B848-A589FD917DD1}"/>
              </a:ext>
            </a:extLst>
          </p:cNvPr>
          <p:cNvSpPr txBox="1"/>
          <p:nvPr/>
        </p:nvSpPr>
        <p:spPr>
          <a:xfrm>
            <a:off x="4374408" y="4441696"/>
            <a:ext cx="3588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Учитель-логопед: </a:t>
            </a:r>
          </a:p>
          <a:p>
            <a:pPr algn="ctr"/>
            <a:r>
              <a:rPr lang="ru-RU" dirty="0"/>
              <a:t>Пилипенко Светлана Петровна</a:t>
            </a:r>
          </a:p>
        </p:txBody>
      </p:sp>
    </p:spTree>
    <p:extLst>
      <p:ext uri="{BB962C8B-B14F-4D97-AF65-F5344CB8AC3E}">
        <p14:creationId xmlns:p14="http://schemas.microsoft.com/office/powerpoint/2010/main" val="26952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82BD-1D0D-29BE-0C71-6A5FBE941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381" y="701966"/>
            <a:ext cx="10789392" cy="4211780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ru-RU" altLang="ru-RU" sz="2300" b="1" dirty="0"/>
              <a:t>Задачи: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ru-RU" altLang="ru-RU" sz="2300" i="1" dirty="0"/>
              <a:t>Коррекционно-образовательные:</a:t>
            </a:r>
            <a:endParaRPr lang="ru-RU" altLang="ru-RU" sz="2300" dirty="0"/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Закрепить навыки правильного произношения и различения звуков </a:t>
            </a:r>
            <a:r>
              <a:rPr lang="en-US" altLang="ru-RU" sz="2300" dirty="0"/>
              <a:t>[</a:t>
            </a:r>
            <a:r>
              <a:rPr lang="ru-RU" altLang="ru-RU" sz="2300" dirty="0"/>
              <a:t>ш-ж</a:t>
            </a:r>
            <a:r>
              <a:rPr lang="en-US" altLang="ru-RU" sz="2300" dirty="0"/>
              <a:t>]</a:t>
            </a:r>
            <a:r>
              <a:rPr lang="ru-RU" altLang="ru-RU" sz="2300" dirty="0"/>
              <a:t> в слогах, словах, фразах.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Совершенствовать умение определять слова с заданными звуками.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Учить преобразовывать слова.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Продолжать учить определять количество слов в предложении.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ru-RU" altLang="ru-RU" sz="2300" i="1" dirty="0"/>
              <a:t>Коррекционно-развивающие:</a:t>
            </a:r>
          </a:p>
          <a:p>
            <a:pPr>
              <a:spcBef>
                <a:spcPts val="0"/>
              </a:spcBef>
            </a:pPr>
            <a:r>
              <a:rPr lang="ru-RU" altLang="ru-RU" sz="2300" dirty="0"/>
              <a:t>Развивать  фонематическое восприятие,  внимание, память, логическое мышление. 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ru-RU" altLang="ru-RU" sz="2300" i="1" dirty="0"/>
              <a:t>Коррекционно-воспитательные: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Воспитывать интерес к занятию, умение работать в коллективе.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300" dirty="0"/>
              <a:t>Формировать самостоятельность, умение осуществлять  контроль за собственной речью.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ABF54-EE4A-0FE5-D74E-6B5A7D21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967" y="98378"/>
            <a:ext cx="10150033" cy="65177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+mn-lt"/>
              </a:rPr>
              <a:t>Цель:</a:t>
            </a:r>
            <a:r>
              <a:rPr lang="ru-RU" sz="2400" dirty="0">
                <a:latin typeface="+mn-lt"/>
              </a:rPr>
              <a:t> дифференциация звуков Ш-Ж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0FB6D0-48CE-4C12-AACB-6ED47A5F632E}"/>
              </a:ext>
            </a:extLst>
          </p:cNvPr>
          <p:cNvSpPr txBox="1">
            <a:spLocks/>
          </p:cNvSpPr>
          <p:nvPr/>
        </p:nvSpPr>
        <p:spPr>
          <a:xfrm>
            <a:off x="1265381" y="5144655"/>
            <a:ext cx="10019736" cy="1418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b="1" dirty="0">
                <a:latin typeface="+mn-lt"/>
              </a:rPr>
              <a:t>Оборудование:</a:t>
            </a:r>
            <a:r>
              <a:rPr lang="ru-RU" sz="2300" dirty="0">
                <a:latin typeface="+mn-lt"/>
              </a:rPr>
              <a:t> символы звуков Ш-Ж, схема-подсказка с артикуляцией звуков, мяч, *квадратное игровое поле на 9 клеток, простые карандаши, карандаши красного и желтого цвета, карточка с картинками, карточки с домашним заданием (от звездочки все по количеству детей).</a:t>
            </a:r>
          </a:p>
        </p:txBody>
      </p:sp>
    </p:spTree>
    <p:extLst>
      <p:ext uri="{BB962C8B-B14F-4D97-AF65-F5344CB8AC3E}">
        <p14:creationId xmlns:p14="http://schemas.microsoft.com/office/powerpoint/2010/main" val="19992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DB01-98A0-1126-BAEF-EDFAD993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971" y="420914"/>
            <a:ext cx="10900229" cy="5936343"/>
          </a:xfrm>
        </p:spPr>
        <p:txBody>
          <a:bodyPr>
            <a:normAutofit fontScale="90000"/>
          </a:bodyPr>
          <a:lstStyle/>
          <a:p>
            <a:pPr>
              <a:spcAft>
                <a:spcPts val="1200"/>
              </a:spcAft>
            </a:pPr>
            <a:br>
              <a:rPr lang="ru-RU" sz="3100" b="1" dirty="0"/>
            </a:br>
            <a:r>
              <a:rPr lang="ru-RU" sz="3100" b="1" dirty="0"/>
              <a:t>1</a:t>
            </a:r>
            <a:r>
              <a:rPr lang="ru-RU" sz="3100" b="1" dirty="0">
                <a:latin typeface="+mn-lt"/>
              </a:rPr>
              <a:t>. Организационный момент</a:t>
            </a:r>
            <a:br>
              <a:rPr lang="ru-RU" sz="3100" b="1" dirty="0">
                <a:latin typeface="+mn-lt"/>
              </a:rPr>
            </a:br>
            <a:r>
              <a:rPr lang="ru-RU" sz="3100" b="1" dirty="0">
                <a:latin typeface="+mn-lt"/>
              </a:rPr>
              <a:t>- </a:t>
            </a:r>
            <a: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Здравствуйте, ребята!  Как вы думаете, какое животное умеет шипеть? - Змея. Пошипите, как змеи. А кто умеет жужжать? - Жук, пчела, шмель. Пожужжите, как жуки.</a:t>
            </a:r>
            <a:b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 - </a:t>
            </a:r>
            <a:r>
              <a:rPr lang="ru-RU" sz="31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А т</a:t>
            </a:r>
            <a: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еперь, давайте, поиграем: если я говорю "Жуки!" - вы бегаете вокруг стола и жужжите; если говорю "Змеи!",- вы приседаете за стульями и шипите. (После нескольких смен кодовых слов останавливаем игру и предлагаем…)</a:t>
            </a:r>
            <a:b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31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 - Садится тот, кто назовет</a:t>
            </a:r>
            <a: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 любое слово со звуком Ш или звуком Ж. Молодцы!</a:t>
            </a:r>
            <a:br>
              <a:rPr lang="ru-RU" sz="31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</a:br>
            <a:br>
              <a:rPr lang="ru-RU" sz="3100" dirty="0">
                <a:latin typeface="+mn-lt"/>
              </a:rPr>
            </a:br>
            <a:r>
              <a:rPr lang="ru-RU" sz="3100" b="1" dirty="0">
                <a:latin typeface="+mn-lt"/>
              </a:rPr>
              <a:t>2. Объявление темы занятия</a:t>
            </a:r>
            <a:br>
              <a:rPr lang="ru-RU" sz="3100" b="1" dirty="0">
                <a:latin typeface="+mn-lt"/>
              </a:rPr>
            </a:br>
            <a:r>
              <a:rPr lang="ru-RU" sz="3100" dirty="0">
                <a:latin typeface="+mn-lt"/>
              </a:rPr>
              <a:t>- Ребята, а вы уже догадались с какими звуками мы будем сегодня играть? Правильно со звуками Ш и Ж.</a:t>
            </a:r>
            <a:br>
              <a:rPr lang="ru-RU" sz="4800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20" name="Нижний колонтитул 4">
            <a:extLst>
              <a:ext uri="{FF2B5EF4-FFF2-40B4-BE49-F238E27FC236}">
                <a16:creationId xmlns:a16="http://schemas.microsoft.com/office/drawing/2014/main" id="{5EFB86B3-D59C-45B5-9F50-D7F12AA7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.ru</a:t>
            </a:r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0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46C5-CB81-133A-7209-67F060B27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27" y="129356"/>
            <a:ext cx="10584873" cy="6428462"/>
          </a:xfrm>
        </p:spPr>
        <p:txBody>
          <a:bodyPr anchor="t">
            <a:normAutofit fontScale="90000"/>
          </a:bodyPr>
          <a:lstStyle/>
          <a:p>
            <a:pPr marL="0" indent="0">
              <a:buNone/>
            </a:pPr>
            <a:r>
              <a:rPr lang="en-US" sz="2800" b="1" dirty="0"/>
              <a:t>3</a:t>
            </a:r>
            <a:r>
              <a:rPr lang="ru-RU" sz="2800" b="1" dirty="0"/>
              <a:t>. Характеристика и сравнение артикуляции звуков Ш-Ж</a:t>
            </a:r>
            <a:br>
              <a:rPr lang="ru-RU" sz="2800" b="1" dirty="0"/>
            </a:br>
            <a:r>
              <a:rPr lang="ru-RU" sz="2800" dirty="0">
                <a:latin typeface="+mn-lt"/>
              </a:rPr>
              <a:t>- Используя схему-подсказку, расскажите как появляется звук Ш? </a:t>
            </a:r>
            <a:r>
              <a:rPr lang="ru-RU" sz="2200" dirty="0">
                <a:latin typeface="+mn-lt"/>
              </a:rPr>
              <a:t>(</a:t>
            </a:r>
            <a:r>
              <a:rPr lang="ru-RU" sz="2200" dirty="0">
                <a:solidFill>
                  <a:srgbClr val="212529"/>
                </a:solidFill>
                <a:effectLst/>
                <a:latin typeface="+mn-lt"/>
                <a:ea typeface="Aptos"/>
              </a:rPr>
              <a:t>при звуке Ш губы округляются, зубы немного приоткрыты, язычок "чашечкой", кончик широкого языка смотрит вверх, воздух выходит теплый, голос не работает)</a:t>
            </a:r>
            <a:br>
              <a:rPr lang="ru-RU" sz="2800" dirty="0">
                <a:solidFill>
                  <a:srgbClr val="212529"/>
                </a:solidFill>
                <a:effectLst/>
                <a:latin typeface="+mn-lt"/>
                <a:ea typeface="Aptos"/>
              </a:rPr>
            </a:b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Aptos"/>
              </a:rPr>
              <a:t>- Дайте характеристику звука: Ш - согласный, глухой, твердый.</a:t>
            </a: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Aptos"/>
              </a:rPr>
              <a:t>- </a:t>
            </a: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Кто хочет рассказать, как мы произносим звук Ж? </a:t>
            </a:r>
            <a:r>
              <a:rPr lang="ru-RU" sz="22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(</a:t>
            </a:r>
            <a:r>
              <a:rPr lang="ru-RU" sz="2200" dirty="0">
                <a:solidFill>
                  <a:srgbClr val="212529"/>
                </a:solidFill>
                <a:effectLst/>
                <a:latin typeface="+mn-lt"/>
                <a:ea typeface="Aptos"/>
              </a:rPr>
              <a:t>при звуке Ж губы округляются, зубы немного приоткрыты, язычок "чашечкой", кончик широкого языка смотрит вверх, воздух выходит теплый, голос работает)</a:t>
            </a:r>
            <a:b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Aptos"/>
              </a:rPr>
              <a:t>- Дайте характеристику звука: Ж - согласный, звонкий, твердый.</a:t>
            </a:r>
            <a:br>
              <a:rPr lang="ru-RU" sz="2800" dirty="0">
                <a:solidFill>
                  <a:srgbClr val="212529"/>
                </a:solidFill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br>
              <a:rPr lang="ru-RU" sz="28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- Вы уже догадались, чем отличаются эти звуки? </a:t>
            </a:r>
            <a:r>
              <a:rPr lang="ru-RU" sz="28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 </a:t>
            </a:r>
            <a:br>
              <a:rPr lang="en-US" sz="28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П</a:t>
            </a: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ри звуке Ш - голос молчит, а при звуке Ж - работает. </a:t>
            </a:r>
            <a:b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2800" dirty="0">
                <a:solidFill>
                  <a:srgbClr val="212529"/>
                </a:solidFill>
                <a:effectLst/>
                <a:latin typeface="+mn-lt"/>
                <a:ea typeface="Times New Roman" panose="02020603050405020304" pitchFamily="18" charset="0"/>
              </a:rPr>
              <a:t>Звук Ш - глухой согласный, а звук Ж - звонкий согласный.</a:t>
            </a:r>
            <a:endParaRPr lang="ru-RU" sz="2800" dirty="0">
              <a:latin typeface="+mn-lt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E7EBFAA-E577-47BC-8FCA-2A29FC026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5731" y="2993777"/>
            <a:ext cx="5529869" cy="238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1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2246-65A4-6BA6-3CC1-27670157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410" y="110128"/>
            <a:ext cx="9906330" cy="703769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4. Игра «Крестики-нолики» – различение изолированных звуков Ш-Ж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F21D19EC-C5BA-A120-E691-0352A41437F3}"/>
              </a:ext>
            </a:extLst>
          </p:cNvPr>
          <p:cNvSpPr txBox="1">
            <a:spLocks/>
          </p:cNvSpPr>
          <p:nvPr/>
        </p:nvSpPr>
        <p:spPr>
          <a:xfrm>
            <a:off x="8084457" y="2225462"/>
            <a:ext cx="3871225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68B659E-2206-4469-BA4E-7458A2E02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028662"/>
              </p:ext>
            </p:extLst>
          </p:nvPr>
        </p:nvGraphicFramePr>
        <p:xfrm>
          <a:off x="9319266" y="912804"/>
          <a:ext cx="2498991" cy="22454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31955">
                  <a:extLst>
                    <a:ext uri="{9D8B030D-6E8A-4147-A177-3AD203B41FA5}">
                      <a16:colId xmlns:a16="http://schemas.microsoft.com/office/drawing/2014/main" val="118397880"/>
                    </a:ext>
                  </a:extLst>
                </a:gridCol>
                <a:gridCol w="833518">
                  <a:extLst>
                    <a:ext uri="{9D8B030D-6E8A-4147-A177-3AD203B41FA5}">
                      <a16:colId xmlns:a16="http://schemas.microsoft.com/office/drawing/2014/main" val="2507495511"/>
                    </a:ext>
                  </a:extLst>
                </a:gridCol>
                <a:gridCol w="833518">
                  <a:extLst>
                    <a:ext uri="{9D8B030D-6E8A-4147-A177-3AD203B41FA5}">
                      <a16:colId xmlns:a16="http://schemas.microsoft.com/office/drawing/2014/main" val="1117332749"/>
                    </a:ext>
                  </a:extLst>
                </a:gridCol>
              </a:tblGrid>
              <a:tr h="748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444848"/>
                  </a:ext>
                </a:extLst>
              </a:tr>
              <a:tr h="748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31466"/>
                  </a:ext>
                </a:extLst>
              </a:tr>
              <a:tr h="748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01252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C72DD76-0A89-4AF5-AB21-4A12C4419DB2}"/>
              </a:ext>
            </a:extLst>
          </p:cNvPr>
          <p:cNvSpPr txBox="1"/>
          <p:nvPr/>
        </p:nvSpPr>
        <p:spPr>
          <a:xfrm>
            <a:off x="394476" y="813897"/>
            <a:ext cx="8787365" cy="3004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Давайте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сыграем в звуковые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«Крестики-нолики».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ля игры вам потребуется вот такое игровое поле и карандаш. Если услышите звук Ш –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рисуете крестик в любом окошке, если звук  Ж – нолик. </a:t>
            </a:r>
          </a:p>
          <a:p>
            <a:pPr algn="just">
              <a:lnSpc>
                <a:spcPct val="107000"/>
              </a:lnSpc>
            </a:pP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Звуковой материал: Ш,Ж, Ш, Ж,Ж, Ш,Ш,Ж, Ш</a:t>
            </a:r>
            <a:endParaRPr lang="ru-RU" sz="2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Сосчитайте, сколько крестиков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нарисовано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если их 5, то это победа!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EF8765E-D7F1-4ED7-97BB-7A4563479172}"/>
              </a:ext>
            </a:extLst>
          </p:cNvPr>
          <p:cNvSpPr txBox="1">
            <a:spLocks/>
          </p:cNvSpPr>
          <p:nvPr/>
        </p:nvSpPr>
        <p:spPr>
          <a:xfrm>
            <a:off x="775855" y="3731568"/>
            <a:ext cx="11179827" cy="71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>
                <a:latin typeface="+mn-lt"/>
              </a:rPr>
              <a:t>5. Игра «Запомни и повтори» – воспроизведение слоговых рядов со звуками Ш-Ж. </a:t>
            </a:r>
            <a:endParaRPr lang="ru-RU" sz="2500" dirty="0"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7B108-E476-4903-8775-ADDA7554AE24}"/>
              </a:ext>
            </a:extLst>
          </p:cNvPr>
          <p:cNvSpPr txBox="1"/>
          <p:nvPr/>
        </p:nvSpPr>
        <p:spPr>
          <a:xfrm>
            <a:off x="2692515" y="4429182"/>
            <a:ext cx="2002971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ША-ША-ЖА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ЖА-ША-ША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ША-</a:t>
            </a: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ЖА-ША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ЖА-ША-ЖА</a:t>
            </a:r>
            <a:endParaRPr lang="ru-RU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6BBCEB-239B-480A-B8A4-29FC565E72B3}"/>
              </a:ext>
            </a:extLst>
          </p:cNvPr>
          <p:cNvSpPr txBox="1"/>
          <p:nvPr/>
        </p:nvSpPr>
        <p:spPr>
          <a:xfrm>
            <a:off x="5094514" y="4403993"/>
            <a:ext cx="2002971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ШО-ШО-ЖО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ЖО-ШО-ШО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ШО-</a:t>
            </a: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ЖО-ШО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ЖО-ШО-ЖО</a:t>
            </a:r>
            <a:endParaRPr lang="ru-RU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D9CA23-3325-4D71-8C40-6ED09865A5D9}"/>
              </a:ext>
            </a:extLst>
          </p:cNvPr>
          <p:cNvSpPr txBox="1"/>
          <p:nvPr/>
        </p:nvSpPr>
        <p:spPr>
          <a:xfrm>
            <a:off x="7895540" y="4384753"/>
            <a:ext cx="2124529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А-ША-ЖИ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ЖУ-ША-ЖЕ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ШИ-</a:t>
            </a: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ЖА-ШО</a:t>
            </a:r>
          </a:p>
          <a:p>
            <a:pPr algn="just">
              <a:lnSpc>
                <a:spcPct val="107000"/>
              </a:lnSpc>
            </a:pPr>
            <a:r>
              <a:rPr lang="ru-RU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ШУ</a:t>
            </a:r>
            <a:r>
              <a:rPr lang="ru-RU" sz="28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-ША-ЖО</a:t>
            </a:r>
            <a:endParaRPr lang="ru-RU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6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2246-65A4-6BA6-3CC1-27670157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813" y="86714"/>
            <a:ext cx="10649396" cy="794327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6. Игра «Зажги огонек» – дифференциация звуков Ш-Ж в словах.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F21D19EC-C5BA-A120-E691-0352A41437F3}"/>
              </a:ext>
            </a:extLst>
          </p:cNvPr>
          <p:cNvSpPr txBox="1">
            <a:spLocks/>
          </p:cNvSpPr>
          <p:nvPr/>
        </p:nvSpPr>
        <p:spPr>
          <a:xfrm>
            <a:off x="8084457" y="2225462"/>
            <a:ext cx="3871225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82CF09-5E86-4556-AAB4-166DBF5E3C26}"/>
              </a:ext>
            </a:extLst>
          </p:cNvPr>
          <p:cNvSpPr txBox="1"/>
          <p:nvPr/>
        </p:nvSpPr>
        <p:spPr>
          <a:xfrm>
            <a:off x="567377" y="1257594"/>
            <a:ext cx="4133932" cy="4651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Для игры «Зажги огонек» возьмите игровое поле с картинками и два карандаша - красного и желтого цвета.</a:t>
            </a:r>
          </a:p>
          <a:p>
            <a:pPr algn="just">
              <a:lnSpc>
                <a:spcPct val="107000"/>
              </a:lnSpc>
            </a:pP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-По очереди вы называете картинки. Е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сли в слове есть звук Ш –   кружок рядом с картинкой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нужно раскрасить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красным цветом, если  звук Ж  -  желтым.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9B782A3-1753-4E6E-9C64-2C856228C7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8525" y="961144"/>
            <a:ext cx="6888439" cy="425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2246-65A4-6BA6-3CC1-27670157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604" y="204773"/>
            <a:ext cx="10097853" cy="1135671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7. Игра «Тараторки» - закрепить навык четкого произношения слов со звуками Ш-Ж.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F21D19EC-C5BA-A120-E691-0352A41437F3}"/>
              </a:ext>
            </a:extLst>
          </p:cNvPr>
          <p:cNvSpPr txBox="1">
            <a:spLocks/>
          </p:cNvSpPr>
          <p:nvPr/>
        </p:nvSpPr>
        <p:spPr>
          <a:xfrm>
            <a:off x="8084457" y="2225462"/>
            <a:ext cx="3871225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34B033-D3D5-45B4-98EF-2D95DCFCA0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3886" y="2986269"/>
            <a:ext cx="9884227" cy="31886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82CF09-5E86-4556-AAB4-166DBF5E3C26}"/>
              </a:ext>
            </a:extLst>
          </p:cNvPr>
          <p:cNvSpPr txBox="1"/>
          <p:nvPr/>
        </p:nvSpPr>
        <p:spPr>
          <a:xfrm>
            <a:off x="493486" y="1216233"/>
            <a:ext cx="11146971" cy="1770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Предлагаю поиграть в игру «Тараторки»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Нужно называть в картинки в каждом из рядов как можно быстрее и постараться не запутаться. Вариант жеребьевки: первым начинает девочка чье имя начинается на звук А, у кого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красная футболка и т.д.</a:t>
            </a:r>
            <a:endParaRPr lang="ru-RU" sz="25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8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2246-65A4-6BA6-3CC1-27670157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358" y="203200"/>
            <a:ext cx="10649396" cy="788271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8. Игра «Измени звук» - преобразование слов.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F21D19EC-C5BA-A120-E691-0352A41437F3}"/>
              </a:ext>
            </a:extLst>
          </p:cNvPr>
          <p:cNvSpPr txBox="1">
            <a:spLocks/>
          </p:cNvSpPr>
          <p:nvPr/>
        </p:nvSpPr>
        <p:spPr>
          <a:xfrm>
            <a:off x="8084457" y="2225462"/>
            <a:ext cx="3871225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82CF09-5E86-4556-AAB4-166DBF5E3C26}"/>
              </a:ext>
            </a:extLst>
          </p:cNvPr>
          <p:cNvSpPr txBox="1"/>
          <p:nvPr/>
        </p:nvSpPr>
        <p:spPr>
          <a:xfrm>
            <a:off x="1075377" y="880719"/>
            <a:ext cx="10571678" cy="946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Следующие две игры - с мячом! Кто поймал мяч, тому нужно заменить звук Ш на  Ж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 Был ШАР – получился - ЖАР.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03C5CD-F93C-490A-BACB-55645EDCC021}"/>
              </a:ext>
            </a:extLst>
          </p:cNvPr>
          <p:cNvSpPr txBox="1"/>
          <p:nvPr/>
        </p:nvSpPr>
        <p:spPr>
          <a:xfrm>
            <a:off x="2393204" y="1916534"/>
            <a:ext cx="2917372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шить -… (жить)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шитье - … (житье)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шаль -… (жаль)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ши - … (ужи)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0A85F-3F0F-4E37-A0D3-DDC15C31E43B}"/>
              </a:ext>
            </a:extLst>
          </p:cNvPr>
          <p:cNvSpPr txBox="1"/>
          <p:nvPr/>
        </p:nvSpPr>
        <p:spPr>
          <a:xfrm>
            <a:off x="6235203" y="1944202"/>
            <a:ext cx="3998687" cy="1915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Луша -  … (лужа)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машет - … (мажет)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ушить - … тужить</a:t>
            </a:r>
          </a:p>
          <a:p>
            <a:pPr algn="just">
              <a:lnSpc>
                <a:spcPct val="107000"/>
              </a:lnSpc>
            </a:pPr>
            <a: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нашивка -… (наживка)</a:t>
            </a:r>
            <a:endParaRPr lang="ru-RU" sz="2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9157182-A924-4889-928C-E70AA79CF896}"/>
              </a:ext>
            </a:extLst>
          </p:cNvPr>
          <p:cNvSpPr txBox="1">
            <a:spLocks/>
          </p:cNvSpPr>
          <p:nvPr/>
        </p:nvSpPr>
        <p:spPr>
          <a:xfrm>
            <a:off x="805249" y="3808162"/>
            <a:ext cx="10303098" cy="8107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>
                <a:latin typeface="+mn-lt"/>
              </a:rPr>
              <a:t>9. ФИЗМИНУТКА.  Игра «Измени по образцу»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0F034-E716-42C3-A9ED-DB81EF26FECB}"/>
              </a:ext>
            </a:extLst>
          </p:cNvPr>
          <p:cNvSpPr txBox="1"/>
          <p:nvPr/>
        </p:nvSpPr>
        <p:spPr>
          <a:xfrm>
            <a:off x="827313" y="4505336"/>
            <a:ext cx="10303097" cy="130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 Если мяч у тебя – измени по образцу:</a:t>
            </a: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 жду – ты ждешь».</a:t>
            </a:r>
          </a:p>
          <a:p>
            <a:pPr algn="just">
              <a:lnSpc>
                <a:spcPct val="107000"/>
              </a:lnSpc>
            </a:pP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    Я жму - …       я жую - …       я лежу - …        я покажу - …      я жарю -…</a:t>
            </a:r>
          </a:p>
          <a:p>
            <a:pPr algn="just">
              <a:lnSpc>
                <a:spcPct val="107000"/>
              </a:lnSpc>
            </a:pPr>
            <a:r>
              <a:rPr lang="ru-RU" sz="250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      Я дежурю -…    я держу -…      я режу - …    я мажу- …</a:t>
            </a:r>
            <a:r>
              <a:rPr lang="ru-RU" sz="25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24613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418C5A7-9F92-4BFE-A2AB-B7BC75E9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743" y="298022"/>
            <a:ext cx="10150475" cy="1003300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10. Игра «Нелепицы» - дифференциация звуков Ш-Ж в предложениях.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17DCABF-D0AB-494C-82D4-91E607F2C8F4}"/>
              </a:ext>
            </a:extLst>
          </p:cNvPr>
          <p:cNvSpPr txBox="1">
            <a:spLocks/>
          </p:cNvSpPr>
          <p:nvPr/>
        </p:nvSpPr>
        <p:spPr>
          <a:xfrm>
            <a:off x="829358" y="1320801"/>
            <a:ext cx="10956241" cy="4414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Tx/>
              <a:buChar char="-"/>
            </a:pPr>
            <a:r>
              <a:rPr lang="ru-RU" sz="2800" dirty="0">
                <a:latin typeface="+mn-lt"/>
              </a:rPr>
              <a:t>Послушайте предложения и исправьте нелепицы. </a:t>
            </a:r>
          </a:p>
          <a:p>
            <a:r>
              <a:rPr lang="ru-RU" sz="2800" dirty="0">
                <a:latin typeface="+mn-lt"/>
              </a:rPr>
              <a:t>А потом сосчитайте сколько слов в каждом предложении. </a:t>
            </a:r>
          </a:p>
          <a:p>
            <a:endParaRPr lang="ru-RU" sz="2800" dirty="0"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Мышка бежит за кошкой.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Лыжи встали на малышей.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Лужайка летает над шмелем.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Шлем надел Женю.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Пожар тужит пожарника.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Паша обводит лягушкой карандаш.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latin typeface="+mn-lt"/>
              </a:rPr>
              <a:t>Шкаф вешают в кожаный жакет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7EE3FFFB-78BF-4F8B-A18B-B9D842FA5D23}"/>
              </a:ext>
            </a:extLst>
          </p:cNvPr>
          <p:cNvSpPr/>
          <p:nvPr/>
        </p:nvSpPr>
        <p:spPr>
          <a:xfrm>
            <a:off x="7100923" y="4604656"/>
            <a:ext cx="986972" cy="932543"/>
          </a:xfrm>
          <a:prstGeom prst="ellipse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3EEB8A0-E2BE-42B3-A4B7-5B85488E38FD}"/>
              </a:ext>
            </a:extLst>
          </p:cNvPr>
          <p:cNvSpPr/>
          <p:nvPr/>
        </p:nvSpPr>
        <p:spPr>
          <a:xfrm>
            <a:off x="8820293" y="3509846"/>
            <a:ext cx="986972" cy="9325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FEB18F3-F642-40BB-B64A-2F206BC4DF54}"/>
              </a:ext>
            </a:extLst>
          </p:cNvPr>
          <p:cNvSpPr/>
          <p:nvPr/>
        </p:nvSpPr>
        <p:spPr>
          <a:xfrm>
            <a:off x="7442009" y="2496457"/>
            <a:ext cx="986972" cy="932543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F14AD18-C142-4D87-B405-1269573C720D}"/>
              </a:ext>
            </a:extLst>
          </p:cNvPr>
          <p:cNvSpPr/>
          <p:nvPr/>
        </p:nvSpPr>
        <p:spPr>
          <a:xfrm>
            <a:off x="10161146" y="2232240"/>
            <a:ext cx="986972" cy="932543"/>
          </a:xfrm>
          <a:prstGeom prst="ellipse">
            <a:avLst/>
          </a:prstGeom>
          <a:noFill/>
          <a:ln w="57150">
            <a:solidFill>
              <a:srgbClr val="FFA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CD9593D-7816-433D-8521-B32A2567360F}"/>
              </a:ext>
            </a:extLst>
          </p:cNvPr>
          <p:cNvSpPr/>
          <p:nvPr/>
        </p:nvSpPr>
        <p:spPr>
          <a:xfrm>
            <a:off x="9603005" y="4982482"/>
            <a:ext cx="986972" cy="93254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8886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418C5A7-9F92-4BFE-A2AB-B7BC75E9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343" y="218603"/>
            <a:ext cx="4375439" cy="668088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11. Рефлексия «Зарядка»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17DCABF-D0AB-494C-82D4-91E607F2C8F4}"/>
              </a:ext>
            </a:extLst>
          </p:cNvPr>
          <p:cNvSpPr txBox="1">
            <a:spLocks/>
          </p:cNvSpPr>
          <p:nvPr/>
        </p:nvSpPr>
        <p:spPr>
          <a:xfrm>
            <a:off x="1043882" y="741612"/>
            <a:ext cx="10956241" cy="32854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2400" dirty="0">
                <a:solidFill>
                  <a:srgbClr val="212529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Сегодня мы играли в разные игры. Давайте их вспомним. Я называю игру, если она вам понравилась – громко хлопайте, если не очень – топайте. Начали!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«Жуки –змеи»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«Крестики-нолики»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«Запомни и повтори»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«Зажги огонек»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«Тараторки»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Игры с мячом – «Измени звук», «Измени по образцу»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12529"/>
                </a:solidFill>
                <a:latin typeface="+mn-lt"/>
                <a:ea typeface="Times New Roman" panose="02020603050405020304" pitchFamily="18" charset="0"/>
              </a:rPr>
              <a:t>«Нелепицы»</a:t>
            </a:r>
          </a:p>
          <a:p>
            <a:endParaRPr lang="ru-RU" sz="1800" dirty="0">
              <a:solidFill>
                <a:srgbClr val="212529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endParaRPr lang="ru-RU" sz="1800" dirty="0">
              <a:solidFill>
                <a:srgbClr val="212529"/>
              </a:solidFill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2A124-FF8E-4BB0-B7FB-83246F241689}"/>
              </a:ext>
            </a:extLst>
          </p:cNvPr>
          <p:cNvSpPr txBox="1"/>
          <p:nvPr/>
        </p:nvSpPr>
        <p:spPr>
          <a:xfrm>
            <a:off x="1151057" y="3768435"/>
            <a:ext cx="1074189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12529"/>
                </a:solidFill>
                <a:ea typeface="Times New Roman" panose="02020603050405020304" pitchFamily="18" charset="0"/>
              </a:rPr>
              <a:t>12. Итог занятия. </a:t>
            </a:r>
            <a:endParaRPr lang="ru-RU" sz="2400" dirty="0">
              <a:solidFill>
                <a:srgbClr val="212529"/>
              </a:solidFill>
              <a:ea typeface="Times New Roman" panose="02020603050405020304" pitchFamily="18" charset="0"/>
            </a:endParaRPr>
          </a:p>
          <a:p>
            <a:r>
              <a:rPr lang="ru-RU" sz="22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-  Игры вспомнили, а с какими звуками мы играли? (со звуками Ш и Ж). Правильно.</a:t>
            </a:r>
            <a:r>
              <a:rPr lang="ru-RU" sz="2200" dirty="0">
                <a:solidFill>
                  <a:srgbClr val="212529"/>
                </a:solidFill>
                <a:ea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Давайте, повторим характеристику звука  Ш – согласный, ГЛУХОЙ, твердый. А теперь характеристику звука Ж</a:t>
            </a:r>
            <a:r>
              <a:rPr lang="ru-RU" sz="2200" dirty="0">
                <a:solidFill>
                  <a:srgbClr val="212529"/>
                </a:solidFill>
                <a:ea typeface="Times New Roman" panose="02020603050405020304" pitchFamily="18" charset="0"/>
              </a:rPr>
              <a:t> – согласный, ЗВОНКИЙ, твердый. </a:t>
            </a:r>
            <a:r>
              <a:rPr lang="ru-RU" sz="22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Напомните, чем отличаются эти звуки. (</a:t>
            </a:r>
            <a:r>
              <a:rPr lang="ru-RU" sz="2200" dirty="0">
                <a:solidFill>
                  <a:srgbClr val="212529"/>
                </a:solidFill>
                <a:ea typeface="Times New Roman" panose="02020603050405020304" pitchFamily="18" charset="0"/>
              </a:rPr>
              <a:t>П</a:t>
            </a:r>
            <a:r>
              <a:rPr lang="ru-RU" sz="22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ри звуке Ш - голос молчит, а при звуке Ж - работает.) </a:t>
            </a:r>
            <a:r>
              <a:rPr lang="ru-RU" sz="2200" dirty="0">
                <a:solidFill>
                  <a:srgbClr val="212529"/>
                </a:solidFill>
                <a:ea typeface="Times New Roman" panose="02020603050405020304" pitchFamily="18" charset="0"/>
              </a:rPr>
              <a:t>Молодцы! </a:t>
            </a:r>
          </a:p>
          <a:p>
            <a:r>
              <a:rPr lang="ru-RU" sz="2200" dirty="0">
                <a:solidFill>
                  <a:srgbClr val="212529"/>
                </a:solidFill>
                <a:ea typeface="Times New Roman" panose="02020603050405020304" pitchFamily="18" charset="0"/>
              </a:rPr>
              <a:t>- Ребята, а как вы думаете, ваши мамы и папы играли в такие игры? (ответы детей). Предлагаю взять карточки и дома с родителями  поиграть. Согласны? </a:t>
            </a:r>
          </a:p>
        </p:txBody>
      </p:sp>
    </p:spTree>
    <p:extLst>
      <p:ext uri="{BB962C8B-B14F-4D97-AF65-F5344CB8AC3E}">
        <p14:creationId xmlns:p14="http://schemas.microsoft.com/office/powerpoint/2010/main" val="14570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2246-65A4-6BA6-3CC1-27670157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008" y="92365"/>
            <a:ext cx="7049984" cy="6334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Домашнее задание</a:t>
            </a:r>
          </a:p>
        </p:txBody>
      </p:sp>
      <p:sp>
        <p:nvSpPr>
          <p:cNvPr id="4" name="Объект 5">
            <a:extLst>
              <a:ext uri="{FF2B5EF4-FFF2-40B4-BE49-F238E27FC236}">
                <a16:creationId xmlns:a16="http://schemas.microsoft.com/office/drawing/2014/main" id="{F21D19EC-C5BA-A120-E691-0352A41437F3}"/>
              </a:ext>
            </a:extLst>
          </p:cNvPr>
          <p:cNvSpPr txBox="1">
            <a:spLocks/>
          </p:cNvSpPr>
          <p:nvPr/>
        </p:nvSpPr>
        <p:spPr>
          <a:xfrm>
            <a:off x="8084457" y="2225462"/>
            <a:ext cx="3871225" cy="207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3800" dirty="0">
              <a:solidFill>
                <a:schemeClr val="accent6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4F1DCE-A2E3-4DD9-A9F7-6497C33674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8307" y="725771"/>
            <a:ext cx="8888020" cy="593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4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689AD31B-0250-49F0-A12B-D4F1988A6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975" y="1429499"/>
            <a:ext cx="10492334" cy="432893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/>
              <a:t>Алтухова Н.Г. Научитесь слышать звуки</a:t>
            </a:r>
            <a:r>
              <a:rPr lang="ru-RU" altLang="ru-RU" dirty="0"/>
              <a:t>. – СПб: издательство «Лань», 1999. – 112с.</a:t>
            </a:r>
          </a:p>
          <a:p>
            <a:pPr marL="514350" indent="-514350">
              <a:buAutoNum type="arabicPeriod"/>
            </a:pPr>
            <a:r>
              <a:rPr lang="ru-RU" altLang="ru-RU" dirty="0"/>
              <a:t>Кузнецова Е.В., Тихонова И.А. Ступеньки к школе. Обучение грамоте детей с нарушениями речи. – М.: Сфера, 1999. – 112с.</a:t>
            </a:r>
          </a:p>
          <a:p>
            <a:pPr marL="514350" indent="-514350">
              <a:buAutoNum type="arabicPeriod"/>
            </a:pPr>
            <a:r>
              <a:rPr lang="ru-RU" altLang="ru-RU" dirty="0" err="1"/>
              <a:t>Лылова</a:t>
            </a:r>
            <a:r>
              <a:rPr lang="ru-RU" altLang="ru-RU" dirty="0"/>
              <a:t> Л.С. И др. Индивидуальные и подгрупповые логопедические занятия с детьми дошкольного возраста. – Воронеж: ООО «Метода», 2015 – 176с.</a:t>
            </a:r>
          </a:p>
          <a:p>
            <a:pPr marL="514350" indent="-514350">
              <a:buAutoNum type="arabicPeriod"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https://www.defectologiya.pro/zhurnal/didakticheskaya_igra_najdi_zvuk_sh,_zh/</a:t>
            </a:r>
            <a:endParaRPr lang="ru-RU" dirty="0"/>
          </a:p>
          <a:p>
            <a:pPr marL="514350" indent="-514350">
              <a:buAutoNum type="arabicPeriod"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https://i.pinimg.com/736x/de/78/7c/de787c05efc0ccc8f5514cc528bc1bb0.jpg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776456-632D-4553-814A-3974D766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618" y="400352"/>
            <a:ext cx="4738255" cy="770529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+mn-lt"/>
              </a:rPr>
              <a:t>Используемая 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352331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1227</Words>
  <Application>Microsoft Office PowerPoint</Application>
  <PresentationFormat>Широкоэкранный</PresentationFormat>
  <Paragraphs>108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Times New Roman</vt:lpstr>
      <vt:lpstr>Office Theme</vt:lpstr>
      <vt:lpstr> Тема: Дифференциация  звуков Ш-Ж</vt:lpstr>
      <vt:lpstr>Цель: дифференциация звуков Ш-Ж</vt:lpstr>
      <vt:lpstr> 1. Организационный момент - Здравствуйте, ребята!  Как вы думаете, какое животное умеет шипеть? - Змея. Пошипите, как змеи. А кто умеет жужжать? - Жук, пчела, шмель. Пожужжите, как жуки.  - А теперь, давайте, поиграем: если я говорю "Жуки!" - вы бегаете вокруг стола и жужжите; если говорю "Змеи!",- вы приседаете за стульями и шипите. (После нескольких смен кодовых слов останавливаем игру и предлагаем…)  - Садится тот, кто назовет любое слово со звуком Ш или звуком Ж. Молодцы!  2. Объявление темы занятия - Ребята, а вы уже догадались с какими звуками мы будем сегодня играть? Правильно со звуками Ш и Ж. </vt:lpstr>
      <vt:lpstr>3. Характеристика и сравнение артикуляции звуков Ш-Ж - Используя схему-подсказку, расскажите как появляется звук Ш? (при звуке Ш губы округляются, зубы немного приоткрыты, язычок "чашечкой", кончик широкого языка смотрит вверх, воздух выходит теплый, голос не работает) - Дайте характеристику звука: Ш - согласный, глухой, твердый. - Кто хочет рассказать, как мы произносим звук Ж? (при звуке Ж губы округляются, зубы немного приоткрыты, язычок "чашечкой", кончик широкого языка смотрит вверх, воздух выходит теплый, голос работает) - Дайте характеристику звука: Ж - согласный, звонкий, твердый.        - Вы уже догадались, чем отличаются эти звуки?   При звуке Ш - голос молчит, а при звуке Ж - работает.  Звук Ш - глухой согласный, а звук Ж - звонкий согласный.</vt:lpstr>
      <vt:lpstr>4. Игра «Крестики-нолики» – различение изолированных звуков Ш-Ж</vt:lpstr>
      <vt:lpstr>6. Игра «Зажги огонек» – дифференциация звуков Ш-Ж в словах.</vt:lpstr>
      <vt:lpstr>7. Игра «Тараторки» - закрепить навык четкого произношения слов со звуками Ш-Ж.</vt:lpstr>
      <vt:lpstr>8. Игра «Измени звук» - преобразование слов.</vt:lpstr>
      <vt:lpstr>10. Игра «Нелепицы» - дифференциация звуков Ш-Ж в предложениях. </vt:lpstr>
      <vt:lpstr>11. Рефлексия «Зарядка»</vt:lpstr>
      <vt:lpstr>Домашнее задание</vt:lpstr>
      <vt:lpstr>Используемая литература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 минуты без книги, шаблон презентации с сайта presentation-creation.ru</dc:title>
  <dc:creator>User Obstinate</dc:creator>
  <cp:lastModifiedBy>Екатерина Чимутова</cp:lastModifiedBy>
  <cp:revision>75</cp:revision>
  <dcterms:created xsi:type="dcterms:W3CDTF">2023-08-23T11:31:43Z</dcterms:created>
  <dcterms:modified xsi:type="dcterms:W3CDTF">2026-08-09T21:41:31Z</dcterms:modified>
</cp:coreProperties>
</file>