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6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68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ru-RU" sz="140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диагностики развития диалогической речи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cap="none" spc="0" normalizeH="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ЭГ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Низкий</c:v>
                </c:pt>
                <c:pt idx="1">
                  <c:v>Средний</c:v>
                </c:pt>
                <c:pt idx="2">
                  <c:v>Высокий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0.67</c:v>
                </c:pt>
                <c:pt idx="1">
                  <c:v>0.33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0A-4D36-A047-C19DF40EA4C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КГ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Низкий</c:v>
                </c:pt>
                <c:pt idx="1">
                  <c:v>Средний</c:v>
                </c:pt>
                <c:pt idx="2">
                  <c:v>Высокий</c:v>
                </c:pt>
              </c:strCache>
            </c:strRef>
          </c:cat>
          <c:val>
            <c:numRef>
              <c:f>Лист1!$C$2:$C$4</c:f>
              <c:numCache>
                <c:formatCode>0%</c:formatCode>
                <c:ptCount val="3"/>
                <c:pt idx="0">
                  <c:v>0</c:v>
                </c:pt>
                <c:pt idx="1">
                  <c:v>0.47</c:v>
                </c:pt>
                <c:pt idx="2">
                  <c:v>0.53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0A-4D36-A047-C19DF40EA4C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347430719"/>
        <c:axId val="1389394495"/>
        <c:axId val="0"/>
      </c:bar3DChart>
      <c:catAx>
        <c:axId val="13474307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89394495"/>
        <c:crosses val="autoZero"/>
        <c:auto val="1"/>
        <c:lblAlgn val="ctr"/>
        <c:lblOffset val="100"/>
        <c:noMultiLvlLbl val="0"/>
      </c:catAx>
      <c:valAx>
        <c:axId val="13893944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474307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ru-RU" sz="1400">
                <a:latin typeface="Times New Roman" panose="02020603050405020304" pitchFamily="18" charset="0"/>
                <a:cs typeface="Times New Roman" panose="02020603050405020304" pitchFamily="18" charset="0"/>
              </a:rPr>
              <a:t>Сравнительный анализ развития  диалогической речи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cap="none" spc="0" normalizeH="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Констатирующий этап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Низкий</c:v>
                </c:pt>
                <c:pt idx="1">
                  <c:v>Средний</c:v>
                </c:pt>
                <c:pt idx="2">
                  <c:v>Высокий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0.67</c:v>
                </c:pt>
                <c:pt idx="1">
                  <c:v>0.33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A7-44AA-A21E-58A6850438B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Контрольный этап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Низкий</c:v>
                </c:pt>
                <c:pt idx="1">
                  <c:v>Средний</c:v>
                </c:pt>
                <c:pt idx="2">
                  <c:v>Высокий</c:v>
                </c:pt>
              </c:strCache>
            </c:strRef>
          </c:cat>
          <c:val>
            <c:numRef>
              <c:f>Лист1!$C$2:$C$4</c:f>
              <c:numCache>
                <c:formatCode>0%</c:formatCode>
                <c:ptCount val="3"/>
                <c:pt idx="0">
                  <c:v>0.33</c:v>
                </c:pt>
                <c:pt idx="1">
                  <c:v>0.4</c:v>
                </c:pt>
                <c:pt idx="2">
                  <c:v>0.27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2A7-44AA-A21E-58A6850438B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423622799"/>
        <c:axId val="423617391"/>
        <c:axId val="0"/>
      </c:bar3DChart>
      <c:catAx>
        <c:axId val="4236227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23617391"/>
        <c:crosses val="autoZero"/>
        <c:auto val="1"/>
        <c:lblAlgn val="ctr"/>
        <c:lblOffset val="100"/>
        <c:noMultiLvlLbl val="0"/>
      </c:catAx>
      <c:valAx>
        <c:axId val="4236173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2362279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9002C8-D7A0-4F62-9625-97ACC14CD244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E7A407C-8183-455A-8806-A41EB52BCD9E}">
      <dgm:prSet/>
      <dgm:spPr/>
      <dgm:t>
        <a:bodyPr/>
        <a:lstStyle/>
        <a:p>
          <a:pPr algn="l"/>
          <a:r>
            <a:rPr lang="ru-RU" b="1" dirty="0">
              <a:solidFill>
                <a:schemeClr val="tx1"/>
              </a:solidFill>
            </a:rPr>
            <a:t>Цель исследования: </a:t>
          </a:r>
          <a:r>
            <a:rPr lang="ru-RU" dirty="0">
              <a:solidFill>
                <a:schemeClr val="tx1"/>
              </a:solidFill>
            </a:rPr>
            <a:t>определение эффективности театрализованной деятельности как средства развития диалогической речи у дошкольников с общим недоразвитием речи.</a:t>
          </a:r>
          <a:endParaRPr lang="en-US" dirty="0">
            <a:solidFill>
              <a:schemeClr val="tx1"/>
            </a:solidFill>
          </a:endParaRPr>
        </a:p>
      </dgm:t>
    </dgm:pt>
    <dgm:pt modelId="{AE8B9641-D7A5-46EA-BF9A-24FB4118419C}" type="parTrans" cxnId="{215A5F49-D2F7-409F-99FD-7EDA7B46F033}">
      <dgm:prSet/>
      <dgm:spPr/>
      <dgm:t>
        <a:bodyPr/>
        <a:lstStyle/>
        <a:p>
          <a:endParaRPr lang="en-US"/>
        </a:p>
      </dgm:t>
    </dgm:pt>
    <dgm:pt modelId="{7A821F6D-7F5A-485E-B999-F6901EFFA78E}" type="sibTrans" cxnId="{215A5F49-D2F7-409F-99FD-7EDA7B46F033}">
      <dgm:prSet/>
      <dgm:spPr/>
      <dgm:t>
        <a:bodyPr/>
        <a:lstStyle/>
        <a:p>
          <a:endParaRPr lang="en-US"/>
        </a:p>
      </dgm:t>
    </dgm:pt>
    <dgm:pt modelId="{402008AE-4DA8-4E47-A8C2-1D17D649909E}">
      <dgm:prSet/>
      <dgm:spPr/>
      <dgm:t>
        <a:bodyPr/>
        <a:lstStyle/>
        <a:p>
          <a:pPr algn="l"/>
          <a:r>
            <a:rPr lang="ru-RU" b="1" dirty="0">
              <a:solidFill>
                <a:schemeClr val="tx1"/>
              </a:solidFill>
            </a:rPr>
            <a:t>Объект исследования: </a:t>
          </a:r>
          <a:r>
            <a:rPr lang="ru-RU" dirty="0">
              <a:solidFill>
                <a:schemeClr val="tx1"/>
              </a:solidFill>
            </a:rPr>
            <a:t>процесс формирования диалогической речи у дошкольников с общим недоразвитием речи.</a:t>
          </a:r>
          <a:endParaRPr lang="en-US" dirty="0">
            <a:solidFill>
              <a:schemeClr val="tx1"/>
            </a:solidFill>
          </a:endParaRPr>
        </a:p>
      </dgm:t>
    </dgm:pt>
    <dgm:pt modelId="{201EDA55-1245-4DB0-861F-49CD328F984A}" type="parTrans" cxnId="{4DC5F75B-CA4E-413C-A5EC-67CB50D34545}">
      <dgm:prSet/>
      <dgm:spPr/>
      <dgm:t>
        <a:bodyPr/>
        <a:lstStyle/>
        <a:p>
          <a:endParaRPr lang="en-US"/>
        </a:p>
      </dgm:t>
    </dgm:pt>
    <dgm:pt modelId="{2543C136-05FB-4FBE-AAA5-A7451A37DEB4}" type="sibTrans" cxnId="{4DC5F75B-CA4E-413C-A5EC-67CB50D34545}">
      <dgm:prSet/>
      <dgm:spPr/>
      <dgm:t>
        <a:bodyPr/>
        <a:lstStyle/>
        <a:p>
          <a:endParaRPr lang="en-US"/>
        </a:p>
      </dgm:t>
    </dgm:pt>
    <dgm:pt modelId="{182CD64D-2067-4711-9EF5-A5AED99BA943}">
      <dgm:prSet/>
      <dgm:spPr/>
      <dgm:t>
        <a:bodyPr/>
        <a:lstStyle/>
        <a:p>
          <a:pPr algn="l"/>
          <a:r>
            <a:rPr lang="ru-RU" b="1" dirty="0">
              <a:solidFill>
                <a:schemeClr val="tx1"/>
              </a:solidFill>
            </a:rPr>
            <a:t>Предмет исследования: </a:t>
          </a:r>
          <a:r>
            <a:rPr lang="ru-RU" dirty="0">
              <a:solidFill>
                <a:schemeClr val="tx1"/>
              </a:solidFill>
            </a:rPr>
            <a:t>методы и приемы театрализованной деятельности, направленные на развитие диалогической речи у дошкольников с ОНР.</a:t>
          </a:r>
          <a:endParaRPr lang="en-US" dirty="0">
            <a:solidFill>
              <a:schemeClr val="tx1"/>
            </a:solidFill>
          </a:endParaRPr>
        </a:p>
      </dgm:t>
    </dgm:pt>
    <dgm:pt modelId="{ECDA48F8-2E97-4FC8-89F1-CD7D04CFFED7}" type="parTrans" cxnId="{C0CDE65D-0A51-47C5-BBB0-2186CF054AE1}">
      <dgm:prSet/>
      <dgm:spPr/>
      <dgm:t>
        <a:bodyPr/>
        <a:lstStyle/>
        <a:p>
          <a:endParaRPr lang="en-US"/>
        </a:p>
      </dgm:t>
    </dgm:pt>
    <dgm:pt modelId="{513DA1FA-4A3D-4C16-8B9F-B6A235337D06}" type="sibTrans" cxnId="{C0CDE65D-0A51-47C5-BBB0-2186CF054AE1}">
      <dgm:prSet/>
      <dgm:spPr/>
      <dgm:t>
        <a:bodyPr/>
        <a:lstStyle/>
        <a:p>
          <a:endParaRPr lang="en-US"/>
        </a:p>
      </dgm:t>
    </dgm:pt>
    <dgm:pt modelId="{0623636A-66C9-439E-8ABD-1D1955ED7E87}" type="pres">
      <dgm:prSet presAssocID="{DE9002C8-D7A0-4F62-9625-97ACC14CD244}" presName="outerComposite" presStyleCnt="0">
        <dgm:presLayoutVars>
          <dgm:chMax val="5"/>
          <dgm:dir/>
          <dgm:resizeHandles val="exact"/>
        </dgm:presLayoutVars>
      </dgm:prSet>
      <dgm:spPr/>
    </dgm:pt>
    <dgm:pt modelId="{EC904098-0385-40DE-9AF0-1287953C8A49}" type="pres">
      <dgm:prSet presAssocID="{DE9002C8-D7A0-4F62-9625-97ACC14CD244}" presName="dummyMaxCanvas" presStyleCnt="0">
        <dgm:presLayoutVars/>
      </dgm:prSet>
      <dgm:spPr/>
    </dgm:pt>
    <dgm:pt modelId="{8A571D21-B2F5-4267-B1CB-F90C3EBB01F6}" type="pres">
      <dgm:prSet presAssocID="{DE9002C8-D7A0-4F62-9625-97ACC14CD244}" presName="ThreeNodes_1" presStyleLbl="node1" presStyleIdx="0" presStyleCnt="3">
        <dgm:presLayoutVars>
          <dgm:bulletEnabled val="1"/>
        </dgm:presLayoutVars>
      </dgm:prSet>
      <dgm:spPr/>
    </dgm:pt>
    <dgm:pt modelId="{86E4C843-811A-4F95-B6C4-AC2265841CAC}" type="pres">
      <dgm:prSet presAssocID="{DE9002C8-D7A0-4F62-9625-97ACC14CD244}" presName="ThreeNodes_2" presStyleLbl="node1" presStyleIdx="1" presStyleCnt="3">
        <dgm:presLayoutVars>
          <dgm:bulletEnabled val="1"/>
        </dgm:presLayoutVars>
      </dgm:prSet>
      <dgm:spPr/>
    </dgm:pt>
    <dgm:pt modelId="{AC835750-8F55-4C83-9429-B744A90BA678}" type="pres">
      <dgm:prSet presAssocID="{DE9002C8-D7A0-4F62-9625-97ACC14CD244}" presName="ThreeNodes_3" presStyleLbl="node1" presStyleIdx="2" presStyleCnt="3">
        <dgm:presLayoutVars>
          <dgm:bulletEnabled val="1"/>
        </dgm:presLayoutVars>
      </dgm:prSet>
      <dgm:spPr/>
    </dgm:pt>
    <dgm:pt modelId="{B409E86D-35E6-4E0F-A699-3C44DB5E6923}" type="pres">
      <dgm:prSet presAssocID="{DE9002C8-D7A0-4F62-9625-97ACC14CD244}" presName="ThreeConn_1-2" presStyleLbl="fgAccFollowNode1" presStyleIdx="0" presStyleCnt="2">
        <dgm:presLayoutVars>
          <dgm:bulletEnabled val="1"/>
        </dgm:presLayoutVars>
      </dgm:prSet>
      <dgm:spPr/>
    </dgm:pt>
    <dgm:pt modelId="{17C3F751-D650-4CC8-9DE4-9B1093D1A378}" type="pres">
      <dgm:prSet presAssocID="{DE9002C8-D7A0-4F62-9625-97ACC14CD244}" presName="ThreeConn_2-3" presStyleLbl="fgAccFollowNode1" presStyleIdx="1" presStyleCnt="2">
        <dgm:presLayoutVars>
          <dgm:bulletEnabled val="1"/>
        </dgm:presLayoutVars>
      </dgm:prSet>
      <dgm:spPr/>
    </dgm:pt>
    <dgm:pt modelId="{7536D6B9-448F-4965-93D4-C435E1D1AA9D}" type="pres">
      <dgm:prSet presAssocID="{DE9002C8-D7A0-4F62-9625-97ACC14CD244}" presName="ThreeNodes_1_text" presStyleLbl="node1" presStyleIdx="2" presStyleCnt="3">
        <dgm:presLayoutVars>
          <dgm:bulletEnabled val="1"/>
        </dgm:presLayoutVars>
      </dgm:prSet>
      <dgm:spPr/>
    </dgm:pt>
    <dgm:pt modelId="{33564564-94DF-4888-9F70-122E364727F1}" type="pres">
      <dgm:prSet presAssocID="{DE9002C8-D7A0-4F62-9625-97ACC14CD244}" presName="ThreeNodes_2_text" presStyleLbl="node1" presStyleIdx="2" presStyleCnt="3">
        <dgm:presLayoutVars>
          <dgm:bulletEnabled val="1"/>
        </dgm:presLayoutVars>
      </dgm:prSet>
      <dgm:spPr/>
    </dgm:pt>
    <dgm:pt modelId="{D2AB5ADA-D67C-418C-9029-E056586EBB55}" type="pres">
      <dgm:prSet presAssocID="{DE9002C8-D7A0-4F62-9625-97ACC14CD244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C287EA05-5C7E-49CE-9ECF-38AB01F66381}" type="presOf" srcId="{DE9002C8-D7A0-4F62-9625-97ACC14CD244}" destId="{0623636A-66C9-439E-8ABD-1D1955ED7E87}" srcOrd="0" destOrd="0" presId="urn:microsoft.com/office/officeart/2005/8/layout/vProcess5"/>
    <dgm:cxn modelId="{B5758E1B-C756-48B9-AB2B-C6B334349EA3}" type="presOf" srcId="{182CD64D-2067-4711-9EF5-A5AED99BA943}" destId="{AC835750-8F55-4C83-9429-B744A90BA678}" srcOrd="0" destOrd="0" presId="urn:microsoft.com/office/officeart/2005/8/layout/vProcess5"/>
    <dgm:cxn modelId="{4DC5F75B-CA4E-413C-A5EC-67CB50D34545}" srcId="{DE9002C8-D7A0-4F62-9625-97ACC14CD244}" destId="{402008AE-4DA8-4E47-A8C2-1D17D649909E}" srcOrd="1" destOrd="0" parTransId="{201EDA55-1245-4DB0-861F-49CD328F984A}" sibTransId="{2543C136-05FB-4FBE-AAA5-A7451A37DEB4}"/>
    <dgm:cxn modelId="{C0CDE65D-0A51-47C5-BBB0-2186CF054AE1}" srcId="{DE9002C8-D7A0-4F62-9625-97ACC14CD244}" destId="{182CD64D-2067-4711-9EF5-A5AED99BA943}" srcOrd="2" destOrd="0" parTransId="{ECDA48F8-2E97-4FC8-89F1-CD7D04CFFED7}" sibTransId="{513DA1FA-4A3D-4C16-8B9F-B6A235337D06}"/>
    <dgm:cxn modelId="{215A5F49-D2F7-409F-99FD-7EDA7B46F033}" srcId="{DE9002C8-D7A0-4F62-9625-97ACC14CD244}" destId="{8E7A407C-8183-455A-8806-A41EB52BCD9E}" srcOrd="0" destOrd="0" parTransId="{AE8B9641-D7A5-46EA-BF9A-24FB4118419C}" sibTransId="{7A821F6D-7F5A-485E-B999-F6901EFFA78E}"/>
    <dgm:cxn modelId="{8EAB7056-38B3-4FF7-B878-3C0785F50E79}" type="presOf" srcId="{8E7A407C-8183-455A-8806-A41EB52BCD9E}" destId="{7536D6B9-448F-4965-93D4-C435E1D1AA9D}" srcOrd="1" destOrd="0" presId="urn:microsoft.com/office/officeart/2005/8/layout/vProcess5"/>
    <dgm:cxn modelId="{F8C3107B-794B-4BD8-82A0-5CBE13449FD6}" type="presOf" srcId="{7A821F6D-7F5A-485E-B999-F6901EFFA78E}" destId="{B409E86D-35E6-4E0F-A699-3C44DB5E6923}" srcOrd="0" destOrd="0" presId="urn:microsoft.com/office/officeart/2005/8/layout/vProcess5"/>
    <dgm:cxn modelId="{2BAEA295-C84D-4FF8-97F5-34B9A2C41D71}" type="presOf" srcId="{2543C136-05FB-4FBE-AAA5-A7451A37DEB4}" destId="{17C3F751-D650-4CC8-9DE4-9B1093D1A378}" srcOrd="0" destOrd="0" presId="urn:microsoft.com/office/officeart/2005/8/layout/vProcess5"/>
    <dgm:cxn modelId="{D9000EA6-4FD5-49C8-A3A5-532C197D6395}" type="presOf" srcId="{182CD64D-2067-4711-9EF5-A5AED99BA943}" destId="{D2AB5ADA-D67C-418C-9029-E056586EBB55}" srcOrd="1" destOrd="0" presId="urn:microsoft.com/office/officeart/2005/8/layout/vProcess5"/>
    <dgm:cxn modelId="{B6BCB5AF-05D5-4D2D-8C5D-1A6A8B1697F6}" type="presOf" srcId="{8E7A407C-8183-455A-8806-A41EB52BCD9E}" destId="{8A571D21-B2F5-4267-B1CB-F90C3EBB01F6}" srcOrd="0" destOrd="0" presId="urn:microsoft.com/office/officeart/2005/8/layout/vProcess5"/>
    <dgm:cxn modelId="{242DDBCF-E44C-4A01-BCDC-39ADD43FB80C}" type="presOf" srcId="{402008AE-4DA8-4E47-A8C2-1D17D649909E}" destId="{33564564-94DF-4888-9F70-122E364727F1}" srcOrd="1" destOrd="0" presId="urn:microsoft.com/office/officeart/2005/8/layout/vProcess5"/>
    <dgm:cxn modelId="{77139FD8-E53A-4715-A3BC-529E9B74126A}" type="presOf" srcId="{402008AE-4DA8-4E47-A8C2-1D17D649909E}" destId="{86E4C843-811A-4F95-B6C4-AC2265841CAC}" srcOrd="0" destOrd="0" presId="urn:microsoft.com/office/officeart/2005/8/layout/vProcess5"/>
    <dgm:cxn modelId="{A6D38274-7D61-4493-9BBC-7D892DC4A770}" type="presParOf" srcId="{0623636A-66C9-439E-8ABD-1D1955ED7E87}" destId="{EC904098-0385-40DE-9AF0-1287953C8A49}" srcOrd="0" destOrd="0" presId="urn:microsoft.com/office/officeart/2005/8/layout/vProcess5"/>
    <dgm:cxn modelId="{462D65DC-9AF8-4995-83BA-46C376675F70}" type="presParOf" srcId="{0623636A-66C9-439E-8ABD-1D1955ED7E87}" destId="{8A571D21-B2F5-4267-B1CB-F90C3EBB01F6}" srcOrd="1" destOrd="0" presId="urn:microsoft.com/office/officeart/2005/8/layout/vProcess5"/>
    <dgm:cxn modelId="{09988844-A9DA-4ABA-B4AD-776E211BED22}" type="presParOf" srcId="{0623636A-66C9-439E-8ABD-1D1955ED7E87}" destId="{86E4C843-811A-4F95-B6C4-AC2265841CAC}" srcOrd="2" destOrd="0" presId="urn:microsoft.com/office/officeart/2005/8/layout/vProcess5"/>
    <dgm:cxn modelId="{7D66040D-3E92-49B6-BA35-83956732D2EC}" type="presParOf" srcId="{0623636A-66C9-439E-8ABD-1D1955ED7E87}" destId="{AC835750-8F55-4C83-9429-B744A90BA678}" srcOrd="3" destOrd="0" presId="urn:microsoft.com/office/officeart/2005/8/layout/vProcess5"/>
    <dgm:cxn modelId="{BCCEEFB2-0ACA-4A70-9328-03F55721585B}" type="presParOf" srcId="{0623636A-66C9-439E-8ABD-1D1955ED7E87}" destId="{B409E86D-35E6-4E0F-A699-3C44DB5E6923}" srcOrd="4" destOrd="0" presId="urn:microsoft.com/office/officeart/2005/8/layout/vProcess5"/>
    <dgm:cxn modelId="{71011FCD-14C1-4DBD-9811-1DC7CCB06023}" type="presParOf" srcId="{0623636A-66C9-439E-8ABD-1D1955ED7E87}" destId="{17C3F751-D650-4CC8-9DE4-9B1093D1A378}" srcOrd="5" destOrd="0" presId="urn:microsoft.com/office/officeart/2005/8/layout/vProcess5"/>
    <dgm:cxn modelId="{629070D3-83F1-4BC4-AD65-595AEB952BCC}" type="presParOf" srcId="{0623636A-66C9-439E-8ABD-1D1955ED7E87}" destId="{7536D6B9-448F-4965-93D4-C435E1D1AA9D}" srcOrd="6" destOrd="0" presId="urn:microsoft.com/office/officeart/2005/8/layout/vProcess5"/>
    <dgm:cxn modelId="{D0F44A29-D773-469C-8826-334254DD96E9}" type="presParOf" srcId="{0623636A-66C9-439E-8ABD-1D1955ED7E87}" destId="{33564564-94DF-4888-9F70-122E364727F1}" srcOrd="7" destOrd="0" presId="urn:microsoft.com/office/officeart/2005/8/layout/vProcess5"/>
    <dgm:cxn modelId="{B6BAF94B-053D-407C-905C-046268377E75}" type="presParOf" srcId="{0623636A-66C9-439E-8ABD-1D1955ED7E87}" destId="{D2AB5ADA-D67C-418C-9029-E056586EBB55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E01313-1F4D-4F69-87D3-F9792C0984F6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F9D32A0-42EC-4DB0-8AB4-E9AC998A8CB3}">
      <dgm:prSet/>
      <dgm:spPr/>
      <dgm:t>
        <a:bodyPr/>
        <a:lstStyle/>
        <a:p>
          <a:pPr algn="just"/>
          <a:r>
            <a:rPr lang="ru-RU" dirty="0">
              <a:solidFill>
                <a:schemeClr val="tx1"/>
              </a:solidFill>
            </a:rPr>
            <a:t>1. Рассмотреть современные лингвистические представления о диалогической речи.</a:t>
          </a:r>
          <a:endParaRPr lang="en-US" dirty="0">
            <a:solidFill>
              <a:schemeClr val="tx1"/>
            </a:solidFill>
          </a:endParaRPr>
        </a:p>
      </dgm:t>
    </dgm:pt>
    <dgm:pt modelId="{AFCFFDF4-AAE7-4472-927C-D94289070D2F}" type="parTrans" cxnId="{8E3BAD59-CF94-4F25-8950-BEBD8615ED48}">
      <dgm:prSet/>
      <dgm:spPr/>
      <dgm:t>
        <a:bodyPr/>
        <a:lstStyle/>
        <a:p>
          <a:endParaRPr lang="en-US"/>
        </a:p>
      </dgm:t>
    </dgm:pt>
    <dgm:pt modelId="{F3E553AE-F75B-463B-86D2-76F9244DC079}" type="sibTrans" cxnId="{8E3BAD59-CF94-4F25-8950-BEBD8615ED48}">
      <dgm:prSet/>
      <dgm:spPr/>
      <dgm:t>
        <a:bodyPr/>
        <a:lstStyle/>
        <a:p>
          <a:endParaRPr lang="en-US"/>
        </a:p>
      </dgm:t>
    </dgm:pt>
    <dgm:pt modelId="{E08A176E-CC9B-4159-AD6C-3ACB67343451}">
      <dgm:prSet/>
      <dgm:spPr/>
      <dgm:t>
        <a:bodyPr/>
        <a:lstStyle/>
        <a:p>
          <a:pPr algn="just"/>
          <a:r>
            <a:rPr lang="ru-RU" dirty="0">
              <a:solidFill>
                <a:schemeClr val="tx1"/>
              </a:solidFill>
            </a:rPr>
            <a:t>2. Охарактеризовать особенности диалогической речи у детей дошкольного возраста в норме и при общем недоразвитии речи.</a:t>
          </a:r>
          <a:endParaRPr lang="en-US" dirty="0">
            <a:solidFill>
              <a:schemeClr val="tx1"/>
            </a:solidFill>
          </a:endParaRPr>
        </a:p>
      </dgm:t>
    </dgm:pt>
    <dgm:pt modelId="{B7AF3E78-E1F5-4B8E-AEA7-FBF776AF0E8F}" type="parTrans" cxnId="{308F2D46-6901-404D-91F1-28A1F9B52F3D}">
      <dgm:prSet/>
      <dgm:spPr/>
      <dgm:t>
        <a:bodyPr/>
        <a:lstStyle/>
        <a:p>
          <a:endParaRPr lang="en-US"/>
        </a:p>
      </dgm:t>
    </dgm:pt>
    <dgm:pt modelId="{1BA6B08A-BC27-4A8C-9EA2-70E5A7A34E3C}" type="sibTrans" cxnId="{308F2D46-6901-404D-91F1-28A1F9B52F3D}">
      <dgm:prSet/>
      <dgm:spPr/>
      <dgm:t>
        <a:bodyPr/>
        <a:lstStyle/>
        <a:p>
          <a:endParaRPr lang="en-US"/>
        </a:p>
      </dgm:t>
    </dgm:pt>
    <dgm:pt modelId="{E3C74BC6-D583-4529-A976-E65D2288CFB0}">
      <dgm:prSet/>
      <dgm:spPr/>
      <dgm:t>
        <a:bodyPr/>
        <a:lstStyle/>
        <a:p>
          <a:pPr algn="just"/>
          <a:r>
            <a:rPr lang="ru-RU" dirty="0">
              <a:solidFill>
                <a:schemeClr val="tx1"/>
              </a:solidFill>
            </a:rPr>
            <a:t>3. Раскрыть театрализованную деятельность как средство развития диалогической речи дошкольников с ОНР.</a:t>
          </a:r>
          <a:endParaRPr lang="en-US" dirty="0">
            <a:solidFill>
              <a:schemeClr val="tx1"/>
            </a:solidFill>
          </a:endParaRPr>
        </a:p>
      </dgm:t>
    </dgm:pt>
    <dgm:pt modelId="{2E584935-1737-4398-B26A-A69983028F7D}" type="parTrans" cxnId="{ADA3351F-66C8-4F34-80B0-E47F735C9131}">
      <dgm:prSet/>
      <dgm:spPr/>
      <dgm:t>
        <a:bodyPr/>
        <a:lstStyle/>
        <a:p>
          <a:endParaRPr lang="en-US"/>
        </a:p>
      </dgm:t>
    </dgm:pt>
    <dgm:pt modelId="{5AD04058-A708-43DD-A258-51B976543D24}" type="sibTrans" cxnId="{ADA3351F-66C8-4F34-80B0-E47F735C9131}">
      <dgm:prSet/>
      <dgm:spPr/>
      <dgm:t>
        <a:bodyPr/>
        <a:lstStyle/>
        <a:p>
          <a:endParaRPr lang="en-US"/>
        </a:p>
      </dgm:t>
    </dgm:pt>
    <dgm:pt modelId="{F5D3DBE4-97EC-4083-AF32-DDEEDEDB0CAB}">
      <dgm:prSet/>
      <dgm:spPr/>
      <dgm:t>
        <a:bodyPr/>
        <a:lstStyle/>
        <a:p>
          <a:pPr algn="just"/>
          <a:r>
            <a:rPr lang="ru-RU" dirty="0">
              <a:solidFill>
                <a:schemeClr val="tx1"/>
              </a:solidFill>
            </a:rPr>
            <a:t>4. Провести опытно-экспериментальное исследование возможностей использования театрализованной деятельности для развития диалогической речи у дошкольников с ОНР.</a:t>
          </a:r>
          <a:endParaRPr lang="en-US" dirty="0">
            <a:solidFill>
              <a:schemeClr val="tx1"/>
            </a:solidFill>
          </a:endParaRPr>
        </a:p>
      </dgm:t>
    </dgm:pt>
    <dgm:pt modelId="{3E5CA831-3A14-49A8-90CD-2CDD9BA119D3}" type="parTrans" cxnId="{75FC7338-63D7-4C67-9399-B98E531103ED}">
      <dgm:prSet/>
      <dgm:spPr/>
      <dgm:t>
        <a:bodyPr/>
        <a:lstStyle/>
        <a:p>
          <a:endParaRPr lang="en-US"/>
        </a:p>
      </dgm:t>
    </dgm:pt>
    <dgm:pt modelId="{93BE5971-0537-4381-8F9B-C4951ACF9A87}" type="sibTrans" cxnId="{75FC7338-63D7-4C67-9399-B98E531103ED}">
      <dgm:prSet/>
      <dgm:spPr/>
      <dgm:t>
        <a:bodyPr/>
        <a:lstStyle/>
        <a:p>
          <a:endParaRPr lang="en-US"/>
        </a:p>
      </dgm:t>
    </dgm:pt>
    <dgm:pt modelId="{6E255F19-4CD9-48EF-9F43-CA986EDDB172}" type="pres">
      <dgm:prSet presAssocID="{55E01313-1F4D-4F69-87D3-F9792C0984F6}" presName="outerComposite" presStyleCnt="0">
        <dgm:presLayoutVars>
          <dgm:chMax val="5"/>
          <dgm:dir/>
          <dgm:resizeHandles val="exact"/>
        </dgm:presLayoutVars>
      </dgm:prSet>
      <dgm:spPr/>
    </dgm:pt>
    <dgm:pt modelId="{97228171-8AB9-4719-8AAB-F7DB74DD5226}" type="pres">
      <dgm:prSet presAssocID="{55E01313-1F4D-4F69-87D3-F9792C0984F6}" presName="dummyMaxCanvas" presStyleCnt="0">
        <dgm:presLayoutVars/>
      </dgm:prSet>
      <dgm:spPr/>
    </dgm:pt>
    <dgm:pt modelId="{F758C4F5-A958-44AE-8BDD-0FD55E745F78}" type="pres">
      <dgm:prSet presAssocID="{55E01313-1F4D-4F69-87D3-F9792C0984F6}" presName="FourNodes_1" presStyleLbl="node1" presStyleIdx="0" presStyleCnt="4" custScaleY="115154">
        <dgm:presLayoutVars>
          <dgm:bulletEnabled val="1"/>
        </dgm:presLayoutVars>
      </dgm:prSet>
      <dgm:spPr/>
    </dgm:pt>
    <dgm:pt modelId="{AC3408D6-416A-4338-A7AA-0F9C283B9C99}" type="pres">
      <dgm:prSet presAssocID="{55E01313-1F4D-4F69-87D3-F9792C0984F6}" presName="FourNodes_2" presStyleLbl="node1" presStyleIdx="1" presStyleCnt="4">
        <dgm:presLayoutVars>
          <dgm:bulletEnabled val="1"/>
        </dgm:presLayoutVars>
      </dgm:prSet>
      <dgm:spPr/>
    </dgm:pt>
    <dgm:pt modelId="{EBB64C0D-F93A-4B29-82BC-0C7F8969503E}" type="pres">
      <dgm:prSet presAssocID="{55E01313-1F4D-4F69-87D3-F9792C0984F6}" presName="FourNodes_3" presStyleLbl="node1" presStyleIdx="2" presStyleCnt="4">
        <dgm:presLayoutVars>
          <dgm:bulletEnabled val="1"/>
        </dgm:presLayoutVars>
      </dgm:prSet>
      <dgm:spPr/>
    </dgm:pt>
    <dgm:pt modelId="{81D375B4-042E-4BB8-BB40-B08E1C4FCBA7}" type="pres">
      <dgm:prSet presAssocID="{55E01313-1F4D-4F69-87D3-F9792C0984F6}" presName="FourNodes_4" presStyleLbl="node1" presStyleIdx="3" presStyleCnt="4">
        <dgm:presLayoutVars>
          <dgm:bulletEnabled val="1"/>
        </dgm:presLayoutVars>
      </dgm:prSet>
      <dgm:spPr/>
    </dgm:pt>
    <dgm:pt modelId="{F960F62C-E9E8-4151-90B0-456C6BF8A4C3}" type="pres">
      <dgm:prSet presAssocID="{55E01313-1F4D-4F69-87D3-F9792C0984F6}" presName="FourConn_1-2" presStyleLbl="fgAccFollowNode1" presStyleIdx="0" presStyleCnt="3">
        <dgm:presLayoutVars>
          <dgm:bulletEnabled val="1"/>
        </dgm:presLayoutVars>
      </dgm:prSet>
      <dgm:spPr/>
    </dgm:pt>
    <dgm:pt modelId="{945740B2-914E-4821-8F05-DE26D33C69BA}" type="pres">
      <dgm:prSet presAssocID="{55E01313-1F4D-4F69-87D3-F9792C0984F6}" presName="FourConn_2-3" presStyleLbl="fgAccFollowNode1" presStyleIdx="1" presStyleCnt="3">
        <dgm:presLayoutVars>
          <dgm:bulletEnabled val="1"/>
        </dgm:presLayoutVars>
      </dgm:prSet>
      <dgm:spPr/>
    </dgm:pt>
    <dgm:pt modelId="{1259766F-EAAD-4420-AAC9-78E5E4CF94CA}" type="pres">
      <dgm:prSet presAssocID="{55E01313-1F4D-4F69-87D3-F9792C0984F6}" presName="FourConn_3-4" presStyleLbl="fgAccFollowNode1" presStyleIdx="2" presStyleCnt="3">
        <dgm:presLayoutVars>
          <dgm:bulletEnabled val="1"/>
        </dgm:presLayoutVars>
      </dgm:prSet>
      <dgm:spPr/>
    </dgm:pt>
    <dgm:pt modelId="{189BAD71-AD6E-4E2E-AEA8-0BD988FD5FC8}" type="pres">
      <dgm:prSet presAssocID="{55E01313-1F4D-4F69-87D3-F9792C0984F6}" presName="FourNodes_1_text" presStyleLbl="node1" presStyleIdx="3" presStyleCnt="4">
        <dgm:presLayoutVars>
          <dgm:bulletEnabled val="1"/>
        </dgm:presLayoutVars>
      </dgm:prSet>
      <dgm:spPr/>
    </dgm:pt>
    <dgm:pt modelId="{FEF34907-7FBA-40FE-B896-7558CE2504C7}" type="pres">
      <dgm:prSet presAssocID="{55E01313-1F4D-4F69-87D3-F9792C0984F6}" presName="FourNodes_2_text" presStyleLbl="node1" presStyleIdx="3" presStyleCnt="4">
        <dgm:presLayoutVars>
          <dgm:bulletEnabled val="1"/>
        </dgm:presLayoutVars>
      </dgm:prSet>
      <dgm:spPr/>
    </dgm:pt>
    <dgm:pt modelId="{01D43A1F-C6AE-4259-A278-7405360652EB}" type="pres">
      <dgm:prSet presAssocID="{55E01313-1F4D-4F69-87D3-F9792C0984F6}" presName="FourNodes_3_text" presStyleLbl="node1" presStyleIdx="3" presStyleCnt="4">
        <dgm:presLayoutVars>
          <dgm:bulletEnabled val="1"/>
        </dgm:presLayoutVars>
      </dgm:prSet>
      <dgm:spPr/>
    </dgm:pt>
    <dgm:pt modelId="{3D337A2A-1C33-46E3-807B-7E588990DC9A}" type="pres">
      <dgm:prSet presAssocID="{55E01313-1F4D-4F69-87D3-F9792C0984F6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E9405703-DA92-4E7A-BE01-F58C163DA7DC}" type="presOf" srcId="{E08A176E-CC9B-4159-AD6C-3ACB67343451}" destId="{FEF34907-7FBA-40FE-B896-7558CE2504C7}" srcOrd="1" destOrd="0" presId="urn:microsoft.com/office/officeart/2005/8/layout/vProcess5"/>
    <dgm:cxn modelId="{84FD7714-4FF4-46D7-A242-22FBDA596522}" type="presOf" srcId="{F5D3DBE4-97EC-4083-AF32-DDEEDEDB0CAB}" destId="{3D337A2A-1C33-46E3-807B-7E588990DC9A}" srcOrd="1" destOrd="0" presId="urn:microsoft.com/office/officeart/2005/8/layout/vProcess5"/>
    <dgm:cxn modelId="{ADA3351F-66C8-4F34-80B0-E47F735C9131}" srcId="{55E01313-1F4D-4F69-87D3-F9792C0984F6}" destId="{E3C74BC6-D583-4529-A976-E65D2288CFB0}" srcOrd="2" destOrd="0" parTransId="{2E584935-1737-4398-B26A-A69983028F7D}" sibTransId="{5AD04058-A708-43DD-A258-51B976543D24}"/>
    <dgm:cxn modelId="{7ED3CE1F-D8C0-4CEF-BF6C-4208D28301DC}" type="presOf" srcId="{E3C74BC6-D583-4529-A976-E65D2288CFB0}" destId="{EBB64C0D-F93A-4B29-82BC-0C7F8969503E}" srcOrd="0" destOrd="0" presId="urn:microsoft.com/office/officeart/2005/8/layout/vProcess5"/>
    <dgm:cxn modelId="{5BD7E929-CE00-4196-B83D-89576BB7B0A5}" type="presOf" srcId="{5AD04058-A708-43DD-A258-51B976543D24}" destId="{1259766F-EAAD-4420-AAC9-78E5E4CF94CA}" srcOrd="0" destOrd="0" presId="urn:microsoft.com/office/officeart/2005/8/layout/vProcess5"/>
    <dgm:cxn modelId="{75FC7338-63D7-4C67-9399-B98E531103ED}" srcId="{55E01313-1F4D-4F69-87D3-F9792C0984F6}" destId="{F5D3DBE4-97EC-4083-AF32-DDEEDEDB0CAB}" srcOrd="3" destOrd="0" parTransId="{3E5CA831-3A14-49A8-90CD-2CDD9BA119D3}" sibTransId="{93BE5971-0537-4381-8F9B-C4951ACF9A87}"/>
    <dgm:cxn modelId="{722F0961-99F7-4D40-AFA2-88F85FE1D902}" type="presOf" srcId="{0F9D32A0-42EC-4DB0-8AB4-E9AC998A8CB3}" destId="{F758C4F5-A958-44AE-8BDD-0FD55E745F78}" srcOrd="0" destOrd="0" presId="urn:microsoft.com/office/officeart/2005/8/layout/vProcess5"/>
    <dgm:cxn modelId="{308F2D46-6901-404D-91F1-28A1F9B52F3D}" srcId="{55E01313-1F4D-4F69-87D3-F9792C0984F6}" destId="{E08A176E-CC9B-4159-AD6C-3ACB67343451}" srcOrd="1" destOrd="0" parTransId="{B7AF3E78-E1F5-4B8E-AEA7-FBF776AF0E8F}" sibTransId="{1BA6B08A-BC27-4A8C-9EA2-70E5A7A34E3C}"/>
    <dgm:cxn modelId="{8E3BAD59-CF94-4F25-8950-BEBD8615ED48}" srcId="{55E01313-1F4D-4F69-87D3-F9792C0984F6}" destId="{0F9D32A0-42EC-4DB0-8AB4-E9AC998A8CB3}" srcOrd="0" destOrd="0" parTransId="{AFCFFDF4-AAE7-4472-927C-D94289070D2F}" sibTransId="{F3E553AE-F75B-463B-86D2-76F9244DC079}"/>
    <dgm:cxn modelId="{8D1A3B7C-EFAA-495E-9488-5E13D793EA79}" type="presOf" srcId="{F5D3DBE4-97EC-4083-AF32-DDEEDEDB0CAB}" destId="{81D375B4-042E-4BB8-BB40-B08E1C4FCBA7}" srcOrd="0" destOrd="0" presId="urn:microsoft.com/office/officeart/2005/8/layout/vProcess5"/>
    <dgm:cxn modelId="{2E5FD192-F446-44AC-956A-7F16EC66D25C}" type="presOf" srcId="{1BA6B08A-BC27-4A8C-9EA2-70E5A7A34E3C}" destId="{945740B2-914E-4821-8F05-DE26D33C69BA}" srcOrd="0" destOrd="0" presId="urn:microsoft.com/office/officeart/2005/8/layout/vProcess5"/>
    <dgm:cxn modelId="{062F35A6-027B-4503-80D3-C2FE59D38AA8}" type="presOf" srcId="{E3C74BC6-D583-4529-A976-E65D2288CFB0}" destId="{01D43A1F-C6AE-4259-A278-7405360652EB}" srcOrd="1" destOrd="0" presId="urn:microsoft.com/office/officeart/2005/8/layout/vProcess5"/>
    <dgm:cxn modelId="{33FA06B2-5785-4B4A-9057-9BCB53BAE888}" type="presOf" srcId="{F3E553AE-F75B-463B-86D2-76F9244DC079}" destId="{F960F62C-E9E8-4151-90B0-456C6BF8A4C3}" srcOrd="0" destOrd="0" presId="urn:microsoft.com/office/officeart/2005/8/layout/vProcess5"/>
    <dgm:cxn modelId="{6CA294BD-ACC4-42A7-BAD0-8C8B31B019F3}" type="presOf" srcId="{E08A176E-CC9B-4159-AD6C-3ACB67343451}" destId="{AC3408D6-416A-4338-A7AA-0F9C283B9C99}" srcOrd="0" destOrd="0" presId="urn:microsoft.com/office/officeart/2005/8/layout/vProcess5"/>
    <dgm:cxn modelId="{91C6A6D7-E8AD-4E8B-A40E-981AF5E07127}" type="presOf" srcId="{0F9D32A0-42EC-4DB0-8AB4-E9AC998A8CB3}" destId="{189BAD71-AD6E-4E2E-AEA8-0BD988FD5FC8}" srcOrd="1" destOrd="0" presId="urn:microsoft.com/office/officeart/2005/8/layout/vProcess5"/>
    <dgm:cxn modelId="{9D382BF8-5C0C-405A-B8BC-97A58DA80DA6}" type="presOf" srcId="{55E01313-1F4D-4F69-87D3-F9792C0984F6}" destId="{6E255F19-4CD9-48EF-9F43-CA986EDDB172}" srcOrd="0" destOrd="0" presId="urn:microsoft.com/office/officeart/2005/8/layout/vProcess5"/>
    <dgm:cxn modelId="{D04AA68D-B3C4-4952-A608-BC0F18459EA3}" type="presParOf" srcId="{6E255F19-4CD9-48EF-9F43-CA986EDDB172}" destId="{97228171-8AB9-4719-8AAB-F7DB74DD5226}" srcOrd="0" destOrd="0" presId="urn:microsoft.com/office/officeart/2005/8/layout/vProcess5"/>
    <dgm:cxn modelId="{FC9B78AD-D888-4315-AC66-C80DF98606DA}" type="presParOf" srcId="{6E255F19-4CD9-48EF-9F43-CA986EDDB172}" destId="{F758C4F5-A958-44AE-8BDD-0FD55E745F78}" srcOrd="1" destOrd="0" presId="urn:microsoft.com/office/officeart/2005/8/layout/vProcess5"/>
    <dgm:cxn modelId="{68651B6E-E05B-487E-990B-622C733DF457}" type="presParOf" srcId="{6E255F19-4CD9-48EF-9F43-CA986EDDB172}" destId="{AC3408D6-416A-4338-A7AA-0F9C283B9C99}" srcOrd="2" destOrd="0" presId="urn:microsoft.com/office/officeart/2005/8/layout/vProcess5"/>
    <dgm:cxn modelId="{544838B1-3F82-4658-9097-D862BD272BF2}" type="presParOf" srcId="{6E255F19-4CD9-48EF-9F43-CA986EDDB172}" destId="{EBB64C0D-F93A-4B29-82BC-0C7F8969503E}" srcOrd="3" destOrd="0" presId="urn:microsoft.com/office/officeart/2005/8/layout/vProcess5"/>
    <dgm:cxn modelId="{36CC26DE-3259-4F7C-9BB3-13545295193A}" type="presParOf" srcId="{6E255F19-4CD9-48EF-9F43-CA986EDDB172}" destId="{81D375B4-042E-4BB8-BB40-B08E1C4FCBA7}" srcOrd="4" destOrd="0" presId="urn:microsoft.com/office/officeart/2005/8/layout/vProcess5"/>
    <dgm:cxn modelId="{22125DB8-25A3-4FE2-B323-44C5E7CC2661}" type="presParOf" srcId="{6E255F19-4CD9-48EF-9F43-CA986EDDB172}" destId="{F960F62C-E9E8-4151-90B0-456C6BF8A4C3}" srcOrd="5" destOrd="0" presId="urn:microsoft.com/office/officeart/2005/8/layout/vProcess5"/>
    <dgm:cxn modelId="{DB136FC3-9A0F-4FEE-A37A-410499677BA0}" type="presParOf" srcId="{6E255F19-4CD9-48EF-9F43-CA986EDDB172}" destId="{945740B2-914E-4821-8F05-DE26D33C69BA}" srcOrd="6" destOrd="0" presId="urn:microsoft.com/office/officeart/2005/8/layout/vProcess5"/>
    <dgm:cxn modelId="{656A7724-1F3F-457D-AD24-09F6A242D04E}" type="presParOf" srcId="{6E255F19-4CD9-48EF-9F43-CA986EDDB172}" destId="{1259766F-EAAD-4420-AAC9-78E5E4CF94CA}" srcOrd="7" destOrd="0" presId="urn:microsoft.com/office/officeart/2005/8/layout/vProcess5"/>
    <dgm:cxn modelId="{89825095-0ED4-4D4A-AD5D-40E5B3275271}" type="presParOf" srcId="{6E255F19-4CD9-48EF-9F43-CA986EDDB172}" destId="{189BAD71-AD6E-4E2E-AEA8-0BD988FD5FC8}" srcOrd="8" destOrd="0" presId="urn:microsoft.com/office/officeart/2005/8/layout/vProcess5"/>
    <dgm:cxn modelId="{7A2A0947-5877-4594-B43B-C8E52C7C21C4}" type="presParOf" srcId="{6E255F19-4CD9-48EF-9F43-CA986EDDB172}" destId="{FEF34907-7FBA-40FE-B896-7558CE2504C7}" srcOrd="9" destOrd="0" presId="urn:microsoft.com/office/officeart/2005/8/layout/vProcess5"/>
    <dgm:cxn modelId="{B97F0BE9-E2A6-423B-AA79-D4C1E1A1558C}" type="presParOf" srcId="{6E255F19-4CD9-48EF-9F43-CA986EDDB172}" destId="{01D43A1F-C6AE-4259-A278-7405360652EB}" srcOrd="10" destOrd="0" presId="urn:microsoft.com/office/officeart/2005/8/layout/vProcess5"/>
    <dgm:cxn modelId="{1873F7FE-EC76-4C8C-B396-9150329B7A30}" type="presParOf" srcId="{6E255F19-4CD9-48EF-9F43-CA986EDDB172}" destId="{3D337A2A-1C33-46E3-807B-7E588990DC9A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DA199FF-A06A-4FBF-A23D-6C0D273762FE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A5CFC127-B7A0-49A5-AC62-18E0466D5C75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ru-RU" b="1" dirty="0">
              <a:solidFill>
                <a:schemeClr val="tx1"/>
              </a:solidFill>
            </a:rPr>
            <a:t>Теоретическая значимость исследования</a:t>
          </a:r>
          <a:r>
            <a:rPr lang="ru-RU" dirty="0">
              <a:solidFill>
                <a:schemeClr val="tx1"/>
              </a:solidFill>
            </a:rPr>
            <a:t>: данное исследование раскрывает механизмы развития диалогической речи у дошкольников с общим недоразвитием речи. Подробно представлены особенности организации логопедической работы по развитию диалогической речи у дошкольников с ОНР, в том числе с использованием театрализованной деятельности.</a:t>
          </a:r>
          <a:endParaRPr lang="en-US" dirty="0">
            <a:solidFill>
              <a:schemeClr val="tx1"/>
            </a:solidFill>
          </a:endParaRPr>
        </a:p>
      </dgm:t>
    </dgm:pt>
    <dgm:pt modelId="{022FFBAC-36CE-4F18-85D8-0498D199BD1A}" type="parTrans" cxnId="{37C755AC-9EEB-4D02-9295-605E4A516863}">
      <dgm:prSet/>
      <dgm:spPr/>
      <dgm:t>
        <a:bodyPr/>
        <a:lstStyle/>
        <a:p>
          <a:endParaRPr lang="en-US"/>
        </a:p>
      </dgm:t>
    </dgm:pt>
    <dgm:pt modelId="{CB03A70C-D70F-4F54-838B-3642D1F6EBA5}" type="sibTrans" cxnId="{37C755AC-9EEB-4D02-9295-605E4A516863}">
      <dgm:prSet/>
      <dgm:spPr/>
      <dgm:t>
        <a:bodyPr/>
        <a:lstStyle/>
        <a:p>
          <a:endParaRPr lang="en-US"/>
        </a:p>
      </dgm:t>
    </dgm:pt>
    <dgm:pt modelId="{CB06213F-A48D-4093-920C-D95D41882E88}">
      <dgm:prSet/>
      <dgm:spPr/>
      <dgm:t>
        <a:bodyPr/>
        <a:lstStyle/>
        <a:p>
          <a:r>
            <a:rPr lang="ru-RU" b="1" dirty="0">
              <a:solidFill>
                <a:schemeClr val="tx1"/>
              </a:solidFill>
            </a:rPr>
            <a:t>Практическая значимость исследования</a:t>
          </a:r>
          <a:r>
            <a:rPr lang="ru-RU" dirty="0">
              <a:solidFill>
                <a:schemeClr val="tx1"/>
              </a:solidFill>
            </a:rPr>
            <a:t> заключается в разработке и реализации программы логопедической работы с дошкольниками с ОНР через театрализованную деятельность. Использование театрализованных методов в коррекционной работе потенциально облегчает процесс развития диалогической речи у детей, создает мотивационную среду для общения и самовыражения. Полученные результаты могут быть применены в детских садах, центрах коррекции и другими педагогами, работающими в области речевого развития детей.</a:t>
          </a:r>
          <a:endParaRPr lang="en-US" dirty="0">
            <a:solidFill>
              <a:schemeClr val="tx1"/>
            </a:solidFill>
          </a:endParaRPr>
        </a:p>
      </dgm:t>
    </dgm:pt>
    <dgm:pt modelId="{38309498-A803-47B9-B9BC-370F3F1E0877}" type="parTrans" cxnId="{73FE16A9-CE9C-4359-9405-8B6FC1E81236}">
      <dgm:prSet/>
      <dgm:spPr/>
      <dgm:t>
        <a:bodyPr/>
        <a:lstStyle/>
        <a:p>
          <a:endParaRPr lang="en-US"/>
        </a:p>
      </dgm:t>
    </dgm:pt>
    <dgm:pt modelId="{725CF9AB-75FA-42CF-97E0-D01BFBDBA798}" type="sibTrans" cxnId="{73FE16A9-CE9C-4359-9405-8B6FC1E81236}">
      <dgm:prSet/>
      <dgm:spPr/>
      <dgm:t>
        <a:bodyPr/>
        <a:lstStyle/>
        <a:p>
          <a:endParaRPr lang="en-US"/>
        </a:p>
      </dgm:t>
    </dgm:pt>
    <dgm:pt modelId="{9E66C5B9-5939-414D-8356-17A9D8A6CE8B}" type="pres">
      <dgm:prSet presAssocID="{9DA199FF-A06A-4FBF-A23D-6C0D273762FE}" presName="linear" presStyleCnt="0">
        <dgm:presLayoutVars>
          <dgm:animLvl val="lvl"/>
          <dgm:resizeHandles val="exact"/>
        </dgm:presLayoutVars>
      </dgm:prSet>
      <dgm:spPr/>
    </dgm:pt>
    <dgm:pt modelId="{149AD568-7BED-4277-AD33-274428BA63A0}" type="pres">
      <dgm:prSet presAssocID="{A5CFC127-B7A0-49A5-AC62-18E0466D5C75}" presName="parentText" presStyleLbl="node1" presStyleIdx="0" presStyleCnt="2" custScaleY="102012">
        <dgm:presLayoutVars>
          <dgm:chMax val="0"/>
          <dgm:bulletEnabled val="1"/>
        </dgm:presLayoutVars>
      </dgm:prSet>
      <dgm:spPr/>
    </dgm:pt>
    <dgm:pt modelId="{756DB5C2-F9B7-4AC8-A6D1-21AFAD25701E}" type="pres">
      <dgm:prSet presAssocID="{CB03A70C-D70F-4F54-838B-3642D1F6EBA5}" presName="spacer" presStyleCnt="0"/>
      <dgm:spPr/>
    </dgm:pt>
    <dgm:pt modelId="{90BF410C-71C9-4861-ACC2-45C6744F246D}" type="pres">
      <dgm:prSet presAssocID="{CB06213F-A48D-4093-920C-D95D41882E88}" presName="parentText" presStyleLbl="node1" presStyleIdx="1" presStyleCnt="2" custScaleY="102012">
        <dgm:presLayoutVars>
          <dgm:chMax val="0"/>
          <dgm:bulletEnabled val="1"/>
        </dgm:presLayoutVars>
      </dgm:prSet>
      <dgm:spPr/>
    </dgm:pt>
  </dgm:ptLst>
  <dgm:cxnLst>
    <dgm:cxn modelId="{A9DD7445-8DAB-4888-A997-0818D10366E2}" type="presOf" srcId="{A5CFC127-B7A0-49A5-AC62-18E0466D5C75}" destId="{149AD568-7BED-4277-AD33-274428BA63A0}" srcOrd="0" destOrd="0" presId="urn:microsoft.com/office/officeart/2005/8/layout/vList2"/>
    <dgm:cxn modelId="{73FE16A9-CE9C-4359-9405-8B6FC1E81236}" srcId="{9DA199FF-A06A-4FBF-A23D-6C0D273762FE}" destId="{CB06213F-A48D-4093-920C-D95D41882E88}" srcOrd="1" destOrd="0" parTransId="{38309498-A803-47B9-B9BC-370F3F1E0877}" sibTransId="{725CF9AB-75FA-42CF-97E0-D01BFBDBA798}"/>
    <dgm:cxn modelId="{37C755AC-9EEB-4D02-9295-605E4A516863}" srcId="{9DA199FF-A06A-4FBF-A23D-6C0D273762FE}" destId="{A5CFC127-B7A0-49A5-AC62-18E0466D5C75}" srcOrd="0" destOrd="0" parTransId="{022FFBAC-36CE-4F18-85D8-0498D199BD1A}" sibTransId="{CB03A70C-D70F-4F54-838B-3642D1F6EBA5}"/>
    <dgm:cxn modelId="{EB5136F0-525C-4DE6-87BA-59F9AFAD8084}" type="presOf" srcId="{9DA199FF-A06A-4FBF-A23D-6C0D273762FE}" destId="{9E66C5B9-5939-414D-8356-17A9D8A6CE8B}" srcOrd="0" destOrd="0" presId="urn:microsoft.com/office/officeart/2005/8/layout/vList2"/>
    <dgm:cxn modelId="{BCAE40F1-2A99-4EC6-A586-BCF65BA53D4C}" type="presOf" srcId="{CB06213F-A48D-4093-920C-D95D41882E88}" destId="{90BF410C-71C9-4861-ACC2-45C6744F246D}" srcOrd="0" destOrd="0" presId="urn:microsoft.com/office/officeart/2005/8/layout/vList2"/>
    <dgm:cxn modelId="{9736950B-291D-424F-92C5-83C782DAEC74}" type="presParOf" srcId="{9E66C5B9-5939-414D-8356-17A9D8A6CE8B}" destId="{149AD568-7BED-4277-AD33-274428BA63A0}" srcOrd="0" destOrd="0" presId="urn:microsoft.com/office/officeart/2005/8/layout/vList2"/>
    <dgm:cxn modelId="{8DCFBBC4-B80A-4569-859D-675BCFF5FE69}" type="presParOf" srcId="{9E66C5B9-5939-414D-8356-17A9D8A6CE8B}" destId="{756DB5C2-F9B7-4AC8-A6D1-21AFAD25701E}" srcOrd="1" destOrd="0" presId="urn:microsoft.com/office/officeart/2005/8/layout/vList2"/>
    <dgm:cxn modelId="{A580DAFB-2018-4618-A1F0-ECB3FC0536EA}" type="presParOf" srcId="{9E66C5B9-5939-414D-8356-17A9D8A6CE8B}" destId="{90BF410C-71C9-4861-ACC2-45C6744F246D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F273B69-69AA-47BE-983F-4725F7BF1AD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BBD244D-E29C-4A33-A030-938140314224}">
      <dgm:prSet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algn="l"/>
          <a:r>
            <a:rPr lang="ru-RU" sz="1800" dirty="0">
              <a:solidFill>
                <a:schemeClr val="tx1"/>
              </a:solidFill>
            </a:rPr>
            <a:t>Для выявления уровня сформированности диалогической речи у детей дошкольного возраста с ОНР нами было проведено опытно-экспериментальное исследование на базе Государственного (областного) бюджетного учреждения «Центр помощи детям, оставшимся без попечения родителей, и содействия семейному устройству имени Героя Российской Федерации Эдуарда Борисовича Белана».</a:t>
          </a:r>
          <a:endParaRPr lang="en-US" sz="1800" dirty="0">
            <a:solidFill>
              <a:schemeClr val="tx1"/>
            </a:solidFill>
          </a:endParaRPr>
        </a:p>
      </dgm:t>
    </dgm:pt>
    <dgm:pt modelId="{A88A8AAD-EF28-4053-9847-69A3BC361BCE}" type="parTrans" cxnId="{4178B311-0174-459C-9187-84D4BFF69895}">
      <dgm:prSet/>
      <dgm:spPr/>
      <dgm:t>
        <a:bodyPr/>
        <a:lstStyle/>
        <a:p>
          <a:endParaRPr lang="en-US"/>
        </a:p>
      </dgm:t>
    </dgm:pt>
    <dgm:pt modelId="{BFEB15F6-199E-4684-B370-AE922D304210}" type="sibTrans" cxnId="{4178B311-0174-459C-9187-84D4BFF69895}">
      <dgm:prSet/>
      <dgm:spPr/>
      <dgm:t>
        <a:bodyPr/>
        <a:lstStyle/>
        <a:p>
          <a:endParaRPr lang="en-US"/>
        </a:p>
      </dgm:t>
    </dgm:pt>
    <dgm:pt modelId="{D416B8B6-8FC8-4AF7-AA39-ECCE2B75D360}">
      <dgm:prSet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ru-RU" sz="1800" dirty="0">
              <a:solidFill>
                <a:schemeClr val="tx1"/>
              </a:solidFill>
            </a:rPr>
            <a:t>В эксперименте принимали участие 30 детей, из них 15 детей с нормальным развитием (КГ), 15 детей с ОНР (ЭГ).</a:t>
          </a:r>
          <a:endParaRPr lang="en-US" sz="1800" dirty="0">
            <a:solidFill>
              <a:schemeClr val="tx1"/>
            </a:solidFill>
          </a:endParaRPr>
        </a:p>
      </dgm:t>
    </dgm:pt>
    <dgm:pt modelId="{3FED3A2F-5C8D-4F45-9D9F-879C9D7E3985}" type="parTrans" cxnId="{4A978BF2-5498-4B4C-96DB-FBDEE6AF86E4}">
      <dgm:prSet/>
      <dgm:spPr/>
      <dgm:t>
        <a:bodyPr/>
        <a:lstStyle/>
        <a:p>
          <a:endParaRPr lang="en-US"/>
        </a:p>
      </dgm:t>
    </dgm:pt>
    <dgm:pt modelId="{0F632766-9362-41FA-A714-5FFDBF9F9A26}" type="sibTrans" cxnId="{4A978BF2-5498-4B4C-96DB-FBDEE6AF86E4}">
      <dgm:prSet/>
      <dgm:spPr/>
      <dgm:t>
        <a:bodyPr/>
        <a:lstStyle/>
        <a:p>
          <a:endParaRPr lang="en-US"/>
        </a:p>
      </dgm:t>
    </dgm:pt>
    <dgm:pt modelId="{815951CC-D7A7-43AE-99DA-2FEB8BA6A187}" type="pres">
      <dgm:prSet presAssocID="{EF273B69-69AA-47BE-983F-4725F7BF1AD7}" presName="linear" presStyleCnt="0">
        <dgm:presLayoutVars>
          <dgm:animLvl val="lvl"/>
          <dgm:resizeHandles val="exact"/>
        </dgm:presLayoutVars>
      </dgm:prSet>
      <dgm:spPr/>
    </dgm:pt>
    <dgm:pt modelId="{7AAC5E59-F4A4-400B-A24C-932881D2345F}" type="pres">
      <dgm:prSet presAssocID="{FBBD244D-E29C-4A33-A030-938140314224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3D2D2753-F783-4DC9-97A8-0F73C0305525}" type="pres">
      <dgm:prSet presAssocID="{BFEB15F6-199E-4684-B370-AE922D304210}" presName="spacer" presStyleCnt="0"/>
      <dgm:spPr/>
    </dgm:pt>
    <dgm:pt modelId="{ECEB4978-C15A-4C9A-B5A1-78EDB39E9FBD}" type="pres">
      <dgm:prSet presAssocID="{D416B8B6-8FC8-4AF7-AA39-ECCE2B75D360}" presName="parentText" presStyleLbl="node1" presStyleIdx="1" presStyleCnt="2" custScaleY="55860">
        <dgm:presLayoutVars>
          <dgm:chMax val="0"/>
          <dgm:bulletEnabled val="1"/>
        </dgm:presLayoutVars>
      </dgm:prSet>
      <dgm:spPr/>
    </dgm:pt>
  </dgm:ptLst>
  <dgm:cxnLst>
    <dgm:cxn modelId="{781E080F-4851-43AF-96DE-13E24A043A31}" type="presOf" srcId="{FBBD244D-E29C-4A33-A030-938140314224}" destId="{7AAC5E59-F4A4-400B-A24C-932881D2345F}" srcOrd="0" destOrd="0" presId="urn:microsoft.com/office/officeart/2005/8/layout/vList2"/>
    <dgm:cxn modelId="{4178B311-0174-459C-9187-84D4BFF69895}" srcId="{EF273B69-69AA-47BE-983F-4725F7BF1AD7}" destId="{FBBD244D-E29C-4A33-A030-938140314224}" srcOrd="0" destOrd="0" parTransId="{A88A8AAD-EF28-4053-9847-69A3BC361BCE}" sibTransId="{BFEB15F6-199E-4684-B370-AE922D304210}"/>
    <dgm:cxn modelId="{32997328-50D9-4F1F-A291-035580282943}" type="presOf" srcId="{D416B8B6-8FC8-4AF7-AA39-ECCE2B75D360}" destId="{ECEB4978-C15A-4C9A-B5A1-78EDB39E9FBD}" srcOrd="0" destOrd="0" presId="urn:microsoft.com/office/officeart/2005/8/layout/vList2"/>
    <dgm:cxn modelId="{310AF5BC-AEE6-41F8-8778-22CC01F91620}" type="presOf" srcId="{EF273B69-69AA-47BE-983F-4725F7BF1AD7}" destId="{815951CC-D7A7-43AE-99DA-2FEB8BA6A187}" srcOrd="0" destOrd="0" presId="urn:microsoft.com/office/officeart/2005/8/layout/vList2"/>
    <dgm:cxn modelId="{4A978BF2-5498-4B4C-96DB-FBDEE6AF86E4}" srcId="{EF273B69-69AA-47BE-983F-4725F7BF1AD7}" destId="{D416B8B6-8FC8-4AF7-AA39-ECCE2B75D360}" srcOrd="1" destOrd="0" parTransId="{3FED3A2F-5C8D-4F45-9D9F-879C9D7E3985}" sibTransId="{0F632766-9362-41FA-A714-5FFDBF9F9A26}"/>
    <dgm:cxn modelId="{CB7F69E4-F659-45E7-9F08-CD5E244D7790}" type="presParOf" srcId="{815951CC-D7A7-43AE-99DA-2FEB8BA6A187}" destId="{7AAC5E59-F4A4-400B-A24C-932881D2345F}" srcOrd="0" destOrd="0" presId="urn:microsoft.com/office/officeart/2005/8/layout/vList2"/>
    <dgm:cxn modelId="{24680F7D-470A-45B2-A28B-B8DEBDDFFD3D}" type="presParOf" srcId="{815951CC-D7A7-43AE-99DA-2FEB8BA6A187}" destId="{3D2D2753-F783-4DC9-97A8-0F73C0305525}" srcOrd="1" destOrd="0" presId="urn:microsoft.com/office/officeart/2005/8/layout/vList2"/>
    <dgm:cxn modelId="{4FFD2282-6D8F-48A5-B31A-C3569FD0C90E}" type="presParOf" srcId="{815951CC-D7A7-43AE-99DA-2FEB8BA6A187}" destId="{ECEB4978-C15A-4C9A-B5A1-78EDB39E9FBD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E02A62A-F1DA-46A4-BA00-44A0C9F7D0CE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C0B92F1-9ACD-4D33-82C5-A926E77A021C}">
      <dgm:prSet/>
      <dgm:spPr/>
      <dgm:t>
        <a:bodyPr/>
        <a:lstStyle/>
        <a:p>
          <a:r>
            <a:rPr lang="ru-RU" dirty="0">
              <a:solidFill>
                <a:schemeClr val="tx1"/>
              </a:solidFill>
            </a:rPr>
            <a:t>1.Диагностический этап, целью которого было определение начального уровня сформированности диалогической речи у детей дошкольного возраста с ОНР (сентябрь 2023 года).</a:t>
          </a:r>
          <a:endParaRPr lang="en-US" dirty="0">
            <a:solidFill>
              <a:schemeClr val="tx1"/>
            </a:solidFill>
          </a:endParaRPr>
        </a:p>
      </dgm:t>
    </dgm:pt>
    <dgm:pt modelId="{D3126176-9F95-4CB8-A889-8C41262EE13E}" type="parTrans" cxnId="{A5CBAB46-19A5-4E6A-A8E2-CD9DADD89F4A}">
      <dgm:prSet/>
      <dgm:spPr/>
      <dgm:t>
        <a:bodyPr/>
        <a:lstStyle/>
        <a:p>
          <a:endParaRPr lang="en-US"/>
        </a:p>
      </dgm:t>
    </dgm:pt>
    <dgm:pt modelId="{DF2D8D76-EEB0-4075-8EF9-E7FA60BE4C2E}" type="sibTrans" cxnId="{A5CBAB46-19A5-4E6A-A8E2-CD9DADD89F4A}">
      <dgm:prSet/>
      <dgm:spPr/>
      <dgm:t>
        <a:bodyPr/>
        <a:lstStyle/>
        <a:p>
          <a:endParaRPr lang="en-US"/>
        </a:p>
      </dgm:t>
    </dgm:pt>
    <dgm:pt modelId="{9A14B20F-EDED-4FB3-B0E6-E23FC9D06BDB}">
      <dgm:prSet/>
      <dgm:spPr/>
      <dgm:t>
        <a:bodyPr/>
        <a:lstStyle/>
        <a:p>
          <a:r>
            <a:rPr lang="ru-RU" dirty="0">
              <a:solidFill>
                <a:schemeClr val="tx1"/>
              </a:solidFill>
            </a:rPr>
            <a:t>2. Формирующий этап, целью которого была разработка коррекционной программы для развития диалогической речи у детей дошкольного возраста с ОНР, посредством театрализованной деятельности (октябрь 2023 – май 2024 года).</a:t>
          </a:r>
          <a:endParaRPr lang="en-US" dirty="0">
            <a:solidFill>
              <a:schemeClr val="tx1"/>
            </a:solidFill>
          </a:endParaRPr>
        </a:p>
      </dgm:t>
    </dgm:pt>
    <dgm:pt modelId="{3FD912DB-DF5B-4BB9-AC54-A22CAD661B83}" type="parTrans" cxnId="{91522DE7-B5E1-49AE-9227-9772181150AA}">
      <dgm:prSet/>
      <dgm:spPr/>
      <dgm:t>
        <a:bodyPr/>
        <a:lstStyle/>
        <a:p>
          <a:endParaRPr lang="en-US"/>
        </a:p>
      </dgm:t>
    </dgm:pt>
    <dgm:pt modelId="{E8F22EAA-1B46-4600-A0AB-53D321794904}" type="sibTrans" cxnId="{91522DE7-B5E1-49AE-9227-9772181150AA}">
      <dgm:prSet/>
      <dgm:spPr/>
      <dgm:t>
        <a:bodyPr/>
        <a:lstStyle/>
        <a:p>
          <a:endParaRPr lang="en-US"/>
        </a:p>
      </dgm:t>
    </dgm:pt>
    <dgm:pt modelId="{2E8A3D7A-46EB-4497-9849-0EE9DD505067}">
      <dgm:prSet/>
      <dgm:spPr/>
      <dgm:t>
        <a:bodyPr/>
        <a:lstStyle/>
        <a:p>
          <a:r>
            <a:rPr lang="ru-RU" dirty="0">
              <a:solidFill>
                <a:schemeClr val="tx1"/>
              </a:solidFill>
            </a:rPr>
            <a:t>3. Контрольный этап, целью которого было повторное определение уровня сформированности диалогической речи у детей дошкольного возраста с ОНР после проведения коррекционной работы (май 2024 года).</a:t>
          </a:r>
          <a:endParaRPr lang="en-US" dirty="0">
            <a:solidFill>
              <a:schemeClr val="tx1"/>
            </a:solidFill>
          </a:endParaRPr>
        </a:p>
      </dgm:t>
    </dgm:pt>
    <dgm:pt modelId="{3668BEBB-8696-4E73-8CDC-EB0CB8DB62C9}" type="parTrans" cxnId="{B4AB438D-B695-464F-97B5-6978869B542F}">
      <dgm:prSet/>
      <dgm:spPr/>
      <dgm:t>
        <a:bodyPr/>
        <a:lstStyle/>
        <a:p>
          <a:endParaRPr lang="en-US"/>
        </a:p>
      </dgm:t>
    </dgm:pt>
    <dgm:pt modelId="{0E4D9865-AA2E-4FC6-9373-CF79CDED1756}" type="sibTrans" cxnId="{B4AB438D-B695-464F-97B5-6978869B542F}">
      <dgm:prSet/>
      <dgm:spPr/>
      <dgm:t>
        <a:bodyPr/>
        <a:lstStyle/>
        <a:p>
          <a:endParaRPr lang="en-US"/>
        </a:p>
      </dgm:t>
    </dgm:pt>
    <dgm:pt modelId="{A6A2A136-2003-48A2-BAFF-ACD1509C8F79}" type="pres">
      <dgm:prSet presAssocID="{DE02A62A-F1DA-46A4-BA00-44A0C9F7D0CE}" presName="Name0" presStyleCnt="0">
        <dgm:presLayoutVars>
          <dgm:dir/>
          <dgm:animLvl val="lvl"/>
          <dgm:resizeHandles val="exact"/>
        </dgm:presLayoutVars>
      </dgm:prSet>
      <dgm:spPr/>
    </dgm:pt>
    <dgm:pt modelId="{1C369668-2446-4825-A1EB-9471C18A9659}" type="pres">
      <dgm:prSet presAssocID="{2E8A3D7A-46EB-4497-9849-0EE9DD505067}" presName="boxAndChildren" presStyleCnt="0"/>
      <dgm:spPr/>
    </dgm:pt>
    <dgm:pt modelId="{D4D25D8F-33F1-41C2-9A38-3DDE1323F211}" type="pres">
      <dgm:prSet presAssocID="{2E8A3D7A-46EB-4497-9849-0EE9DD505067}" presName="parentTextBox" presStyleLbl="node1" presStyleIdx="0" presStyleCnt="3" custLinFactNeighborX="637" custLinFactNeighborY="1560"/>
      <dgm:spPr/>
    </dgm:pt>
    <dgm:pt modelId="{CCE64C73-DF90-4254-BC87-E8B8D7630830}" type="pres">
      <dgm:prSet presAssocID="{E8F22EAA-1B46-4600-A0AB-53D321794904}" presName="sp" presStyleCnt="0"/>
      <dgm:spPr/>
    </dgm:pt>
    <dgm:pt modelId="{C256B086-684B-48B9-9936-1B11FEEBF9F6}" type="pres">
      <dgm:prSet presAssocID="{9A14B20F-EDED-4FB3-B0E6-E23FC9D06BDB}" presName="arrowAndChildren" presStyleCnt="0"/>
      <dgm:spPr/>
    </dgm:pt>
    <dgm:pt modelId="{BDB2D8C4-1A4D-4304-B18D-8868184DC5AB}" type="pres">
      <dgm:prSet presAssocID="{9A14B20F-EDED-4FB3-B0E6-E23FC9D06BDB}" presName="parentTextArrow" presStyleLbl="node1" presStyleIdx="1" presStyleCnt="3"/>
      <dgm:spPr/>
    </dgm:pt>
    <dgm:pt modelId="{AACE5F81-DD7F-4019-B833-13FFFA902B36}" type="pres">
      <dgm:prSet presAssocID="{DF2D8D76-EEB0-4075-8EF9-E7FA60BE4C2E}" presName="sp" presStyleCnt="0"/>
      <dgm:spPr/>
    </dgm:pt>
    <dgm:pt modelId="{D1C5406E-C5B0-43E8-940B-A6C9D37BE496}" type="pres">
      <dgm:prSet presAssocID="{8C0B92F1-9ACD-4D33-82C5-A926E77A021C}" presName="arrowAndChildren" presStyleCnt="0"/>
      <dgm:spPr/>
    </dgm:pt>
    <dgm:pt modelId="{5F2F56BA-3BE7-4752-8147-3163CED7A7E6}" type="pres">
      <dgm:prSet presAssocID="{8C0B92F1-9ACD-4D33-82C5-A926E77A021C}" presName="parentTextArrow" presStyleLbl="node1" presStyleIdx="2" presStyleCnt="3"/>
      <dgm:spPr/>
    </dgm:pt>
  </dgm:ptLst>
  <dgm:cxnLst>
    <dgm:cxn modelId="{E0E7B030-2388-4E3E-BD94-E51CF673EFA9}" type="presOf" srcId="{DE02A62A-F1DA-46A4-BA00-44A0C9F7D0CE}" destId="{A6A2A136-2003-48A2-BAFF-ACD1509C8F79}" srcOrd="0" destOrd="0" presId="urn:microsoft.com/office/officeart/2005/8/layout/process4"/>
    <dgm:cxn modelId="{5992095C-6D79-4068-967E-221DC2AECD0D}" type="presOf" srcId="{8C0B92F1-9ACD-4D33-82C5-A926E77A021C}" destId="{5F2F56BA-3BE7-4752-8147-3163CED7A7E6}" srcOrd="0" destOrd="0" presId="urn:microsoft.com/office/officeart/2005/8/layout/process4"/>
    <dgm:cxn modelId="{A5CBAB46-19A5-4E6A-A8E2-CD9DADD89F4A}" srcId="{DE02A62A-F1DA-46A4-BA00-44A0C9F7D0CE}" destId="{8C0B92F1-9ACD-4D33-82C5-A926E77A021C}" srcOrd="0" destOrd="0" parTransId="{D3126176-9F95-4CB8-A889-8C41262EE13E}" sibTransId="{DF2D8D76-EEB0-4075-8EF9-E7FA60BE4C2E}"/>
    <dgm:cxn modelId="{F4788567-9DF7-4797-92F3-6EBFA4E4FA2A}" type="presOf" srcId="{2E8A3D7A-46EB-4497-9849-0EE9DD505067}" destId="{D4D25D8F-33F1-41C2-9A38-3DDE1323F211}" srcOrd="0" destOrd="0" presId="urn:microsoft.com/office/officeart/2005/8/layout/process4"/>
    <dgm:cxn modelId="{B4AB438D-B695-464F-97B5-6978869B542F}" srcId="{DE02A62A-F1DA-46A4-BA00-44A0C9F7D0CE}" destId="{2E8A3D7A-46EB-4497-9849-0EE9DD505067}" srcOrd="2" destOrd="0" parTransId="{3668BEBB-8696-4E73-8CDC-EB0CB8DB62C9}" sibTransId="{0E4D9865-AA2E-4FC6-9373-CF79CDED1756}"/>
    <dgm:cxn modelId="{05BD3EA7-D348-4E0C-BD72-3B09D137DBA8}" type="presOf" srcId="{9A14B20F-EDED-4FB3-B0E6-E23FC9D06BDB}" destId="{BDB2D8C4-1A4D-4304-B18D-8868184DC5AB}" srcOrd="0" destOrd="0" presId="urn:microsoft.com/office/officeart/2005/8/layout/process4"/>
    <dgm:cxn modelId="{91522DE7-B5E1-49AE-9227-9772181150AA}" srcId="{DE02A62A-F1DA-46A4-BA00-44A0C9F7D0CE}" destId="{9A14B20F-EDED-4FB3-B0E6-E23FC9D06BDB}" srcOrd="1" destOrd="0" parTransId="{3FD912DB-DF5B-4BB9-AC54-A22CAD661B83}" sibTransId="{E8F22EAA-1B46-4600-A0AB-53D321794904}"/>
    <dgm:cxn modelId="{031516F0-5C16-49B9-979B-E6C266BFC9E2}" type="presParOf" srcId="{A6A2A136-2003-48A2-BAFF-ACD1509C8F79}" destId="{1C369668-2446-4825-A1EB-9471C18A9659}" srcOrd="0" destOrd="0" presId="urn:microsoft.com/office/officeart/2005/8/layout/process4"/>
    <dgm:cxn modelId="{69B5623F-5F58-4920-AE07-FBF44812B1DE}" type="presParOf" srcId="{1C369668-2446-4825-A1EB-9471C18A9659}" destId="{D4D25D8F-33F1-41C2-9A38-3DDE1323F211}" srcOrd="0" destOrd="0" presId="urn:microsoft.com/office/officeart/2005/8/layout/process4"/>
    <dgm:cxn modelId="{18DE4421-9C2D-4183-A77C-1EE2D5DBB837}" type="presParOf" srcId="{A6A2A136-2003-48A2-BAFF-ACD1509C8F79}" destId="{CCE64C73-DF90-4254-BC87-E8B8D7630830}" srcOrd="1" destOrd="0" presId="urn:microsoft.com/office/officeart/2005/8/layout/process4"/>
    <dgm:cxn modelId="{53954EA2-ECD0-4D53-8182-7BAA367D3EB7}" type="presParOf" srcId="{A6A2A136-2003-48A2-BAFF-ACD1509C8F79}" destId="{C256B086-684B-48B9-9936-1B11FEEBF9F6}" srcOrd="2" destOrd="0" presId="urn:microsoft.com/office/officeart/2005/8/layout/process4"/>
    <dgm:cxn modelId="{338DA084-8540-4837-B46B-7C11F46B5924}" type="presParOf" srcId="{C256B086-684B-48B9-9936-1B11FEEBF9F6}" destId="{BDB2D8C4-1A4D-4304-B18D-8868184DC5AB}" srcOrd="0" destOrd="0" presId="urn:microsoft.com/office/officeart/2005/8/layout/process4"/>
    <dgm:cxn modelId="{01C620AE-51A2-4A35-A291-DA9DAEA53171}" type="presParOf" srcId="{A6A2A136-2003-48A2-BAFF-ACD1509C8F79}" destId="{AACE5F81-DD7F-4019-B833-13FFFA902B36}" srcOrd="3" destOrd="0" presId="urn:microsoft.com/office/officeart/2005/8/layout/process4"/>
    <dgm:cxn modelId="{CE0C30A3-E0BD-4D12-8F70-945532889353}" type="presParOf" srcId="{A6A2A136-2003-48A2-BAFF-ACD1509C8F79}" destId="{D1C5406E-C5B0-43E8-940B-A6C9D37BE496}" srcOrd="4" destOrd="0" presId="urn:microsoft.com/office/officeart/2005/8/layout/process4"/>
    <dgm:cxn modelId="{8D51BB1F-94E9-4E4F-BCF5-EF30A86050AA}" type="presParOf" srcId="{D1C5406E-C5B0-43E8-940B-A6C9D37BE496}" destId="{5F2F56BA-3BE7-4752-8147-3163CED7A7E6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571D21-B2F5-4267-B1CB-F90C3EBB01F6}">
      <dsp:nvSpPr>
        <dsp:cNvPr id="0" name=""/>
        <dsp:cNvSpPr/>
      </dsp:nvSpPr>
      <dsp:spPr>
        <a:xfrm>
          <a:off x="0" y="0"/>
          <a:ext cx="9128177" cy="141654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 dirty="0">
              <a:solidFill>
                <a:schemeClr val="tx1"/>
              </a:solidFill>
            </a:rPr>
            <a:t>Цель исследования: </a:t>
          </a:r>
          <a:r>
            <a:rPr lang="ru-RU" sz="2200" kern="1200" dirty="0">
              <a:solidFill>
                <a:schemeClr val="tx1"/>
              </a:solidFill>
            </a:rPr>
            <a:t>определение эффективности театрализованной деятельности как средства развития диалогической речи у дошкольников с общим недоразвитием речи.</a:t>
          </a:r>
          <a:endParaRPr lang="en-US" sz="2200" kern="1200" dirty="0">
            <a:solidFill>
              <a:schemeClr val="tx1"/>
            </a:solidFill>
          </a:endParaRPr>
        </a:p>
      </dsp:txBody>
      <dsp:txXfrm>
        <a:off x="41489" y="41489"/>
        <a:ext cx="7599619" cy="1333562"/>
      </dsp:txXfrm>
    </dsp:sp>
    <dsp:sp modelId="{86E4C843-811A-4F95-B6C4-AC2265841CAC}">
      <dsp:nvSpPr>
        <dsp:cNvPr id="0" name=""/>
        <dsp:cNvSpPr/>
      </dsp:nvSpPr>
      <dsp:spPr>
        <a:xfrm>
          <a:off x="805427" y="1652630"/>
          <a:ext cx="9128177" cy="1416540"/>
        </a:xfrm>
        <a:prstGeom prst="roundRect">
          <a:avLst>
            <a:gd name="adj" fmla="val 10000"/>
          </a:avLst>
        </a:prstGeom>
        <a:solidFill>
          <a:schemeClr val="accent2">
            <a:hueOff val="-723100"/>
            <a:satOff val="-4962"/>
            <a:lumOff val="2549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 dirty="0">
              <a:solidFill>
                <a:schemeClr val="tx1"/>
              </a:solidFill>
            </a:rPr>
            <a:t>Объект исследования: </a:t>
          </a:r>
          <a:r>
            <a:rPr lang="ru-RU" sz="2200" kern="1200" dirty="0">
              <a:solidFill>
                <a:schemeClr val="tx1"/>
              </a:solidFill>
            </a:rPr>
            <a:t>процесс формирования диалогической речи у дошкольников с общим недоразвитием речи.</a:t>
          </a:r>
          <a:endParaRPr lang="en-US" sz="2200" kern="1200" dirty="0">
            <a:solidFill>
              <a:schemeClr val="tx1"/>
            </a:solidFill>
          </a:endParaRPr>
        </a:p>
      </dsp:txBody>
      <dsp:txXfrm>
        <a:off x="846916" y="1694119"/>
        <a:ext cx="7319020" cy="1333562"/>
      </dsp:txXfrm>
    </dsp:sp>
    <dsp:sp modelId="{AC835750-8F55-4C83-9429-B744A90BA678}">
      <dsp:nvSpPr>
        <dsp:cNvPr id="0" name=""/>
        <dsp:cNvSpPr/>
      </dsp:nvSpPr>
      <dsp:spPr>
        <a:xfrm>
          <a:off x="1610854" y="3305260"/>
          <a:ext cx="9128177" cy="1416540"/>
        </a:xfrm>
        <a:prstGeom prst="roundRect">
          <a:avLst>
            <a:gd name="adj" fmla="val 10000"/>
          </a:avLst>
        </a:prstGeom>
        <a:solidFill>
          <a:schemeClr val="accent2">
            <a:hueOff val="-1446200"/>
            <a:satOff val="-9924"/>
            <a:lumOff val="5098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 dirty="0">
              <a:solidFill>
                <a:schemeClr val="tx1"/>
              </a:solidFill>
            </a:rPr>
            <a:t>Предмет исследования: </a:t>
          </a:r>
          <a:r>
            <a:rPr lang="ru-RU" sz="2200" kern="1200" dirty="0">
              <a:solidFill>
                <a:schemeClr val="tx1"/>
              </a:solidFill>
            </a:rPr>
            <a:t>методы и приемы театрализованной деятельности, направленные на развитие диалогической речи у дошкольников с ОНР.</a:t>
          </a:r>
          <a:endParaRPr lang="en-US" sz="2200" kern="1200" dirty="0">
            <a:solidFill>
              <a:schemeClr val="tx1"/>
            </a:solidFill>
          </a:endParaRPr>
        </a:p>
      </dsp:txBody>
      <dsp:txXfrm>
        <a:off x="1652343" y="3346749"/>
        <a:ext cx="7319020" cy="1333562"/>
      </dsp:txXfrm>
    </dsp:sp>
    <dsp:sp modelId="{B409E86D-35E6-4E0F-A699-3C44DB5E6923}">
      <dsp:nvSpPr>
        <dsp:cNvPr id="0" name=""/>
        <dsp:cNvSpPr/>
      </dsp:nvSpPr>
      <dsp:spPr>
        <a:xfrm>
          <a:off x="8207426" y="1074209"/>
          <a:ext cx="920751" cy="920751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8414595" y="1074209"/>
        <a:ext cx="506413" cy="692865"/>
      </dsp:txXfrm>
    </dsp:sp>
    <dsp:sp modelId="{17C3F751-D650-4CC8-9DE4-9B1093D1A378}">
      <dsp:nvSpPr>
        <dsp:cNvPr id="0" name=""/>
        <dsp:cNvSpPr/>
      </dsp:nvSpPr>
      <dsp:spPr>
        <a:xfrm>
          <a:off x="9012853" y="2717396"/>
          <a:ext cx="920751" cy="920751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1757410"/>
            <a:satOff val="-6624"/>
            <a:lumOff val="722"/>
            <a:alphaOff val="0"/>
          </a:schemeClr>
        </a:solidFill>
        <a:ln w="34925" cap="flat" cmpd="sng" algn="in">
          <a:solidFill>
            <a:schemeClr val="accent2">
              <a:tint val="40000"/>
              <a:alpha val="90000"/>
              <a:hueOff val="-1757410"/>
              <a:satOff val="-6624"/>
              <a:lumOff val="72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9220022" y="2717396"/>
        <a:ext cx="506413" cy="69286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58C4F5-A958-44AE-8BDD-0FD55E745F78}">
      <dsp:nvSpPr>
        <dsp:cNvPr id="0" name=""/>
        <dsp:cNvSpPr/>
      </dsp:nvSpPr>
      <dsp:spPr>
        <a:xfrm>
          <a:off x="0" y="-42963"/>
          <a:ext cx="8979207" cy="13059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just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>
              <a:solidFill>
                <a:schemeClr val="tx1"/>
              </a:solidFill>
            </a:rPr>
            <a:t>1. Рассмотреть современные лингвистические представления о диалогической речи.</a:t>
          </a:r>
          <a:endParaRPr lang="en-US" sz="2100" kern="1200" dirty="0">
            <a:solidFill>
              <a:schemeClr val="tx1"/>
            </a:solidFill>
          </a:endParaRPr>
        </a:p>
      </dsp:txBody>
      <dsp:txXfrm>
        <a:off x="38249" y="-4714"/>
        <a:ext cx="7649576" cy="1229414"/>
      </dsp:txXfrm>
    </dsp:sp>
    <dsp:sp modelId="{AC3408D6-416A-4338-A7AA-0F9C283B9C99}">
      <dsp:nvSpPr>
        <dsp:cNvPr id="0" name=""/>
        <dsp:cNvSpPr/>
      </dsp:nvSpPr>
      <dsp:spPr>
        <a:xfrm>
          <a:off x="752008" y="1383213"/>
          <a:ext cx="8979207" cy="11340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just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>
              <a:solidFill>
                <a:schemeClr val="tx1"/>
              </a:solidFill>
            </a:rPr>
            <a:t>2. Охарактеризовать особенности диалогической речи у детей дошкольного возраста в норме и при общем недоразвитии речи.</a:t>
          </a:r>
          <a:endParaRPr lang="en-US" sz="2100" kern="1200" dirty="0">
            <a:solidFill>
              <a:schemeClr val="tx1"/>
            </a:solidFill>
          </a:endParaRPr>
        </a:p>
      </dsp:txBody>
      <dsp:txXfrm>
        <a:off x="785223" y="1416428"/>
        <a:ext cx="7423631" cy="1067627"/>
      </dsp:txXfrm>
    </dsp:sp>
    <dsp:sp modelId="{EBB64C0D-F93A-4B29-82BC-0C7F8969503E}">
      <dsp:nvSpPr>
        <dsp:cNvPr id="0" name=""/>
        <dsp:cNvSpPr/>
      </dsp:nvSpPr>
      <dsp:spPr>
        <a:xfrm>
          <a:off x="1492793" y="2723462"/>
          <a:ext cx="8979207" cy="11340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just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>
              <a:solidFill>
                <a:schemeClr val="tx1"/>
              </a:solidFill>
            </a:rPr>
            <a:t>3. Раскрыть театрализованную деятельность как средство развития диалогической речи дошкольников с ОНР.</a:t>
          </a:r>
          <a:endParaRPr lang="en-US" sz="2100" kern="1200" dirty="0">
            <a:solidFill>
              <a:schemeClr val="tx1"/>
            </a:solidFill>
          </a:endParaRPr>
        </a:p>
      </dsp:txBody>
      <dsp:txXfrm>
        <a:off x="1526008" y="2756677"/>
        <a:ext cx="7434855" cy="1067627"/>
      </dsp:txXfrm>
    </dsp:sp>
    <dsp:sp modelId="{81D375B4-042E-4BB8-BB40-B08E1C4FCBA7}">
      <dsp:nvSpPr>
        <dsp:cNvPr id="0" name=""/>
        <dsp:cNvSpPr/>
      </dsp:nvSpPr>
      <dsp:spPr>
        <a:xfrm>
          <a:off x="2244801" y="4063711"/>
          <a:ext cx="8979207" cy="11340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just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>
              <a:solidFill>
                <a:schemeClr val="tx1"/>
              </a:solidFill>
            </a:rPr>
            <a:t>4. Провести опытно-экспериментальное исследование возможностей использования театрализованной деятельности для развития диалогической речи у дошкольников с ОНР.</a:t>
          </a:r>
          <a:endParaRPr lang="en-US" sz="2100" kern="1200" dirty="0">
            <a:solidFill>
              <a:schemeClr val="tx1"/>
            </a:solidFill>
          </a:endParaRPr>
        </a:p>
      </dsp:txBody>
      <dsp:txXfrm>
        <a:off x="2278016" y="4096926"/>
        <a:ext cx="7423631" cy="1067627"/>
      </dsp:txXfrm>
    </dsp:sp>
    <dsp:sp modelId="{F960F62C-E9E8-4151-90B0-456C6BF8A4C3}">
      <dsp:nvSpPr>
        <dsp:cNvPr id="0" name=""/>
        <dsp:cNvSpPr/>
      </dsp:nvSpPr>
      <dsp:spPr>
        <a:xfrm>
          <a:off x="8242070" y="911548"/>
          <a:ext cx="737137" cy="73713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500" kern="1200"/>
        </a:p>
      </dsp:txBody>
      <dsp:txXfrm>
        <a:off x="8407926" y="911548"/>
        <a:ext cx="405425" cy="554696"/>
      </dsp:txXfrm>
    </dsp:sp>
    <dsp:sp modelId="{945740B2-914E-4821-8F05-DE26D33C69BA}">
      <dsp:nvSpPr>
        <dsp:cNvPr id="0" name=""/>
        <dsp:cNvSpPr/>
      </dsp:nvSpPr>
      <dsp:spPr>
        <a:xfrm>
          <a:off x="8994078" y="2251797"/>
          <a:ext cx="737137" cy="73713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500" kern="1200"/>
        </a:p>
      </dsp:txBody>
      <dsp:txXfrm>
        <a:off x="9159934" y="2251797"/>
        <a:ext cx="405425" cy="554696"/>
      </dsp:txXfrm>
    </dsp:sp>
    <dsp:sp modelId="{1259766F-EAAD-4420-AAC9-78E5E4CF94CA}">
      <dsp:nvSpPr>
        <dsp:cNvPr id="0" name=""/>
        <dsp:cNvSpPr/>
      </dsp:nvSpPr>
      <dsp:spPr>
        <a:xfrm>
          <a:off x="9734863" y="3592046"/>
          <a:ext cx="737137" cy="73713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500" kern="1200"/>
        </a:p>
      </dsp:txBody>
      <dsp:txXfrm>
        <a:off x="9900719" y="3592046"/>
        <a:ext cx="405425" cy="55469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9AD568-7BED-4277-AD33-274428BA63A0}">
      <dsp:nvSpPr>
        <dsp:cNvPr id="0" name=""/>
        <dsp:cNvSpPr/>
      </dsp:nvSpPr>
      <dsp:spPr>
        <a:xfrm>
          <a:off x="0" y="121952"/>
          <a:ext cx="11007210" cy="2642200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b="1" kern="1200" dirty="0">
              <a:solidFill>
                <a:schemeClr val="tx1"/>
              </a:solidFill>
            </a:rPr>
            <a:t>Теоретическая значимость исследования</a:t>
          </a:r>
          <a:r>
            <a:rPr lang="ru-RU" sz="2300" kern="1200" dirty="0">
              <a:solidFill>
                <a:schemeClr val="tx1"/>
              </a:solidFill>
            </a:rPr>
            <a:t>: данное исследование раскрывает механизмы развития диалогической речи у дошкольников с общим недоразвитием речи. Подробно представлены особенности организации логопедической работы по развитию диалогической речи у дошкольников с ОНР, в том числе с использованием театрализованной деятельности.</a:t>
          </a:r>
          <a:endParaRPr lang="en-US" sz="2300" kern="1200" dirty="0">
            <a:solidFill>
              <a:schemeClr val="tx1"/>
            </a:solidFill>
          </a:endParaRPr>
        </a:p>
      </dsp:txBody>
      <dsp:txXfrm>
        <a:off x="128982" y="250934"/>
        <a:ext cx="10749246" cy="2384236"/>
      </dsp:txXfrm>
    </dsp:sp>
    <dsp:sp modelId="{90BF410C-71C9-4861-ACC2-45C6744F246D}">
      <dsp:nvSpPr>
        <dsp:cNvPr id="0" name=""/>
        <dsp:cNvSpPr/>
      </dsp:nvSpPr>
      <dsp:spPr>
        <a:xfrm>
          <a:off x="0" y="2830393"/>
          <a:ext cx="11007210" cy="2642200"/>
        </a:xfrm>
        <a:prstGeom prst="roundRect">
          <a:avLst/>
        </a:prstGeom>
        <a:solidFill>
          <a:schemeClr val="accent5">
            <a:hueOff val="787450"/>
            <a:satOff val="42288"/>
            <a:lumOff val="-15294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b="1" kern="1200" dirty="0">
              <a:solidFill>
                <a:schemeClr val="tx1"/>
              </a:solidFill>
            </a:rPr>
            <a:t>Практическая значимость исследования</a:t>
          </a:r>
          <a:r>
            <a:rPr lang="ru-RU" sz="2300" kern="1200" dirty="0">
              <a:solidFill>
                <a:schemeClr val="tx1"/>
              </a:solidFill>
            </a:rPr>
            <a:t> заключается в разработке и реализации программы логопедической работы с дошкольниками с ОНР через театрализованную деятельность. Использование театрализованных методов в коррекционной работе потенциально облегчает процесс развития диалогической речи у детей, создает мотивационную среду для общения и самовыражения. Полученные результаты могут быть применены в детских садах, центрах коррекции и другими педагогами, работающими в области речевого развития детей.</a:t>
          </a:r>
          <a:endParaRPr lang="en-US" sz="2300" kern="1200" dirty="0">
            <a:solidFill>
              <a:schemeClr val="tx1"/>
            </a:solidFill>
          </a:endParaRPr>
        </a:p>
      </dsp:txBody>
      <dsp:txXfrm>
        <a:off x="128982" y="2959375"/>
        <a:ext cx="10749246" cy="238423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AC5E59-F4A4-400B-A24C-932881D2345F}">
      <dsp:nvSpPr>
        <dsp:cNvPr id="0" name=""/>
        <dsp:cNvSpPr/>
      </dsp:nvSpPr>
      <dsp:spPr>
        <a:xfrm>
          <a:off x="0" y="3687"/>
          <a:ext cx="4497159" cy="3070667"/>
        </a:xfrm>
        <a:prstGeom prst="roundRect">
          <a:avLst/>
        </a:prstGeom>
        <a:solidFill>
          <a:schemeClr val="accent2">
            <a:lumMod val="40000"/>
            <a:lumOff val="6000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chemeClr val="tx1"/>
              </a:solidFill>
            </a:rPr>
            <a:t>Для выявления уровня сформированности диалогической речи у детей дошкольного возраста с ОНР нами было проведено опытно-экспериментальное исследование на базе Государственного (областного) бюджетного учреждения «Центр помощи детям, оставшимся без попечения родителей, и содействия семейному устройству имени Героя Российской Федерации Эдуарда Борисовича Белана».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149898" y="153585"/>
        <a:ext cx="4197363" cy="2770871"/>
      </dsp:txXfrm>
    </dsp:sp>
    <dsp:sp modelId="{ECEB4978-C15A-4C9A-B5A1-78EDB39E9FBD}">
      <dsp:nvSpPr>
        <dsp:cNvPr id="0" name=""/>
        <dsp:cNvSpPr/>
      </dsp:nvSpPr>
      <dsp:spPr>
        <a:xfrm>
          <a:off x="0" y="3082351"/>
          <a:ext cx="4497159" cy="1715274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chemeClr val="tx1"/>
              </a:solidFill>
            </a:rPr>
            <a:t>В эксперименте принимали участие 30 детей, из них 15 детей с нормальным развитием (КГ), 15 детей с ОНР (ЭГ).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83733" y="3166084"/>
        <a:ext cx="4329693" cy="154780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D25D8F-33F1-41C2-9A38-3DDE1323F211}">
      <dsp:nvSpPr>
        <dsp:cNvPr id="0" name=""/>
        <dsp:cNvSpPr/>
      </dsp:nvSpPr>
      <dsp:spPr>
        <a:xfrm>
          <a:off x="0" y="3925121"/>
          <a:ext cx="10646979" cy="12880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>
              <a:solidFill>
                <a:schemeClr val="tx1"/>
              </a:solidFill>
            </a:rPr>
            <a:t>3. Контрольный этап, целью которого было повторное определение уровня сформированности диалогической речи у детей дошкольного возраста с ОНР после проведения коррекционной работы (май 2024 года).</a:t>
          </a:r>
          <a:endParaRPr lang="en-US" sz="2300" kern="1200" dirty="0">
            <a:solidFill>
              <a:schemeClr val="tx1"/>
            </a:solidFill>
          </a:endParaRPr>
        </a:p>
      </dsp:txBody>
      <dsp:txXfrm>
        <a:off x="0" y="3925121"/>
        <a:ext cx="10646979" cy="1288009"/>
      </dsp:txXfrm>
    </dsp:sp>
    <dsp:sp modelId="{BDB2D8C4-1A4D-4304-B18D-8868184DC5AB}">
      <dsp:nvSpPr>
        <dsp:cNvPr id="0" name=""/>
        <dsp:cNvSpPr/>
      </dsp:nvSpPr>
      <dsp:spPr>
        <a:xfrm rot="10800000">
          <a:off x="0" y="1962560"/>
          <a:ext cx="10646979" cy="1980959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>
              <a:solidFill>
                <a:schemeClr val="tx1"/>
              </a:solidFill>
            </a:rPr>
            <a:t>2. Формирующий этап, целью которого была разработка коррекционной программы для развития диалогической речи у детей дошкольного возраста с ОНР, посредством театрализованной деятельности (октябрь 2023 – май 2024 года).</a:t>
          </a:r>
          <a:endParaRPr lang="en-US" sz="2300" kern="1200" dirty="0">
            <a:solidFill>
              <a:schemeClr val="tx1"/>
            </a:solidFill>
          </a:endParaRPr>
        </a:p>
      </dsp:txBody>
      <dsp:txXfrm rot="10800000">
        <a:off x="0" y="1962560"/>
        <a:ext cx="10646979" cy="1287168"/>
      </dsp:txXfrm>
    </dsp:sp>
    <dsp:sp modelId="{5F2F56BA-3BE7-4752-8147-3163CED7A7E6}">
      <dsp:nvSpPr>
        <dsp:cNvPr id="0" name=""/>
        <dsp:cNvSpPr/>
      </dsp:nvSpPr>
      <dsp:spPr>
        <a:xfrm rot="10800000">
          <a:off x="0" y="921"/>
          <a:ext cx="10646979" cy="1980959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>
              <a:solidFill>
                <a:schemeClr val="tx1"/>
              </a:solidFill>
            </a:rPr>
            <a:t>1.Диагностический этап, целью которого было определение начального уровня сформированности диалогической речи у детей дошкольного возраста с ОНР (сентябрь 2023 года).</a:t>
          </a:r>
          <a:endParaRPr lang="en-US" sz="2300" kern="1200" dirty="0">
            <a:solidFill>
              <a:schemeClr val="tx1"/>
            </a:solidFill>
          </a:endParaRPr>
        </a:p>
      </dsp:txBody>
      <dsp:txXfrm rot="10800000">
        <a:off x="0" y="921"/>
        <a:ext cx="10646979" cy="12871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6EF13D-EF40-4FC8-91A1-51B811C1B0DE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16ADA1-6850-450F-AC30-24006F5B6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22998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6ADA1-6850-450F-AC30-24006F5B676E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68150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D4ABD7BA-F163-4647-9AFD-A1C31F36B326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D120D088-3508-4DD1-A397-7EABC816A4C8}" type="slidenum">
              <a:rPr lang="ru-RU" smtClean="0"/>
              <a:t>‹#›</a:t>
            </a:fld>
            <a:endParaRPr lang="ru-RU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454626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BD7BA-F163-4647-9AFD-A1C31F36B326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0D088-3508-4DD1-A397-7EABC816A4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3530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4ABD7BA-F163-4647-9AFD-A1C31F36B326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120D088-3508-4DD1-A397-7EABC816A4C8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100309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BD7BA-F163-4647-9AFD-A1C31F36B326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0D088-3508-4DD1-A397-7EABC816A4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0613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BD7BA-F163-4647-9AFD-A1C31F36B326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0D088-3508-4DD1-A397-7EABC816A4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1682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BD7BA-F163-4647-9AFD-A1C31F36B326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0D088-3508-4DD1-A397-7EABC816A4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60953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BD7BA-F163-4647-9AFD-A1C31F36B326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0D088-3508-4DD1-A397-7EABC816A4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7079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4ABD7BA-F163-4647-9AFD-A1C31F36B326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120D088-3508-4DD1-A397-7EABC816A4C8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72264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4ABD7BA-F163-4647-9AFD-A1C31F36B326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120D088-3508-4DD1-A397-7EABC816A4C8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20709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BD7BA-F163-4647-9AFD-A1C31F36B326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0D088-3508-4DD1-A397-7EABC816A4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1823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BD7BA-F163-4647-9AFD-A1C31F36B326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0D088-3508-4DD1-A397-7EABC816A4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2419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D4ABD7BA-F163-4647-9AFD-A1C31F36B326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D120D088-3508-4DD1-A397-7EABC816A4C8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57632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69805AF4-7989-43AB-9A60-14E3F851FB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C77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E0036B63-B0EC-4AF3-95D3-2E2DCA25F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212501-55C3-2673-2CF1-D6F11B7CEC59}"/>
              </a:ext>
            </a:extLst>
          </p:cNvPr>
          <p:cNvSpPr txBox="1"/>
          <p:nvPr/>
        </p:nvSpPr>
        <p:spPr>
          <a:xfrm>
            <a:off x="752354" y="3105835"/>
            <a:ext cx="10521387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Театрализованная деятельность как средство развития диалогической речи у дошкольников с ОНР</a:t>
            </a:r>
          </a:p>
          <a:p>
            <a:pPr algn="ctr"/>
            <a:endParaRPr lang="ru-RU" sz="2400" b="1" dirty="0">
              <a:latin typeface="Times New Roman" panose="02020603050405020304" pitchFamily="18" charset="0"/>
            </a:endParaRPr>
          </a:p>
          <a:p>
            <a:pPr algn="r"/>
            <a:r>
              <a:rPr lang="ru-RU" sz="2000" b="1" dirty="0">
                <a:latin typeface="Times New Roman" panose="02020603050405020304" pitchFamily="18" charset="0"/>
              </a:rPr>
              <a:t>Выполнила: учитель-логопед</a:t>
            </a:r>
          </a:p>
          <a:p>
            <a:pPr algn="r"/>
            <a:r>
              <a:rPr lang="ru-RU" sz="2000" b="1" dirty="0">
                <a:latin typeface="Times New Roman" panose="02020603050405020304" pitchFamily="18" charset="0"/>
              </a:rPr>
              <a:t> Пантелеева Н.Г.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CA8964-7F64-4915-BB9B-C871BBEA6A81}"/>
              </a:ext>
            </a:extLst>
          </p:cNvPr>
          <p:cNvSpPr txBox="1"/>
          <p:nvPr/>
        </p:nvSpPr>
        <p:spPr>
          <a:xfrm>
            <a:off x="2050741" y="745724"/>
            <a:ext cx="791888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Государственное (областное) бюджетное учреждение</a:t>
            </a:r>
          </a:p>
          <a:p>
            <a:pPr algn="ctr"/>
            <a:r>
              <a:rPr lang="ru-RU" dirty="0"/>
              <a:t>«Центр помощи детям, оставшихся без попечения родителей, и содействия семейному устройству</a:t>
            </a:r>
          </a:p>
          <a:p>
            <a:pPr algn="ctr"/>
            <a:r>
              <a:rPr lang="ru-RU" dirty="0"/>
              <a:t>имени Героя Российской Федерации Эдуарда Борисовича </a:t>
            </a:r>
            <a:r>
              <a:rPr lang="ru-RU" dirty="0" err="1"/>
              <a:t>Белана</a:t>
            </a:r>
            <a:r>
              <a:rPr lang="ru-RU" dirty="0"/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1708699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6" name="Rectangle 2061">
            <a:extLst>
              <a:ext uri="{FF2B5EF4-FFF2-40B4-BE49-F238E27FC236}">
                <a16:creationId xmlns:a16="http://schemas.microsoft.com/office/drawing/2014/main" id="{2793B903-AB42-42A0-AE97-93D366679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F0F003F-D195-9323-8B4A-5AEA01839340}"/>
              </a:ext>
            </a:extLst>
          </p:cNvPr>
          <p:cNvSpPr txBox="1"/>
          <p:nvPr/>
        </p:nvSpPr>
        <p:spPr>
          <a:xfrm>
            <a:off x="3967827" y="557936"/>
            <a:ext cx="8206327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defTabSz="914400">
              <a:lnSpc>
                <a:spcPct val="89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dirty="0" err="1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rPr>
              <a:t>АКТУАЛЬНОСТЬ</a:t>
            </a:r>
            <a:endParaRPr lang="en-US" sz="44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067" name="Rectangle 2063">
            <a:extLst>
              <a:ext uri="{FF2B5EF4-FFF2-40B4-BE49-F238E27FC236}">
                <a16:creationId xmlns:a16="http://schemas.microsoft.com/office/drawing/2014/main" id="{BEC9E7FA-3295-45ED-8253-D23F9E44E1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5342236-90F7-D67A-EAF3-BBF8E05850E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2338" y="1889642"/>
            <a:ext cx="7071567" cy="409342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2F990DF-1472-47B1-BA7A-C5799A2C1B3C}"/>
              </a:ext>
            </a:extLst>
          </p:cNvPr>
          <p:cNvSpPr txBox="1"/>
          <p:nvPr/>
        </p:nvSpPr>
        <p:spPr>
          <a:xfrm>
            <a:off x="994661" y="1769696"/>
            <a:ext cx="3436662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ctr"/>
            <a:r>
              <a:rPr lang="ru-RU" sz="2000" dirty="0"/>
              <a:t>По данным статистики, среди дошкольников с речевой патологией дети с общим недоразвитием речи (ОНР) составляют самую многочисленную группу — около 40%.</a:t>
            </a:r>
          </a:p>
          <a:p>
            <a:pPr indent="457200" algn="ctr"/>
            <a:r>
              <a:rPr lang="ru-RU" sz="2000" dirty="0"/>
              <a:t>Также, по информации международной статистики, нарушения речи присутствуют у 17,5% детей в возрасте до 7 лет, и эта цифра продолжает расти. </a:t>
            </a:r>
          </a:p>
        </p:txBody>
      </p:sp>
    </p:spTree>
    <p:extLst>
      <p:ext uri="{BB962C8B-B14F-4D97-AF65-F5344CB8AC3E}">
        <p14:creationId xmlns:p14="http://schemas.microsoft.com/office/powerpoint/2010/main" val="4195958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F90CED2-72DA-49F5-8068-294F7EEF13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graphicFrame>
        <p:nvGraphicFramePr>
          <p:cNvPr id="5" name="TextBox 2">
            <a:extLst>
              <a:ext uri="{FF2B5EF4-FFF2-40B4-BE49-F238E27FC236}">
                <a16:creationId xmlns:a16="http://schemas.microsoft.com/office/drawing/2014/main" id="{DDA683F3-5EDF-6BA6-7F71-255EF1ED22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37615336"/>
              </p:ext>
            </p:extLst>
          </p:nvPr>
        </p:nvGraphicFramePr>
        <p:xfrm>
          <a:off x="1316334" y="1657977"/>
          <a:ext cx="10739032" cy="47218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C72E8B67-600E-1176-5BF4-E8DB2282EF78}"/>
              </a:ext>
            </a:extLst>
          </p:cNvPr>
          <p:cNvSpPr txBox="1"/>
          <p:nvPr/>
        </p:nvSpPr>
        <p:spPr>
          <a:xfrm>
            <a:off x="933572" y="112685"/>
            <a:ext cx="1096367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400" b="0" i="0" dirty="0">
                <a:solidFill>
                  <a:srgbClr val="000000"/>
                </a:solidFill>
                <a:effectLst/>
                <a:latin typeface="+mj-lt"/>
              </a:rPr>
              <a:t>ЦЕЛЬ, ОБЪЕКТ И ПРЕДМЕТ ИССЛЕДОВАНИЯ</a:t>
            </a:r>
            <a:endParaRPr lang="ru-RU" sz="4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480256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8">
            <a:extLst>
              <a:ext uri="{FF2B5EF4-FFF2-40B4-BE49-F238E27FC236}">
                <a16:creationId xmlns:a16="http://schemas.microsoft.com/office/drawing/2014/main" id="{2793B903-AB42-42A0-AE97-93D366679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A67E2D8A-19BE-48A0-889C-CCAC02348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C5F27AB-5181-FC54-66AD-98EB05DBACC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54048" y="4204735"/>
            <a:ext cx="2915676" cy="265326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87A1783-85AF-9C32-8B27-C82F528EA145}"/>
              </a:ext>
            </a:extLst>
          </p:cNvPr>
          <p:cNvSpPr txBox="1"/>
          <p:nvPr/>
        </p:nvSpPr>
        <p:spPr>
          <a:xfrm>
            <a:off x="2404069" y="101712"/>
            <a:ext cx="866674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b="0" i="0" dirty="0">
                <a:solidFill>
                  <a:srgbClr val="000000"/>
                </a:solidFill>
                <a:effectLst/>
                <a:latin typeface="+mj-lt"/>
              </a:rPr>
              <a:t>ГИПОТЕЗА ИССЛЕДОВАНИЯ</a:t>
            </a:r>
            <a:endParaRPr lang="ru-RU" sz="4400" dirty="0"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EACC10-4595-CDFB-5BE2-712D346B1C04}"/>
              </a:ext>
            </a:extLst>
          </p:cNvPr>
          <p:cNvSpPr txBox="1"/>
          <p:nvPr/>
        </p:nvSpPr>
        <p:spPr>
          <a:xfrm>
            <a:off x="1003178" y="1074198"/>
            <a:ext cx="10950426" cy="34575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/>
            <a:r>
              <a:rPr lang="ru-RU" sz="2400" b="0" i="0" dirty="0">
                <a:solidFill>
                  <a:srgbClr val="000000"/>
                </a:solidFill>
                <a:effectLst/>
              </a:rPr>
              <a:t>развитие диалогической речи у дошкольников с ОНР будет проходить эффективнее, </a:t>
            </a:r>
            <a:r>
              <a:rPr lang="ru-RU" sz="2400" b="1" i="0" dirty="0">
                <a:solidFill>
                  <a:srgbClr val="000000"/>
                </a:solidFill>
                <a:effectLst/>
              </a:rPr>
              <a:t>если:</a:t>
            </a:r>
            <a:br>
              <a:rPr lang="ru-RU" sz="2400" b="1" dirty="0"/>
            </a:br>
            <a:r>
              <a:rPr lang="ru-RU" sz="2400" b="0" i="0" dirty="0">
                <a:solidFill>
                  <a:srgbClr val="000000"/>
                </a:solidFill>
                <a:effectLst/>
              </a:rPr>
              <a:t>- в логопедические занятия будет включена театрализованная деятельность (ролевые игры и инсценировки по сказкам и историям; импровизация и создание новых сюжетов; использование реквизита и костюмов для вовлечения детей в процесс; пение, танцы и движения как дополнительные средства выражения эмоций);</a:t>
            </a:r>
            <a:br>
              <a:rPr lang="ru-RU" sz="2400" dirty="0"/>
            </a:br>
            <a:r>
              <a:rPr lang="ru-RU" sz="2400" b="0" i="0" dirty="0">
                <a:solidFill>
                  <a:srgbClr val="000000"/>
                </a:solidFill>
                <a:effectLst/>
              </a:rPr>
              <a:t>- будет проводиться целенаправленная коррекционная работа по развитию навыков общения и взаимодействия со сверстниками.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9187874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57189B8-AB13-00F2-D5DB-37B6A56E8231}"/>
              </a:ext>
            </a:extLst>
          </p:cNvPr>
          <p:cNvSpPr txBox="1"/>
          <p:nvPr/>
        </p:nvSpPr>
        <p:spPr>
          <a:xfrm>
            <a:off x="2574889" y="393114"/>
            <a:ext cx="725239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ЗАДАЧИ ИССЛЕДОВАНИЯ </a:t>
            </a:r>
            <a:endParaRPr lang="ru-RU" sz="4400" dirty="0"/>
          </a:p>
        </p:txBody>
      </p:sp>
      <p:graphicFrame>
        <p:nvGraphicFramePr>
          <p:cNvPr id="7" name="TextBox 4">
            <a:extLst>
              <a:ext uri="{FF2B5EF4-FFF2-40B4-BE49-F238E27FC236}">
                <a16:creationId xmlns:a16="http://schemas.microsoft.com/office/drawing/2014/main" id="{04CCCA0C-DB9E-6DB0-EBA3-ED7D521F09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42896847"/>
              </p:ext>
            </p:extLst>
          </p:nvPr>
        </p:nvGraphicFramePr>
        <p:xfrm>
          <a:off x="793820" y="1467059"/>
          <a:ext cx="11224009" cy="5154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477313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22B863-15A4-0A28-4793-FE66379901FA}"/>
              </a:ext>
            </a:extLst>
          </p:cNvPr>
          <p:cNvSpPr txBox="1"/>
          <p:nvPr/>
        </p:nvSpPr>
        <p:spPr>
          <a:xfrm>
            <a:off x="912541" y="5889562"/>
            <a:ext cx="60943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1" i="0" dirty="0">
                <a:effectLst/>
                <a:latin typeface="+mj-lt"/>
              </a:rPr>
              <a:t>Лев Семёнович Выготский</a:t>
            </a:r>
          </a:p>
          <a:p>
            <a:pPr algn="l"/>
            <a:r>
              <a:rPr lang="ru-RU" b="1" dirty="0">
                <a:latin typeface="+mj-lt"/>
              </a:rPr>
              <a:t>   (17.11.1896 - 10.06.1934)</a:t>
            </a:r>
            <a:endParaRPr lang="ru-RU" b="1" i="0" dirty="0">
              <a:effectLst/>
              <a:latin typeface="+mj-lt"/>
            </a:endParaRPr>
          </a:p>
        </p:txBody>
      </p:sp>
      <p:pic>
        <p:nvPicPr>
          <p:cNvPr id="4098" name="Picture 2" descr="Изображение с сайта ru.wikipedia.org">
            <a:extLst>
              <a:ext uri="{FF2B5EF4-FFF2-40B4-BE49-F238E27FC236}">
                <a16:creationId xmlns:a16="http://schemas.microsoft.com/office/drawing/2014/main" id="{430DC751-BCAA-C00B-6B89-84E02C12A7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1577" y="1122693"/>
            <a:ext cx="3198126" cy="4409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B0D2209-6D3A-A777-540E-F9486A33F0A3}"/>
              </a:ext>
            </a:extLst>
          </p:cNvPr>
          <p:cNvSpPr txBox="1"/>
          <p:nvPr/>
        </p:nvSpPr>
        <p:spPr>
          <a:xfrm>
            <a:off x="4424625" y="5889563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i="0" dirty="0">
                <a:solidFill>
                  <a:srgbClr val="333333"/>
                </a:solidFill>
                <a:effectLst/>
              </a:rPr>
              <a:t>Елизавета Ивановна Тихеева</a:t>
            </a:r>
          </a:p>
          <a:p>
            <a:r>
              <a:rPr lang="ru-RU" b="1" dirty="0">
                <a:solidFill>
                  <a:srgbClr val="333333"/>
                </a:solidFill>
              </a:rPr>
              <a:t>    (12(24).04.1867 - 1.01.1943)</a:t>
            </a:r>
            <a:endParaRPr lang="ru-RU" dirty="0"/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79A2C060-EA3A-71AC-AD12-99900E33F4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15060" y="1122692"/>
            <a:ext cx="3408193" cy="4409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0E3D998-2110-FB5C-78D0-19A91D69A7FD}"/>
              </a:ext>
            </a:extLst>
          </p:cNvPr>
          <p:cNvSpPr txBox="1"/>
          <p:nvPr/>
        </p:nvSpPr>
        <p:spPr>
          <a:xfrm>
            <a:off x="8131629" y="5889562"/>
            <a:ext cx="60943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i="0" dirty="0">
                <a:solidFill>
                  <a:srgbClr val="333333"/>
                </a:solidFill>
                <a:effectLst/>
                <a:latin typeface="+mj-lt"/>
              </a:rPr>
              <a:t>Евгения Александровна </a:t>
            </a:r>
            <a:r>
              <a:rPr lang="ru-RU" b="1" i="0" dirty="0" err="1">
                <a:solidFill>
                  <a:srgbClr val="333333"/>
                </a:solidFill>
                <a:effectLst/>
                <a:latin typeface="+mj-lt"/>
              </a:rPr>
              <a:t>Флёрина</a:t>
            </a:r>
            <a:endParaRPr lang="ru-RU" b="1" i="0" dirty="0">
              <a:solidFill>
                <a:srgbClr val="333333"/>
              </a:solidFill>
              <a:effectLst/>
              <a:latin typeface="+mj-lt"/>
            </a:endParaRPr>
          </a:p>
          <a:p>
            <a:r>
              <a:rPr lang="ru-RU" b="1" i="0" dirty="0">
                <a:solidFill>
                  <a:srgbClr val="333333"/>
                </a:solidFill>
                <a:effectLst/>
                <a:latin typeface="+mj-lt"/>
              </a:rPr>
              <a:t>         (18.11.1889 – 10.11.1952)</a:t>
            </a:r>
          </a:p>
          <a:p>
            <a:endParaRPr lang="ru-RU" dirty="0">
              <a:latin typeface="+mj-lt"/>
            </a:endParaRPr>
          </a:p>
        </p:txBody>
      </p:sp>
      <p:pic>
        <p:nvPicPr>
          <p:cNvPr id="4102" name="Picture 6" descr="Picture background">
            <a:extLst>
              <a:ext uri="{FF2B5EF4-FFF2-40B4-BE49-F238E27FC236}">
                <a16:creationId xmlns:a16="http://schemas.microsoft.com/office/drawing/2014/main" id="{5ABBAA98-7BAD-894C-C0F4-DDE7B8E479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78610" y="1122693"/>
            <a:ext cx="3333750" cy="4409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142B435-7B41-EC94-66AA-A2921B0873B3}"/>
              </a:ext>
            </a:extLst>
          </p:cNvPr>
          <p:cNvSpPr txBox="1"/>
          <p:nvPr/>
        </p:nvSpPr>
        <p:spPr>
          <a:xfrm>
            <a:off x="1024931" y="125682"/>
            <a:ext cx="1071154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4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Методологическая основа исследования 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8387777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F90CED2-72DA-49F5-8068-294F7EEF13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0BC9609-A8AF-411F-A9E0-C3B93C8945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extBox 2">
            <a:extLst>
              <a:ext uri="{FF2B5EF4-FFF2-40B4-BE49-F238E27FC236}">
                <a16:creationId xmlns:a16="http://schemas.microsoft.com/office/drawing/2014/main" id="{92344D94-C431-B511-1CD8-504C5C2E749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84408686"/>
              </p:ext>
            </p:extLst>
          </p:nvPr>
        </p:nvGraphicFramePr>
        <p:xfrm>
          <a:off x="706695" y="1175658"/>
          <a:ext cx="11007210" cy="55945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957A68E5-F344-0CCE-0547-B9B5F6848A31}"/>
              </a:ext>
            </a:extLst>
          </p:cNvPr>
          <p:cNvSpPr txBox="1"/>
          <p:nvPr/>
        </p:nvSpPr>
        <p:spPr>
          <a:xfrm>
            <a:off x="706695" y="203109"/>
            <a:ext cx="1100721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400" dirty="0"/>
              <a:t>ЗНАЧИМОСТЬ ИССЛЕДОВАНИЯ</a:t>
            </a:r>
          </a:p>
        </p:txBody>
      </p:sp>
    </p:spTree>
    <p:extLst>
      <p:ext uri="{BB962C8B-B14F-4D97-AF65-F5344CB8AC3E}">
        <p14:creationId xmlns:p14="http://schemas.microsoft.com/office/powerpoint/2010/main" val="40614601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42" name="Group 5141">
            <a:extLst>
              <a:ext uri="{FF2B5EF4-FFF2-40B4-BE49-F238E27FC236}">
                <a16:creationId xmlns:a16="http://schemas.microsoft.com/office/drawing/2014/main" id="{57500303-A207-4812-BEB9-51E132FEB7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5143" name="Freeform 6">
              <a:extLst>
                <a:ext uri="{FF2B5EF4-FFF2-40B4-BE49-F238E27FC236}">
                  <a16:creationId xmlns:a16="http://schemas.microsoft.com/office/drawing/2014/main" id="{10118C91-C025-4776-BE95-E9926378E7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44" name="Freeform 6">
              <a:extLst>
                <a:ext uri="{FF2B5EF4-FFF2-40B4-BE49-F238E27FC236}">
                  <a16:creationId xmlns:a16="http://schemas.microsoft.com/office/drawing/2014/main" id="{339174D0-30E8-4BBF-BF81-5DDAC33C0C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 useBgFill="1">
        <p:nvSpPr>
          <p:cNvPr id="5146" name="Rectangle 5145">
            <a:extLst>
              <a:ext uri="{FF2B5EF4-FFF2-40B4-BE49-F238E27FC236}">
                <a16:creationId xmlns:a16="http://schemas.microsoft.com/office/drawing/2014/main" id="{7BB74091-09FE-44AF-8325-7FE6E175F7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91F6F3-EC1C-32D8-952C-B0B5D9775DC3}"/>
              </a:ext>
            </a:extLst>
          </p:cNvPr>
          <p:cNvSpPr txBox="1"/>
          <p:nvPr/>
        </p:nvSpPr>
        <p:spPr>
          <a:xfrm>
            <a:off x="752858" y="4736961"/>
            <a:ext cx="10720685" cy="9367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>
              <a:lnSpc>
                <a:spcPct val="89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700" cap="all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rPr>
              <a:t>Апробация результатов исследования </a:t>
            </a:r>
            <a:endParaRPr lang="en-US" sz="3700" cap="all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B5671CE-66E6-DEFC-F19C-8ED8A3F685C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508" y="744469"/>
            <a:ext cx="5165259" cy="3339345"/>
          </a:xfrm>
          <a:prstGeom prst="rect">
            <a:avLst/>
          </a:prstGeom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142AA76C-B9EF-C4E9-E6D2-D00A2D85A5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732236" y="744469"/>
            <a:ext cx="4988476" cy="3339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48" name="Freeform: Shape 5147">
            <a:extLst>
              <a:ext uri="{FF2B5EF4-FFF2-40B4-BE49-F238E27FC236}">
                <a16:creationId xmlns:a16="http://schemas.microsoft.com/office/drawing/2014/main" id="{0F30CCEB-94C4-4F72-BA5A-9CEA853022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434936" y="4446551"/>
            <a:ext cx="1957171" cy="1103687"/>
          </a:xfrm>
          <a:custGeom>
            <a:avLst/>
            <a:gdLst>
              <a:gd name="connsiteX0" fmla="*/ 2017702 w 2017702"/>
              <a:gd name="connsiteY0" fmla="*/ 1137821 h 1137821"/>
              <a:gd name="connsiteX1" fmla="*/ 404 w 2017702"/>
              <a:gd name="connsiteY1" fmla="*/ 1137821 h 1137821"/>
              <a:gd name="connsiteX2" fmla="*/ 0 w 2017702"/>
              <a:gd name="connsiteY2" fmla="*/ 900216 h 1137821"/>
              <a:gd name="connsiteX3" fmla="*/ 1767759 w 2017702"/>
              <a:gd name="connsiteY3" fmla="*/ 901031 h 1137821"/>
              <a:gd name="connsiteX4" fmla="*/ 1767759 w 2017702"/>
              <a:gd name="connsiteY4" fmla="*/ 0 h 1137821"/>
              <a:gd name="connsiteX5" fmla="*/ 2017702 w 2017702"/>
              <a:gd name="connsiteY5" fmla="*/ 0 h 1137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7702" h="1137821">
                <a:moveTo>
                  <a:pt x="2017702" y="1137821"/>
                </a:moveTo>
                <a:lnTo>
                  <a:pt x="404" y="1137821"/>
                </a:lnTo>
                <a:cubicBezTo>
                  <a:pt x="-404" y="1055814"/>
                  <a:pt x="807" y="982224"/>
                  <a:pt x="0" y="900216"/>
                </a:cubicBezTo>
                <a:lnTo>
                  <a:pt x="1767759" y="901031"/>
                </a:lnTo>
                <a:lnTo>
                  <a:pt x="1767759" y="0"/>
                </a:lnTo>
                <a:lnTo>
                  <a:pt x="2017702" y="0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50" name="Freeform: Shape 5149">
            <a:extLst>
              <a:ext uri="{FF2B5EF4-FFF2-40B4-BE49-F238E27FC236}">
                <a16:creationId xmlns:a16="http://schemas.microsoft.com/office/drawing/2014/main" id="{0DE1A94F-CC8B-4954-97A7-ADD4F300D6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796837" y="5311230"/>
            <a:ext cx="2042265" cy="1213486"/>
          </a:xfrm>
          <a:custGeom>
            <a:avLst/>
            <a:gdLst>
              <a:gd name="connsiteX0" fmla="*/ 1844618 w 2105428"/>
              <a:gd name="connsiteY0" fmla="*/ 0 h 1251016"/>
              <a:gd name="connsiteX1" fmla="*/ 2105428 w 2105428"/>
              <a:gd name="connsiteY1" fmla="*/ 0 h 1251016"/>
              <a:gd name="connsiteX2" fmla="*/ 2105428 w 2105428"/>
              <a:gd name="connsiteY2" fmla="*/ 1251016 h 1251016"/>
              <a:gd name="connsiteX3" fmla="*/ 421 w 2105428"/>
              <a:gd name="connsiteY3" fmla="*/ 1251016 h 1251016"/>
              <a:gd name="connsiteX4" fmla="*/ 0 w 2105428"/>
              <a:gd name="connsiteY4" fmla="*/ 1003081 h 1251016"/>
              <a:gd name="connsiteX5" fmla="*/ 1844618 w 2105428"/>
              <a:gd name="connsiteY5" fmla="*/ 1003931 h 1251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5428" h="1251016">
                <a:moveTo>
                  <a:pt x="1844618" y="0"/>
                </a:moveTo>
                <a:lnTo>
                  <a:pt x="2105428" y="0"/>
                </a:lnTo>
                <a:lnTo>
                  <a:pt x="2105428" y="1251016"/>
                </a:lnTo>
                <a:lnTo>
                  <a:pt x="421" y="1251016"/>
                </a:lnTo>
                <a:cubicBezTo>
                  <a:pt x="-421" y="1165443"/>
                  <a:pt x="842" y="1088654"/>
                  <a:pt x="0" y="1003081"/>
                </a:cubicBezTo>
                <a:lnTo>
                  <a:pt x="1844618" y="1003931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7269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Picture background">
            <a:extLst>
              <a:ext uri="{FF2B5EF4-FFF2-40B4-BE49-F238E27FC236}">
                <a16:creationId xmlns:a16="http://schemas.microsoft.com/office/drawing/2014/main" id="{9D1E7ACC-D6CD-FF3D-5C3F-B9F49B72F7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8498" y="1674583"/>
            <a:ext cx="6380410" cy="5078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6D37B11-B512-5812-28A8-52D077604D3A}"/>
              </a:ext>
            </a:extLst>
          </p:cNvPr>
          <p:cNvSpPr txBox="1"/>
          <p:nvPr/>
        </p:nvSpPr>
        <p:spPr>
          <a:xfrm>
            <a:off x="1323379" y="423178"/>
            <a:ext cx="1000584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b="0" i="0" dirty="0">
                <a:solidFill>
                  <a:srgbClr val="000000"/>
                </a:solidFill>
                <a:effectLst/>
                <a:latin typeface="+mj-lt"/>
              </a:rPr>
              <a:t>ОРГАНИЗАЦИЯ ИССЛЕДОВАНИЯ</a:t>
            </a:r>
            <a:endParaRPr lang="ru-RU" sz="4400" dirty="0">
              <a:latin typeface="+mj-lt"/>
            </a:endParaRPr>
          </a:p>
        </p:txBody>
      </p:sp>
      <p:graphicFrame>
        <p:nvGraphicFramePr>
          <p:cNvPr id="6148" name="TextBox 2">
            <a:extLst>
              <a:ext uri="{FF2B5EF4-FFF2-40B4-BE49-F238E27FC236}">
                <a16:creationId xmlns:a16="http://schemas.microsoft.com/office/drawing/2014/main" id="{C315CE5E-9409-E86D-ECF9-F20AA20AC60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90060334"/>
              </p:ext>
            </p:extLst>
          </p:nvPr>
        </p:nvGraphicFramePr>
        <p:xfrm>
          <a:off x="7465925" y="1674583"/>
          <a:ext cx="4497159" cy="48013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70169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16F57D6-4877-36F3-0DFC-53CFA0E2DCCE}"/>
              </a:ext>
            </a:extLst>
          </p:cNvPr>
          <p:cNvSpPr txBox="1"/>
          <p:nvPr/>
        </p:nvSpPr>
        <p:spPr>
          <a:xfrm>
            <a:off x="2795954" y="433307"/>
            <a:ext cx="706148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ЭТАПЫ ИССЛЕДОВАНИЯ </a:t>
            </a:r>
            <a:endParaRPr lang="ru-RU" sz="4400" dirty="0"/>
          </a:p>
        </p:txBody>
      </p:sp>
      <p:graphicFrame>
        <p:nvGraphicFramePr>
          <p:cNvPr id="7" name="TextBox 4">
            <a:extLst>
              <a:ext uri="{FF2B5EF4-FFF2-40B4-BE49-F238E27FC236}">
                <a16:creationId xmlns:a16="http://schemas.microsoft.com/office/drawing/2014/main" id="{39A08084-738E-45C1-53B7-803A4373BF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95113112"/>
              </p:ext>
            </p:extLst>
          </p:nvPr>
        </p:nvGraphicFramePr>
        <p:xfrm>
          <a:off x="935421" y="1292772"/>
          <a:ext cx="10646979" cy="52131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291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C47D4F4-0CFE-4B87-8C7E-3681081D3C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48C110B4-D26A-44C6-8576-236CA24E9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3566AD-D38A-0B0C-961A-330A7A34948F}"/>
              </a:ext>
            </a:extLst>
          </p:cNvPr>
          <p:cNvSpPr txBox="1"/>
          <p:nvPr/>
        </p:nvSpPr>
        <p:spPr>
          <a:xfrm>
            <a:off x="921294" y="4481605"/>
            <a:ext cx="5336044" cy="168347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defTabSz="914400">
              <a:lnSpc>
                <a:spcPct val="89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700" b="0" i="0" dirty="0" err="1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rPr>
              <a:t>ДИАГНОСТИЧЕСКИЙ</a:t>
            </a:r>
            <a:r>
              <a:rPr lang="en-US" sz="3700" b="0" i="0" dirty="0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3700" b="0" i="0" dirty="0" err="1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rPr>
              <a:t>ИНСТРУМЕНТАРИЙ</a:t>
            </a:r>
            <a:endParaRPr lang="en-US" sz="37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3EDA315-FCEF-E78D-83D1-8B4219879D0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10"/>
            <a:ext cx="6050279" cy="373265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9620108-58E0-6E91-6A60-2888F7677B6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38672" y="10"/>
            <a:ext cx="6050280" cy="3732653"/>
          </a:xfrm>
          <a:prstGeom prst="rect">
            <a:avLst/>
          </a:pr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5BFD4DBB-3229-4DF6-A68A-CD91F83258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434936" y="4030294"/>
            <a:ext cx="1957171" cy="1103687"/>
          </a:xfrm>
          <a:custGeom>
            <a:avLst/>
            <a:gdLst>
              <a:gd name="connsiteX0" fmla="*/ 2017702 w 2017702"/>
              <a:gd name="connsiteY0" fmla="*/ 1137821 h 1137821"/>
              <a:gd name="connsiteX1" fmla="*/ 404 w 2017702"/>
              <a:gd name="connsiteY1" fmla="*/ 1137821 h 1137821"/>
              <a:gd name="connsiteX2" fmla="*/ 0 w 2017702"/>
              <a:gd name="connsiteY2" fmla="*/ 900216 h 1137821"/>
              <a:gd name="connsiteX3" fmla="*/ 1767759 w 2017702"/>
              <a:gd name="connsiteY3" fmla="*/ 901031 h 1137821"/>
              <a:gd name="connsiteX4" fmla="*/ 1767759 w 2017702"/>
              <a:gd name="connsiteY4" fmla="*/ 0 h 1137821"/>
              <a:gd name="connsiteX5" fmla="*/ 2017702 w 2017702"/>
              <a:gd name="connsiteY5" fmla="*/ 0 h 1137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7702" h="1137821">
                <a:moveTo>
                  <a:pt x="2017702" y="1137821"/>
                </a:moveTo>
                <a:lnTo>
                  <a:pt x="404" y="1137821"/>
                </a:lnTo>
                <a:cubicBezTo>
                  <a:pt x="-404" y="1055814"/>
                  <a:pt x="807" y="982224"/>
                  <a:pt x="0" y="900216"/>
                </a:cubicBezTo>
                <a:lnTo>
                  <a:pt x="1767759" y="901031"/>
                </a:lnTo>
                <a:lnTo>
                  <a:pt x="1767759" y="0"/>
                </a:lnTo>
                <a:lnTo>
                  <a:pt x="2017702" y="0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EE1544-D8F0-8DD0-260E-4B997BE3FF04}"/>
              </a:ext>
            </a:extLst>
          </p:cNvPr>
          <p:cNvSpPr txBox="1"/>
          <p:nvPr/>
        </p:nvSpPr>
        <p:spPr>
          <a:xfrm>
            <a:off x="6050280" y="3806510"/>
            <a:ext cx="5567701" cy="16834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indent="-384048" defTabSz="914400">
              <a:buFont typeface="Franklin Gothic Book" panose="020B0503020102020204" pitchFamily="34" charset="0"/>
            </a:pPr>
            <a:endParaRPr lang="en-US" sz="2000" dirty="0">
              <a:solidFill>
                <a:schemeClr val="tx2"/>
              </a:solidFill>
              <a:effectLst/>
            </a:endParaRPr>
          </a:p>
          <a:p>
            <a:pPr marL="384048" lvl="0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Char char=""/>
            </a:pPr>
            <a:r>
              <a:rPr lang="en-US" sz="1600" dirty="0" err="1">
                <a:solidFill>
                  <a:schemeClr val="tx2"/>
                </a:solidFill>
                <a:effectLst/>
              </a:rPr>
              <a:t>Исследование</a:t>
            </a:r>
            <a:r>
              <a:rPr lang="en-US" sz="1600" dirty="0">
                <a:solidFill>
                  <a:schemeClr val="tx2"/>
                </a:solidFill>
                <a:effectLst/>
              </a:rPr>
              <a:t> </a:t>
            </a:r>
            <a:r>
              <a:rPr lang="en-US" sz="1600" dirty="0" err="1">
                <a:solidFill>
                  <a:schemeClr val="tx2"/>
                </a:solidFill>
                <a:effectLst/>
              </a:rPr>
              <a:t>диалогической</a:t>
            </a:r>
            <a:r>
              <a:rPr lang="en-US" sz="1600" dirty="0">
                <a:solidFill>
                  <a:schemeClr val="tx2"/>
                </a:solidFill>
                <a:effectLst/>
              </a:rPr>
              <a:t> </a:t>
            </a:r>
            <a:r>
              <a:rPr lang="en-US" sz="1600" dirty="0" err="1">
                <a:solidFill>
                  <a:schemeClr val="tx2"/>
                </a:solidFill>
                <a:effectLst/>
              </a:rPr>
              <a:t>речи</a:t>
            </a:r>
            <a:r>
              <a:rPr lang="en-US" sz="1600" dirty="0">
                <a:solidFill>
                  <a:schemeClr val="tx2"/>
                </a:solidFill>
                <a:effectLst/>
              </a:rPr>
              <a:t> с </a:t>
            </a:r>
            <a:r>
              <a:rPr lang="en-US" sz="1600" dirty="0" err="1">
                <a:solidFill>
                  <a:schemeClr val="tx2"/>
                </a:solidFill>
                <a:effectLst/>
              </a:rPr>
              <a:t>опорой</a:t>
            </a:r>
            <a:r>
              <a:rPr lang="en-US" sz="1600" dirty="0">
                <a:solidFill>
                  <a:schemeClr val="tx2"/>
                </a:solidFill>
                <a:effectLst/>
              </a:rPr>
              <a:t> </a:t>
            </a:r>
            <a:r>
              <a:rPr lang="en-US" sz="1600" dirty="0" err="1">
                <a:solidFill>
                  <a:schemeClr val="tx2"/>
                </a:solidFill>
                <a:effectLst/>
              </a:rPr>
              <a:t>на</a:t>
            </a:r>
            <a:r>
              <a:rPr lang="en-US" sz="1600" dirty="0">
                <a:solidFill>
                  <a:schemeClr val="tx2"/>
                </a:solidFill>
                <a:effectLst/>
              </a:rPr>
              <a:t> </a:t>
            </a:r>
            <a:r>
              <a:rPr lang="en-US" sz="1600" dirty="0" err="1">
                <a:solidFill>
                  <a:schemeClr val="tx2"/>
                </a:solidFill>
                <a:effectLst/>
              </a:rPr>
              <a:t>сюжетную</a:t>
            </a:r>
            <a:r>
              <a:rPr lang="en-US" sz="1600" dirty="0">
                <a:solidFill>
                  <a:schemeClr val="tx2"/>
                </a:solidFill>
                <a:effectLst/>
              </a:rPr>
              <a:t> </a:t>
            </a:r>
            <a:r>
              <a:rPr lang="en-US" sz="1600" dirty="0" err="1">
                <a:solidFill>
                  <a:schemeClr val="tx2"/>
                </a:solidFill>
                <a:effectLst/>
              </a:rPr>
              <a:t>картинку</a:t>
            </a:r>
            <a:r>
              <a:rPr lang="en-US" sz="1600" dirty="0">
                <a:solidFill>
                  <a:schemeClr val="tx2"/>
                </a:solidFill>
                <a:effectLst/>
              </a:rPr>
              <a:t> «В </a:t>
            </a:r>
            <a:r>
              <a:rPr lang="en-US" sz="1600" dirty="0" err="1">
                <a:solidFill>
                  <a:schemeClr val="tx2"/>
                </a:solidFill>
                <a:effectLst/>
              </a:rPr>
              <a:t>лесу</a:t>
            </a:r>
            <a:r>
              <a:rPr lang="en-US" sz="1600" dirty="0">
                <a:solidFill>
                  <a:schemeClr val="tx2"/>
                </a:solidFill>
                <a:effectLst/>
              </a:rPr>
              <a:t>» (</a:t>
            </a:r>
            <a:r>
              <a:rPr lang="en-US" sz="1600" dirty="0" err="1">
                <a:solidFill>
                  <a:schemeClr val="tx2"/>
                </a:solidFill>
                <a:effectLst/>
              </a:rPr>
              <a:t>автор</a:t>
            </a:r>
            <a:r>
              <a:rPr lang="en-US" sz="1600" dirty="0">
                <a:solidFill>
                  <a:schemeClr val="tx2"/>
                </a:solidFill>
                <a:effectLst/>
              </a:rPr>
              <a:t>: </a:t>
            </a:r>
            <a:r>
              <a:rPr lang="en-US" sz="1600" dirty="0" err="1">
                <a:solidFill>
                  <a:schemeClr val="tx2"/>
                </a:solidFill>
                <a:effectLst/>
              </a:rPr>
              <a:t>Раиса</a:t>
            </a:r>
            <a:r>
              <a:rPr lang="en-US" sz="1600" dirty="0">
                <a:solidFill>
                  <a:schemeClr val="tx2"/>
                </a:solidFill>
                <a:effectLst/>
              </a:rPr>
              <a:t> </a:t>
            </a:r>
            <a:r>
              <a:rPr lang="en-US" sz="1600" dirty="0" err="1">
                <a:solidFill>
                  <a:schemeClr val="tx2"/>
                </a:solidFill>
                <a:effectLst/>
              </a:rPr>
              <a:t>Ивановна</a:t>
            </a:r>
            <a:r>
              <a:rPr lang="en-US" sz="1600" dirty="0">
                <a:solidFill>
                  <a:schemeClr val="tx2"/>
                </a:solidFill>
                <a:effectLst/>
              </a:rPr>
              <a:t> </a:t>
            </a:r>
            <a:r>
              <a:rPr lang="en-US" sz="1600" dirty="0" err="1">
                <a:solidFill>
                  <a:schemeClr val="tx2"/>
                </a:solidFill>
                <a:effectLst/>
              </a:rPr>
              <a:t>Лалаева</a:t>
            </a:r>
            <a:r>
              <a:rPr lang="en-US" sz="1600" dirty="0">
                <a:solidFill>
                  <a:schemeClr val="tx2"/>
                </a:solidFill>
                <a:effectLst/>
              </a:rPr>
              <a:t>);</a:t>
            </a:r>
          </a:p>
          <a:p>
            <a:pPr marL="384048" lvl="0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Char char=""/>
            </a:pPr>
            <a:r>
              <a:rPr lang="en-US" sz="1600" dirty="0">
                <a:solidFill>
                  <a:schemeClr val="tx2"/>
                </a:solidFill>
                <a:effectLst/>
              </a:rPr>
              <a:t>«</a:t>
            </a:r>
            <a:r>
              <a:rPr lang="en-US" sz="1600" dirty="0" err="1">
                <a:solidFill>
                  <a:schemeClr val="tx2"/>
                </a:solidFill>
                <a:effectLst/>
              </a:rPr>
              <a:t>Узор</a:t>
            </a:r>
            <a:r>
              <a:rPr lang="en-US" sz="1600" dirty="0">
                <a:solidFill>
                  <a:schemeClr val="tx2"/>
                </a:solidFill>
                <a:effectLst/>
              </a:rPr>
              <a:t> </a:t>
            </a:r>
            <a:r>
              <a:rPr lang="en-US" sz="1600" dirty="0" err="1">
                <a:solidFill>
                  <a:schemeClr val="tx2"/>
                </a:solidFill>
                <a:effectLst/>
              </a:rPr>
              <a:t>под</a:t>
            </a:r>
            <a:r>
              <a:rPr lang="en-US" sz="1600" dirty="0">
                <a:solidFill>
                  <a:schemeClr val="tx2"/>
                </a:solidFill>
                <a:effectLst/>
              </a:rPr>
              <a:t> </a:t>
            </a:r>
            <a:r>
              <a:rPr lang="en-US" sz="1600" dirty="0" err="1">
                <a:solidFill>
                  <a:schemeClr val="tx2"/>
                </a:solidFill>
                <a:effectLst/>
              </a:rPr>
              <a:t>диктовку</a:t>
            </a:r>
            <a:r>
              <a:rPr lang="en-US" sz="1600" dirty="0">
                <a:solidFill>
                  <a:schemeClr val="tx2"/>
                </a:solidFill>
                <a:effectLst/>
              </a:rPr>
              <a:t>» (</a:t>
            </a:r>
            <a:r>
              <a:rPr lang="en-US" sz="1600" dirty="0" err="1">
                <a:solidFill>
                  <a:schemeClr val="tx2"/>
                </a:solidFill>
                <a:effectLst/>
              </a:rPr>
              <a:t>автор</a:t>
            </a:r>
            <a:r>
              <a:rPr lang="en-US" sz="1600" dirty="0">
                <a:solidFill>
                  <a:schemeClr val="tx2"/>
                </a:solidFill>
                <a:effectLst/>
              </a:rPr>
              <a:t>: </a:t>
            </a:r>
            <a:r>
              <a:rPr lang="en-US" sz="1600" dirty="0" err="1">
                <a:solidFill>
                  <a:schemeClr val="tx2"/>
                </a:solidFill>
                <a:effectLst/>
              </a:rPr>
              <a:t>Галина</a:t>
            </a:r>
            <a:r>
              <a:rPr lang="en-US" sz="1600" dirty="0">
                <a:solidFill>
                  <a:schemeClr val="tx2"/>
                </a:solidFill>
                <a:effectLst/>
              </a:rPr>
              <a:t> </a:t>
            </a:r>
            <a:r>
              <a:rPr lang="en-US" sz="1600" dirty="0" err="1">
                <a:solidFill>
                  <a:schemeClr val="tx2"/>
                </a:solidFill>
                <a:effectLst/>
              </a:rPr>
              <a:t>Анатольена</a:t>
            </a:r>
            <a:r>
              <a:rPr lang="en-US" sz="1600" dirty="0">
                <a:solidFill>
                  <a:schemeClr val="tx2"/>
                </a:solidFill>
                <a:effectLst/>
              </a:rPr>
              <a:t> </a:t>
            </a:r>
            <a:r>
              <a:rPr lang="en-US" sz="1600" dirty="0" err="1">
                <a:solidFill>
                  <a:schemeClr val="tx2"/>
                </a:solidFill>
                <a:effectLst/>
              </a:rPr>
              <a:t>Цукерман</a:t>
            </a:r>
            <a:r>
              <a:rPr lang="ru-RU" sz="1600" dirty="0">
                <a:solidFill>
                  <a:schemeClr val="tx2"/>
                </a:solidFill>
                <a:effectLst/>
              </a:rPr>
              <a:t>)</a:t>
            </a:r>
            <a:r>
              <a:rPr lang="en-US" sz="1600" dirty="0">
                <a:solidFill>
                  <a:schemeClr val="tx2"/>
                </a:solidFill>
                <a:effectLst/>
              </a:rPr>
              <a:t>;</a:t>
            </a:r>
          </a:p>
          <a:p>
            <a:pPr marL="384048" lvl="0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Char char=""/>
            </a:pPr>
            <a:r>
              <a:rPr lang="en-US" sz="1600" dirty="0" err="1">
                <a:solidFill>
                  <a:schemeClr val="tx2"/>
                </a:solidFill>
                <a:effectLst/>
              </a:rPr>
              <a:t>Определение</a:t>
            </a:r>
            <a:r>
              <a:rPr lang="en-US" sz="1600" dirty="0">
                <a:solidFill>
                  <a:schemeClr val="tx2"/>
                </a:solidFill>
                <a:effectLst/>
              </a:rPr>
              <a:t> </a:t>
            </a:r>
            <a:r>
              <a:rPr lang="en-US" sz="1600" dirty="0" err="1">
                <a:solidFill>
                  <a:schemeClr val="tx2"/>
                </a:solidFill>
                <a:effectLst/>
              </a:rPr>
              <a:t>ведущей</a:t>
            </a:r>
            <a:r>
              <a:rPr lang="en-US" sz="1600" dirty="0">
                <a:solidFill>
                  <a:schemeClr val="tx2"/>
                </a:solidFill>
                <a:effectLst/>
              </a:rPr>
              <a:t> </a:t>
            </a:r>
            <a:r>
              <a:rPr lang="en-US" sz="1600" dirty="0" err="1">
                <a:solidFill>
                  <a:schemeClr val="tx2"/>
                </a:solidFill>
                <a:effectLst/>
              </a:rPr>
              <a:t>формы</a:t>
            </a:r>
            <a:r>
              <a:rPr lang="en-US" sz="1600" dirty="0">
                <a:solidFill>
                  <a:schemeClr val="tx2"/>
                </a:solidFill>
                <a:effectLst/>
              </a:rPr>
              <a:t> </a:t>
            </a:r>
            <a:r>
              <a:rPr lang="en-US" sz="1600" dirty="0" err="1">
                <a:solidFill>
                  <a:schemeClr val="tx2"/>
                </a:solidFill>
                <a:effectLst/>
              </a:rPr>
              <a:t>общения</a:t>
            </a:r>
            <a:r>
              <a:rPr lang="en-US" sz="1600" dirty="0">
                <a:solidFill>
                  <a:schemeClr val="tx2"/>
                </a:solidFill>
                <a:effectLst/>
              </a:rPr>
              <a:t> </a:t>
            </a:r>
            <a:r>
              <a:rPr lang="en-US" sz="1600" dirty="0" err="1">
                <a:solidFill>
                  <a:schemeClr val="tx2"/>
                </a:solidFill>
                <a:effectLst/>
              </a:rPr>
              <a:t>ребенка</a:t>
            </a:r>
            <a:r>
              <a:rPr lang="en-US" sz="1600" dirty="0">
                <a:solidFill>
                  <a:schemeClr val="tx2"/>
                </a:solidFill>
                <a:effectLst/>
              </a:rPr>
              <a:t> </a:t>
            </a:r>
            <a:r>
              <a:rPr lang="en-US" sz="1600" dirty="0" err="1">
                <a:solidFill>
                  <a:schemeClr val="tx2"/>
                </a:solidFill>
                <a:effectLst/>
              </a:rPr>
              <a:t>со</a:t>
            </a:r>
            <a:r>
              <a:rPr lang="en-US" sz="1600" dirty="0">
                <a:solidFill>
                  <a:schemeClr val="tx2"/>
                </a:solidFill>
                <a:effectLst/>
              </a:rPr>
              <a:t> </a:t>
            </a:r>
            <a:r>
              <a:rPr lang="en-US" sz="1600" dirty="0" err="1">
                <a:solidFill>
                  <a:schemeClr val="tx2"/>
                </a:solidFill>
                <a:effectLst/>
              </a:rPr>
              <a:t>взрослым</a:t>
            </a:r>
            <a:r>
              <a:rPr lang="en-US" sz="1600" dirty="0">
                <a:solidFill>
                  <a:schemeClr val="tx2"/>
                </a:solidFill>
                <a:effectLst/>
              </a:rPr>
              <a:t>. (</a:t>
            </a:r>
            <a:r>
              <a:rPr lang="en-US" sz="1600" dirty="0" err="1">
                <a:solidFill>
                  <a:schemeClr val="tx2"/>
                </a:solidFill>
                <a:effectLst/>
              </a:rPr>
              <a:t>автор</a:t>
            </a:r>
            <a:r>
              <a:rPr lang="en-US" sz="1600" dirty="0">
                <a:solidFill>
                  <a:schemeClr val="tx2"/>
                </a:solidFill>
                <a:effectLst/>
              </a:rPr>
              <a:t>: </a:t>
            </a:r>
            <a:r>
              <a:rPr lang="en-US" sz="1600" dirty="0" err="1">
                <a:solidFill>
                  <a:schemeClr val="tx2"/>
                </a:solidFill>
                <a:effectLst/>
              </a:rPr>
              <a:t>Мая</a:t>
            </a:r>
            <a:r>
              <a:rPr lang="en-US" sz="1600" dirty="0">
                <a:solidFill>
                  <a:schemeClr val="tx2"/>
                </a:solidFill>
                <a:effectLst/>
              </a:rPr>
              <a:t> </a:t>
            </a:r>
            <a:r>
              <a:rPr lang="en-US" sz="1600" dirty="0" err="1">
                <a:solidFill>
                  <a:schemeClr val="tx2"/>
                </a:solidFill>
                <a:effectLst/>
              </a:rPr>
              <a:t>Ивановна</a:t>
            </a:r>
            <a:r>
              <a:rPr lang="en-US" sz="1600" dirty="0">
                <a:solidFill>
                  <a:schemeClr val="tx2"/>
                </a:solidFill>
                <a:effectLst/>
              </a:rPr>
              <a:t> </a:t>
            </a:r>
            <a:r>
              <a:rPr lang="en-US" sz="1600" dirty="0" err="1">
                <a:solidFill>
                  <a:schemeClr val="tx2"/>
                </a:solidFill>
                <a:effectLst/>
              </a:rPr>
              <a:t>Лисина</a:t>
            </a:r>
            <a:r>
              <a:rPr lang="en-US" sz="1600" dirty="0">
                <a:solidFill>
                  <a:schemeClr val="tx2"/>
                </a:solidFill>
                <a:effectLst/>
              </a:rPr>
              <a:t>);</a:t>
            </a:r>
          </a:p>
          <a:p>
            <a:pPr marL="384048" lvl="0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Char char=""/>
            </a:pPr>
            <a:r>
              <a:rPr lang="en-US" sz="1600" dirty="0" err="1">
                <a:solidFill>
                  <a:schemeClr val="tx2"/>
                </a:solidFill>
                <a:effectLst/>
              </a:rPr>
              <a:t>Методика</a:t>
            </a:r>
            <a:r>
              <a:rPr lang="en-US" sz="1600" dirty="0">
                <a:solidFill>
                  <a:schemeClr val="tx2"/>
                </a:solidFill>
                <a:effectLst/>
              </a:rPr>
              <a:t> </a:t>
            </a:r>
            <a:r>
              <a:rPr lang="en-US" sz="1600" dirty="0" err="1">
                <a:solidFill>
                  <a:schemeClr val="tx2"/>
                </a:solidFill>
                <a:effectLst/>
              </a:rPr>
              <a:t>изучения</a:t>
            </a:r>
            <a:r>
              <a:rPr lang="en-US" sz="1600" dirty="0">
                <a:solidFill>
                  <a:schemeClr val="tx2"/>
                </a:solidFill>
                <a:effectLst/>
              </a:rPr>
              <a:t> </a:t>
            </a:r>
            <a:r>
              <a:rPr lang="en-US" sz="1600" dirty="0" err="1">
                <a:solidFill>
                  <a:schemeClr val="tx2"/>
                </a:solidFill>
                <a:effectLst/>
              </a:rPr>
              <a:t>умений</a:t>
            </a:r>
            <a:r>
              <a:rPr lang="en-US" sz="1600" dirty="0">
                <a:solidFill>
                  <a:schemeClr val="tx2"/>
                </a:solidFill>
                <a:effectLst/>
              </a:rPr>
              <a:t> </a:t>
            </a:r>
            <a:r>
              <a:rPr lang="en-US" sz="1600" dirty="0" err="1">
                <a:solidFill>
                  <a:schemeClr val="tx2"/>
                </a:solidFill>
                <a:effectLst/>
              </a:rPr>
              <a:t>вести</a:t>
            </a:r>
            <a:r>
              <a:rPr lang="en-US" sz="1600" dirty="0">
                <a:solidFill>
                  <a:schemeClr val="tx2"/>
                </a:solidFill>
                <a:effectLst/>
              </a:rPr>
              <a:t> </a:t>
            </a:r>
            <a:r>
              <a:rPr lang="en-US" sz="1600" dirty="0" err="1">
                <a:solidFill>
                  <a:schemeClr val="tx2"/>
                </a:solidFill>
                <a:effectLst/>
              </a:rPr>
              <a:t>диалог</a:t>
            </a:r>
            <a:r>
              <a:rPr lang="en-US" sz="1600" dirty="0">
                <a:solidFill>
                  <a:schemeClr val="tx2"/>
                </a:solidFill>
                <a:effectLst/>
              </a:rPr>
              <a:t> (</a:t>
            </a:r>
            <a:r>
              <a:rPr lang="en-US" sz="1600" dirty="0" err="1">
                <a:solidFill>
                  <a:schemeClr val="tx2"/>
                </a:solidFill>
                <a:effectLst/>
              </a:rPr>
              <a:t>автор</a:t>
            </a:r>
            <a:r>
              <a:rPr lang="en-US" sz="1600" dirty="0">
                <a:solidFill>
                  <a:schemeClr val="tx2"/>
                </a:solidFill>
                <a:effectLst/>
              </a:rPr>
              <a:t>: </a:t>
            </a:r>
            <a:r>
              <a:rPr lang="en-US" sz="1600" dirty="0" err="1">
                <a:solidFill>
                  <a:schemeClr val="tx2"/>
                </a:solidFill>
                <a:effectLst/>
              </a:rPr>
              <a:t>Ольга</a:t>
            </a:r>
            <a:r>
              <a:rPr lang="en-US" sz="1600" dirty="0">
                <a:solidFill>
                  <a:schemeClr val="tx2"/>
                </a:solidFill>
                <a:effectLst/>
              </a:rPr>
              <a:t> </a:t>
            </a:r>
            <a:r>
              <a:rPr lang="en-US" sz="1600" dirty="0" err="1">
                <a:solidFill>
                  <a:schemeClr val="tx2"/>
                </a:solidFill>
                <a:effectLst/>
              </a:rPr>
              <a:t>Анатольевна</a:t>
            </a:r>
            <a:r>
              <a:rPr lang="en-US" sz="1600" dirty="0">
                <a:solidFill>
                  <a:schemeClr val="tx2"/>
                </a:solidFill>
                <a:effectLst/>
              </a:rPr>
              <a:t> </a:t>
            </a:r>
            <a:r>
              <a:rPr lang="en-US" sz="1600" dirty="0" err="1">
                <a:solidFill>
                  <a:schemeClr val="tx2"/>
                </a:solidFill>
                <a:effectLst/>
              </a:rPr>
              <a:t>Бизикова</a:t>
            </a:r>
            <a:r>
              <a:rPr lang="en-US" sz="1600" dirty="0">
                <a:solidFill>
                  <a:schemeClr val="tx2"/>
                </a:solidFill>
                <a:effectLst/>
              </a:rPr>
              <a:t>).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92979E5-1F93-4CE3-975E-3CAEC618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796837" y="5311230"/>
            <a:ext cx="2042265" cy="1213486"/>
          </a:xfrm>
          <a:custGeom>
            <a:avLst/>
            <a:gdLst>
              <a:gd name="connsiteX0" fmla="*/ 1844618 w 2105428"/>
              <a:gd name="connsiteY0" fmla="*/ 0 h 1251016"/>
              <a:gd name="connsiteX1" fmla="*/ 2105428 w 2105428"/>
              <a:gd name="connsiteY1" fmla="*/ 0 h 1251016"/>
              <a:gd name="connsiteX2" fmla="*/ 2105428 w 2105428"/>
              <a:gd name="connsiteY2" fmla="*/ 1251016 h 1251016"/>
              <a:gd name="connsiteX3" fmla="*/ 421 w 2105428"/>
              <a:gd name="connsiteY3" fmla="*/ 1251016 h 1251016"/>
              <a:gd name="connsiteX4" fmla="*/ 0 w 2105428"/>
              <a:gd name="connsiteY4" fmla="*/ 1003081 h 1251016"/>
              <a:gd name="connsiteX5" fmla="*/ 1844618 w 2105428"/>
              <a:gd name="connsiteY5" fmla="*/ 1003931 h 1251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5428" h="1251016">
                <a:moveTo>
                  <a:pt x="1844618" y="0"/>
                </a:moveTo>
                <a:lnTo>
                  <a:pt x="2105428" y="0"/>
                </a:lnTo>
                <a:lnTo>
                  <a:pt x="2105428" y="1251016"/>
                </a:lnTo>
                <a:lnTo>
                  <a:pt x="421" y="1251016"/>
                </a:lnTo>
                <a:cubicBezTo>
                  <a:pt x="-421" y="1165443"/>
                  <a:pt x="842" y="1088654"/>
                  <a:pt x="0" y="1003081"/>
                </a:cubicBezTo>
                <a:lnTo>
                  <a:pt x="1844618" y="1003931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1286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5367C6EB-D54A-1124-3A0E-6C3D58DB196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18561933"/>
              </p:ext>
            </p:extLst>
          </p:nvPr>
        </p:nvGraphicFramePr>
        <p:xfrm>
          <a:off x="1929284" y="1185705"/>
          <a:ext cx="9204290" cy="5245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5A570F5C-BF72-BF2D-FD96-E2026498CFFA}"/>
              </a:ext>
            </a:extLst>
          </p:cNvPr>
          <p:cNvSpPr txBox="1"/>
          <p:nvPr/>
        </p:nvSpPr>
        <p:spPr>
          <a:xfrm>
            <a:off x="1281165" y="332824"/>
            <a:ext cx="1050052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400" b="0" i="0" dirty="0">
                <a:solidFill>
                  <a:srgbClr val="000000"/>
                </a:solidFill>
                <a:effectLst/>
                <a:latin typeface="+mj-lt"/>
              </a:rPr>
              <a:t>КОНСТАТИРУЮЩИЙ ЭТАП</a:t>
            </a:r>
            <a:endParaRPr lang="ru-RU" sz="4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864615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F7F3FE-A86B-D891-F92A-5DE5BF023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AC03E71-A652-436A-6000-A08B6071066A}"/>
              </a:ext>
            </a:extLst>
          </p:cNvPr>
          <p:cNvSpPr txBox="1"/>
          <p:nvPr/>
        </p:nvSpPr>
        <p:spPr>
          <a:xfrm>
            <a:off x="2122713" y="302678"/>
            <a:ext cx="779500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400" b="0" i="0" dirty="0">
                <a:solidFill>
                  <a:srgbClr val="000000"/>
                </a:solidFill>
                <a:effectLst/>
                <a:latin typeface="+mj-lt"/>
              </a:rPr>
              <a:t>ФОРМИРУЮЩИЙ ЭТАП</a:t>
            </a:r>
            <a:endParaRPr lang="ru-RU" sz="4400" dirty="0"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974502-5434-30A6-7426-2FB01BE623F0}"/>
              </a:ext>
            </a:extLst>
          </p:cNvPr>
          <p:cNvSpPr txBox="1"/>
          <p:nvPr/>
        </p:nvSpPr>
        <p:spPr>
          <a:xfrm>
            <a:off x="1120651" y="1194105"/>
            <a:ext cx="10314062" cy="27851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450215" algn="just">
              <a:lnSpc>
                <a:spcPct val="150000"/>
              </a:lnSpc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Для развития диалогической речи у детей дошкольного возраста с ОНР нами была разработана программа с использованием театрализованной деятельности.</a:t>
            </a:r>
          </a:p>
          <a:p>
            <a:pPr marL="457200" indent="450215" algn="just">
              <a:lnSpc>
                <a:spcPct val="150000"/>
              </a:lnSpc>
            </a:pPr>
            <a:endParaRPr lang="ru-RU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indent="450215" algn="just">
              <a:lnSpc>
                <a:spcPct val="150000"/>
              </a:lnSpc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Цель:</a:t>
            </a:r>
            <a:r>
              <a:rPr lang="ru-RU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развить диалогическую речь у детей дошкольного возраста с общим недоразвитием речи через театрализованную деятельность, формировать умения свободного общения и самовыражения в игровой форме.</a:t>
            </a:r>
            <a:endParaRPr lang="ru-RU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indent="450215" algn="just">
              <a:lnSpc>
                <a:spcPct val="150000"/>
              </a:lnSpc>
              <a:spcAft>
                <a:spcPts val="800"/>
              </a:spcAft>
            </a:pPr>
            <a:r>
              <a:rPr lang="ru-RU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0716331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0E880B70-9045-4B1E-A61A-E849BE8C83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E2B8A2D-F46F-4DA5-8AFF-BC57461C28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9C2EB7-5F21-CF66-83D2-B793DE9BCDA1}"/>
              </a:ext>
            </a:extLst>
          </p:cNvPr>
          <p:cNvSpPr txBox="1"/>
          <p:nvPr/>
        </p:nvSpPr>
        <p:spPr>
          <a:xfrm>
            <a:off x="-297570" y="400050"/>
            <a:ext cx="7681231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 defTabSz="914400">
              <a:lnSpc>
                <a:spcPct val="89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0" i="0" dirty="0" err="1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rPr>
              <a:t>ФОРМИРУЮЩИЙ</a:t>
            </a:r>
            <a:r>
              <a:rPr lang="en-US" sz="4400" b="0" i="0" dirty="0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4400" b="0" i="0" dirty="0" err="1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rPr>
              <a:t>ЭТАП</a:t>
            </a:r>
            <a:endParaRPr lang="en-US" sz="44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9D5B3A-42F8-0A9F-5EAE-689B0E2B8236}"/>
              </a:ext>
            </a:extLst>
          </p:cNvPr>
          <p:cNvSpPr txBox="1"/>
          <p:nvPr/>
        </p:nvSpPr>
        <p:spPr>
          <a:xfrm>
            <a:off x="492895" y="1885950"/>
            <a:ext cx="6671476" cy="3581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457200" indent="-384048" algn="just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r>
              <a:rPr lang="en-US" sz="2000" dirty="0">
                <a:solidFill>
                  <a:schemeClr val="tx2"/>
                </a:solidFill>
                <a:effectLst/>
                <a:latin typeface="+mj-lt"/>
              </a:rPr>
              <a:t>Методы и </a:t>
            </a:r>
            <a:r>
              <a:rPr lang="en-US" sz="2000" dirty="0" err="1">
                <a:solidFill>
                  <a:schemeClr val="tx2"/>
                </a:solidFill>
                <a:effectLst/>
                <a:latin typeface="+mj-lt"/>
              </a:rPr>
              <a:t>приемы</a:t>
            </a:r>
            <a:r>
              <a:rPr lang="en-US" sz="2000" dirty="0">
                <a:solidFill>
                  <a:schemeClr val="tx2"/>
                </a:solidFill>
                <a:effectLst/>
                <a:latin typeface="+mj-lt"/>
              </a:rPr>
              <a:t>:  </a:t>
            </a:r>
          </a:p>
          <a:p>
            <a:pPr marL="342900" lvl="0" indent="-384048" algn="just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AutoNum type="arabicPeriod"/>
            </a:pPr>
            <a:r>
              <a:rPr lang="en-US" sz="2000" dirty="0" err="1">
                <a:solidFill>
                  <a:schemeClr val="tx2"/>
                </a:solidFill>
                <a:effectLst/>
                <a:latin typeface="+mj-lt"/>
              </a:rPr>
              <a:t>Ролевые</a:t>
            </a:r>
            <a:r>
              <a:rPr lang="en-US" sz="2000" dirty="0">
                <a:solidFill>
                  <a:schemeClr val="tx2"/>
                </a:solidFill>
                <a:effectLst/>
                <a:latin typeface="+mj-lt"/>
              </a:rPr>
              <a:t> </a:t>
            </a:r>
            <a:r>
              <a:rPr lang="en-US" sz="2000" dirty="0" err="1">
                <a:solidFill>
                  <a:schemeClr val="tx2"/>
                </a:solidFill>
                <a:effectLst/>
                <a:latin typeface="+mj-lt"/>
              </a:rPr>
              <a:t>игры</a:t>
            </a:r>
            <a:r>
              <a:rPr lang="en-US" sz="2000" dirty="0">
                <a:solidFill>
                  <a:schemeClr val="tx2"/>
                </a:solidFill>
                <a:effectLst/>
                <a:latin typeface="+mj-lt"/>
              </a:rPr>
              <a:t> и </a:t>
            </a:r>
            <a:r>
              <a:rPr lang="en-US" sz="2000" dirty="0" err="1">
                <a:solidFill>
                  <a:schemeClr val="tx2"/>
                </a:solidFill>
                <a:effectLst/>
                <a:latin typeface="+mj-lt"/>
              </a:rPr>
              <a:t>инсценировки</a:t>
            </a:r>
            <a:r>
              <a:rPr lang="en-US" sz="2000" dirty="0">
                <a:solidFill>
                  <a:schemeClr val="tx2"/>
                </a:solidFill>
                <a:effectLst/>
                <a:latin typeface="+mj-lt"/>
              </a:rPr>
              <a:t> (по </a:t>
            </a:r>
            <a:r>
              <a:rPr lang="en-US" sz="2000" dirty="0" err="1">
                <a:solidFill>
                  <a:schemeClr val="tx2"/>
                </a:solidFill>
                <a:effectLst/>
                <a:latin typeface="+mj-lt"/>
              </a:rPr>
              <a:t>сказкам</a:t>
            </a:r>
            <a:r>
              <a:rPr lang="en-US" sz="2000" dirty="0">
                <a:solidFill>
                  <a:schemeClr val="tx2"/>
                </a:solidFill>
                <a:effectLst/>
                <a:latin typeface="+mj-lt"/>
              </a:rPr>
              <a:t>, </a:t>
            </a:r>
            <a:r>
              <a:rPr lang="en-US" sz="2000" dirty="0" err="1">
                <a:solidFill>
                  <a:schemeClr val="tx2"/>
                </a:solidFill>
                <a:effectLst/>
                <a:latin typeface="+mj-lt"/>
              </a:rPr>
              <a:t>историям</a:t>
            </a:r>
            <a:r>
              <a:rPr lang="en-US" sz="2000" dirty="0">
                <a:solidFill>
                  <a:schemeClr val="tx2"/>
                </a:solidFill>
                <a:effectLst/>
                <a:latin typeface="+mj-lt"/>
              </a:rPr>
              <a:t>).</a:t>
            </a:r>
          </a:p>
          <a:p>
            <a:pPr marL="342900" lvl="0" indent="-384048" algn="just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AutoNum type="arabicPeriod"/>
            </a:pPr>
            <a:r>
              <a:rPr lang="en-US" sz="2000" dirty="0" err="1">
                <a:solidFill>
                  <a:schemeClr val="tx2"/>
                </a:solidFill>
                <a:effectLst/>
                <a:latin typeface="+mj-lt"/>
              </a:rPr>
              <a:t>Импровизация</a:t>
            </a:r>
            <a:r>
              <a:rPr lang="en-US" sz="2000" dirty="0">
                <a:solidFill>
                  <a:schemeClr val="tx2"/>
                </a:solidFill>
                <a:effectLst/>
                <a:latin typeface="+mj-lt"/>
              </a:rPr>
              <a:t> и </a:t>
            </a:r>
            <a:r>
              <a:rPr lang="en-US" sz="2000" dirty="0" err="1">
                <a:solidFill>
                  <a:schemeClr val="tx2"/>
                </a:solidFill>
                <a:effectLst/>
                <a:latin typeface="+mj-lt"/>
              </a:rPr>
              <a:t>создание</a:t>
            </a:r>
            <a:r>
              <a:rPr lang="en-US" sz="2000" dirty="0">
                <a:solidFill>
                  <a:schemeClr val="tx2"/>
                </a:solidFill>
                <a:effectLst/>
                <a:latin typeface="+mj-lt"/>
              </a:rPr>
              <a:t> </a:t>
            </a:r>
            <a:r>
              <a:rPr lang="en-US" sz="2000" dirty="0" err="1">
                <a:solidFill>
                  <a:schemeClr val="tx2"/>
                </a:solidFill>
                <a:effectLst/>
                <a:latin typeface="+mj-lt"/>
              </a:rPr>
              <a:t>новых</a:t>
            </a:r>
            <a:r>
              <a:rPr lang="en-US" sz="2000" dirty="0">
                <a:solidFill>
                  <a:schemeClr val="tx2"/>
                </a:solidFill>
                <a:effectLst/>
                <a:latin typeface="+mj-lt"/>
              </a:rPr>
              <a:t> </a:t>
            </a:r>
            <a:r>
              <a:rPr lang="en-US" sz="2000" dirty="0" err="1">
                <a:solidFill>
                  <a:schemeClr val="tx2"/>
                </a:solidFill>
                <a:effectLst/>
                <a:latin typeface="+mj-lt"/>
              </a:rPr>
              <a:t>сюжетов</a:t>
            </a:r>
            <a:r>
              <a:rPr lang="en-US" sz="2000" dirty="0">
                <a:solidFill>
                  <a:schemeClr val="tx2"/>
                </a:solidFill>
                <a:effectLst/>
                <a:latin typeface="+mj-lt"/>
              </a:rPr>
              <a:t>.</a:t>
            </a:r>
          </a:p>
          <a:p>
            <a:pPr marL="342900" lvl="0" indent="-384048" algn="just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AutoNum type="arabicPeriod"/>
            </a:pPr>
            <a:r>
              <a:rPr lang="en-US" sz="2000" dirty="0" err="1">
                <a:solidFill>
                  <a:schemeClr val="tx2"/>
                </a:solidFill>
                <a:effectLst/>
                <a:latin typeface="+mj-lt"/>
              </a:rPr>
              <a:t>Использование</a:t>
            </a:r>
            <a:r>
              <a:rPr lang="en-US" sz="2000" dirty="0">
                <a:solidFill>
                  <a:schemeClr val="tx2"/>
                </a:solidFill>
                <a:effectLst/>
                <a:latin typeface="+mj-lt"/>
              </a:rPr>
              <a:t> </a:t>
            </a:r>
            <a:r>
              <a:rPr lang="en-US" sz="2000" dirty="0" err="1">
                <a:solidFill>
                  <a:schemeClr val="tx2"/>
                </a:solidFill>
                <a:effectLst/>
                <a:latin typeface="+mj-lt"/>
              </a:rPr>
              <a:t>реквизита</a:t>
            </a:r>
            <a:r>
              <a:rPr lang="en-US" sz="2000" dirty="0">
                <a:solidFill>
                  <a:schemeClr val="tx2"/>
                </a:solidFill>
                <a:effectLst/>
                <a:latin typeface="+mj-lt"/>
              </a:rPr>
              <a:t> и </a:t>
            </a:r>
            <a:r>
              <a:rPr lang="en-US" sz="2000" dirty="0" err="1">
                <a:solidFill>
                  <a:schemeClr val="tx2"/>
                </a:solidFill>
                <a:effectLst/>
                <a:latin typeface="+mj-lt"/>
              </a:rPr>
              <a:t>костюмов</a:t>
            </a:r>
            <a:r>
              <a:rPr lang="en-US" sz="2000" dirty="0">
                <a:solidFill>
                  <a:schemeClr val="tx2"/>
                </a:solidFill>
                <a:effectLst/>
                <a:latin typeface="+mj-lt"/>
              </a:rPr>
              <a:t> </a:t>
            </a:r>
            <a:r>
              <a:rPr lang="en-US" sz="2000" dirty="0" err="1">
                <a:solidFill>
                  <a:schemeClr val="tx2"/>
                </a:solidFill>
                <a:effectLst/>
                <a:latin typeface="+mj-lt"/>
              </a:rPr>
              <a:t>для</a:t>
            </a:r>
            <a:r>
              <a:rPr lang="en-US" sz="2000" dirty="0">
                <a:solidFill>
                  <a:schemeClr val="tx2"/>
                </a:solidFill>
                <a:effectLst/>
                <a:latin typeface="+mj-lt"/>
              </a:rPr>
              <a:t> </a:t>
            </a:r>
            <a:r>
              <a:rPr lang="en-US" sz="2000" dirty="0" err="1">
                <a:solidFill>
                  <a:schemeClr val="tx2"/>
                </a:solidFill>
                <a:effectLst/>
                <a:latin typeface="+mj-lt"/>
              </a:rPr>
              <a:t>вовлечения</a:t>
            </a:r>
            <a:r>
              <a:rPr lang="en-US" sz="2000" dirty="0">
                <a:solidFill>
                  <a:schemeClr val="tx2"/>
                </a:solidFill>
                <a:effectLst/>
                <a:latin typeface="+mj-lt"/>
              </a:rPr>
              <a:t> </a:t>
            </a:r>
            <a:r>
              <a:rPr lang="en-US" sz="2000" dirty="0" err="1">
                <a:solidFill>
                  <a:schemeClr val="tx2"/>
                </a:solidFill>
                <a:effectLst/>
                <a:latin typeface="+mj-lt"/>
              </a:rPr>
              <a:t>детей</a:t>
            </a:r>
            <a:r>
              <a:rPr lang="en-US" sz="2000" dirty="0">
                <a:solidFill>
                  <a:schemeClr val="tx2"/>
                </a:solidFill>
                <a:effectLst/>
                <a:latin typeface="+mj-lt"/>
              </a:rPr>
              <a:t> в </a:t>
            </a:r>
            <a:r>
              <a:rPr lang="en-US" sz="2000" dirty="0" err="1">
                <a:solidFill>
                  <a:schemeClr val="tx2"/>
                </a:solidFill>
                <a:effectLst/>
                <a:latin typeface="+mj-lt"/>
              </a:rPr>
              <a:t>процесс</a:t>
            </a:r>
            <a:r>
              <a:rPr lang="en-US" sz="2000" dirty="0">
                <a:solidFill>
                  <a:schemeClr val="tx2"/>
                </a:solidFill>
                <a:effectLst/>
                <a:latin typeface="+mj-lt"/>
              </a:rPr>
              <a:t>.</a:t>
            </a:r>
          </a:p>
          <a:p>
            <a:pPr marL="342900" lvl="0" indent="-384048" algn="just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AutoNum type="arabicPeriod"/>
            </a:pPr>
            <a:r>
              <a:rPr lang="en-US" sz="2000" dirty="0" err="1">
                <a:solidFill>
                  <a:schemeClr val="tx2"/>
                </a:solidFill>
                <a:effectLst/>
                <a:latin typeface="+mj-lt"/>
              </a:rPr>
              <a:t>Пение</a:t>
            </a:r>
            <a:r>
              <a:rPr lang="en-US" sz="2000" dirty="0">
                <a:solidFill>
                  <a:schemeClr val="tx2"/>
                </a:solidFill>
                <a:effectLst/>
                <a:latin typeface="+mj-lt"/>
              </a:rPr>
              <a:t>, </a:t>
            </a:r>
            <a:r>
              <a:rPr lang="en-US" sz="2000" dirty="0" err="1">
                <a:solidFill>
                  <a:schemeClr val="tx2"/>
                </a:solidFill>
                <a:effectLst/>
                <a:latin typeface="+mj-lt"/>
              </a:rPr>
              <a:t>танцы</a:t>
            </a:r>
            <a:r>
              <a:rPr lang="en-US" sz="2000" dirty="0">
                <a:solidFill>
                  <a:schemeClr val="tx2"/>
                </a:solidFill>
                <a:effectLst/>
                <a:latin typeface="+mj-lt"/>
              </a:rPr>
              <a:t> и </a:t>
            </a:r>
            <a:r>
              <a:rPr lang="en-US" sz="2000" dirty="0" err="1">
                <a:solidFill>
                  <a:schemeClr val="tx2"/>
                </a:solidFill>
                <a:effectLst/>
                <a:latin typeface="+mj-lt"/>
              </a:rPr>
              <a:t>движения</a:t>
            </a:r>
            <a:r>
              <a:rPr lang="en-US" sz="2000" dirty="0">
                <a:solidFill>
                  <a:schemeClr val="tx2"/>
                </a:solidFill>
                <a:effectLst/>
                <a:latin typeface="+mj-lt"/>
              </a:rPr>
              <a:t> </a:t>
            </a:r>
            <a:r>
              <a:rPr lang="en-US" sz="2000" dirty="0" err="1">
                <a:solidFill>
                  <a:schemeClr val="tx2"/>
                </a:solidFill>
                <a:effectLst/>
                <a:latin typeface="+mj-lt"/>
              </a:rPr>
              <a:t>как</a:t>
            </a:r>
            <a:r>
              <a:rPr lang="en-US" sz="2000" dirty="0">
                <a:solidFill>
                  <a:schemeClr val="tx2"/>
                </a:solidFill>
                <a:effectLst/>
                <a:latin typeface="+mj-lt"/>
              </a:rPr>
              <a:t> </a:t>
            </a:r>
            <a:r>
              <a:rPr lang="en-US" sz="2000" dirty="0" err="1">
                <a:solidFill>
                  <a:schemeClr val="tx2"/>
                </a:solidFill>
                <a:effectLst/>
                <a:latin typeface="+mj-lt"/>
              </a:rPr>
              <a:t>дополнительные</a:t>
            </a:r>
            <a:r>
              <a:rPr lang="en-US" sz="2000" dirty="0">
                <a:solidFill>
                  <a:schemeClr val="tx2"/>
                </a:solidFill>
                <a:effectLst/>
                <a:latin typeface="+mj-lt"/>
              </a:rPr>
              <a:t> </a:t>
            </a:r>
            <a:r>
              <a:rPr lang="en-US" sz="2000" dirty="0" err="1">
                <a:solidFill>
                  <a:schemeClr val="tx2"/>
                </a:solidFill>
                <a:effectLst/>
                <a:latin typeface="+mj-lt"/>
              </a:rPr>
              <a:t>средства</a:t>
            </a:r>
            <a:r>
              <a:rPr lang="en-US" sz="2000" dirty="0">
                <a:solidFill>
                  <a:schemeClr val="tx2"/>
                </a:solidFill>
                <a:effectLst/>
                <a:latin typeface="+mj-lt"/>
              </a:rPr>
              <a:t> </a:t>
            </a:r>
            <a:r>
              <a:rPr lang="en-US" sz="2000" dirty="0" err="1">
                <a:solidFill>
                  <a:schemeClr val="tx2"/>
                </a:solidFill>
                <a:effectLst/>
                <a:latin typeface="+mj-lt"/>
              </a:rPr>
              <a:t>выражения</a:t>
            </a:r>
            <a:r>
              <a:rPr lang="en-US" sz="2000" dirty="0">
                <a:solidFill>
                  <a:schemeClr val="tx2"/>
                </a:solidFill>
                <a:effectLst/>
                <a:latin typeface="+mj-lt"/>
              </a:rPr>
              <a:t> </a:t>
            </a:r>
            <a:r>
              <a:rPr lang="en-US" sz="2000" dirty="0" err="1">
                <a:solidFill>
                  <a:schemeClr val="tx2"/>
                </a:solidFill>
                <a:effectLst/>
                <a:latin typeface="+mj-lt"/>
              </a:rPr>
              <a:t>эмоций</a:t>
            </a:r>
            <a:r>
              <a:rPr lang="en-US" sz="2000" dirty="0">
                <a:solidFill>
                  <a:schemeClr val="tx2"/>
                </a:solidFill>
                <a:effectLst/>
                <a:latin typeface="+mj-lt"/>
              </a:rPr>
              <a:t>.</a:t>
            </a:r>
          </a:p>
          <a:p>
            <a:pPr marL="457200" indent="-384048" algn="just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r>
              <a:rPr lang="en-US" sz="2000" dirty="0">
                <a:solidFill>
                  <a:schemeClr val="tx2"/>
                </a:solidFill>
                <a:effectLst/>
                <a:latin typeface="+mj-lt"/>
              </a:rPr>
              <a:t> </a:t>
            </a:r>
          </a:p>
          <a:p>
            <a:pPr marL="457200" indent="-384048" algn="just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r>
              <a:rPr lang="en-US" sz="2000" dirty="0" err="1">
                <a:solidFill>
                  <a:schemeClr val="tx2"/>
                </a:solidFill>
                <a:effectLst/>
                <a:latin typeface="+mj-lt"/>
              </a:rPr>
              <a:t>Формы</a:t>
            </a:r>
            <a:r>
              <a:rPr lang="en-US" sz="2000" dirty="0">
                <a:solidFill>
                  <a:schemeClr val="tx2"/>
                </a:solidFill>
                <a:effectLst/>
                <a:latin typeface="+mj-lt"/>
              </a:rPr>
              <a:t> </a:t>
            </a:r>
            <a:r>
              <a:rPr lang="en-US" sz="2000" dirty="0" err="1">
                <a:solidFill>
                  <a:schemeClr val="tx2"/>
                </a:solidFill>
                <a:effectLst/>
                <a:latin typeface="+mj-lt"/>
              </a:rPr>
              <a:t>работы</a:t>
            </a:r>
            <a:r>
              <a:rPr lang="en-US" sz="2000" dirty="0">
                <a:solidFill>
                  <a:schemeClr val="tx2"/>
                </a:solidFill>
                <a:effectLst/>
                <a:latin typeface="+mj-lt"/>
              </a:rPr>
              <a:t>:  </a:t>
            </a:r>
          </a:p>
          <a:p>
            <a:pPr marL="342900" lvl="0" indent="-384048" algn="just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AutoNum type="arabicPeriod"/>
            </a:pPr>
            <a:r>
              <a:rPr lang="en-US" sz="2000" dirty="0" err="1">
                <a:solidFill>
                  <a:schemeClr val="tx2"/>
                </a:solidFill>
                <a:effectLst/>
                <a:latin typeface="+mj-lt"/>
              </a:rPr>
              <a:t>Занятия</a:t>
            </a:r>
            <a:r>
              <a:rPr lang="en-US" sz="2000" dirty="0">
                <a:solidFill>
                  <a:schemeClr val="tx2"/>
                </a:solidFill>
                <a:effectLst/>
                <a:latin typeface="+mj-lt"/>
              </a:rPr>
              <a:t> в </a:t>
            </a:r>
            <a:r>
              <a:rPr lang="en-US" sz="2000" dirty="0" err="1">
                <a:solidFill>
                  <a:schemeClr val="tx2"/>
                </a:solidFill>
                <a:effectLst/>
                <a:latin typeface="+mj-lt"/>
              </a:rPr>
              <a:t>группах</a:t>
            </a:r>
            <a:r>
              <a:rPr lang="en-US" sz="2000" dirty="0">
                <a:solidFill>
                  <a:schemeClr val="tx2"/>
                </a:solidFill>
                <a:effectLst/>
                <a:latin typeface="+mj-lt"/>
              </a:rPr>
              <a:t>.</a:t>
            </a:r>
          </a:p>
          <a:p>
            <a:pPr marL="342900" lvl="0" indent="-384048" algn="just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AutoNum type="arabicPeriod"/>
            </a:pPr>
            <a:r>
              <a:rPr lang="en-US" sz="2000" dirty="0" err="1">
                <a:solidFill>
                  <a:schemeClr val="tx2"/>
                </a:solidFill>
                <a:effectLst/>
                <a:latin typeface="+mj-lt"/>
              </a:rPr>
              <a:t>Специальные</a:t>
            </a:r>
            <a:r>
              <a:rPr lang="en-US" sz="2000" dirty="0">
                <a:solidFill>
                  <a:schemeClr val="tx2"/>
                </a:solidFill>
                <a:effectLst/>
                <a:latin typeface="+mj-lt"/>
              </a:rPr>
              <a:t> </a:t>
            </a:r>
            <a:r>
              <a:rPr lang="en-US" sz="2000" dirty="0" err="1">
                <a:solidFill>
                  <a:schemeClr val="tx2"/>
                </a:solidFill>
                <a:effectLst/>
                <a:latin typeface="+mj-lt"/>
              </a:rPr>
              <a:t>театрализованные</a:t>
            </a:r>
            <a:r>
              <a:rPr lang="en-US" sz="2000" dirty="0">
                <a:solidFill>
                  <a:schemeClr val="tx2"/>
                </a:solidFill>
                <a:effectLst/>
                <a:latin typeface="+mj-lt"/>
              </a:rPr>
              <a:t> </a:t>
            </a:r>
            <a:r>
              <a:rPr lang="en-US" sz="2000" dirty="0" err="1">
                <a:solidFill>
                  <a:schemeClr val="tx2"/>
                </a:solidFill>
                <a:effectLst/>
                <a:latin typeface="+mj-lt"/>
              </a:rPr>
              <a:t>постановки</a:t>
            </a:r>
            <a:r>
              <a:rPr lang="en-US" sz="2000" dirty="0">
                <a:solidFill>
                  <a:schemeClr val="tx2"/>
                </a:solidFill>
                <a:effectLst/>
                <a:latin typeface="+mj-lt"/>
              </a:rPr>
              <a:t>.</a:t>
            </a:r>
          </a:p>
          <a:p>
            <a:pPr marL="457200" indent="-384048" algn="just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r>
              <a:rPr lang="en-US" sz="2000" dirty="0">
                <a:solidFill>
                  <a:schemeClr val="tx2"/>
                </a:solidFill>
                <a:effectLst/>
                <a:latin typeface="+mj-lt"/>
              </a:rPr>
              <a:t> 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92BAD85-00E4-4D0A-993C-8372E78E1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661" y="0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37587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8">
            <a:extLst>
              <a:ext uri="{FF2B5EF4-FFF2-40B4-BE49-F238E27FC236}">
                <a16:creationId xmlns:a16="http://schemas.microsoft.com/office/drawing/2014/main" id="{7F23EF37-19EC-4973-A7AF-4BBF68646D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Рисунок 2" descr="Изображение выглядит как графическая вставка, текст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3B17DD18-B491-4853-1544-DE71D2EF2DF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41276" y="159148"/>
            <a:ext cx="5346668" cy="2626798"/>
          </a:xfrm>
          <a:prstGeom prst="rect">
            <a:avLst/>
          </a:prstGeom>
          <a:noFill/>
        </p:spPr>
      </p:pic>
      <p:pic>
        <p:nvPicPr>
          <p:cNvPr id="4" name="Рисунок 3" descr="Изображение выглядит как текст, графическая встав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E0FBDF6C-DD34-3EEB-9B5A-8EEC5C9FAED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"/>
          <a:stretch/>
        </p:blipFill>
        <p:spPr bwMode="auto">
          <a:xfrm>
            <a:off x="643467" y="2745071"/>
            <a:ext cx="4668900" cy="3891654"/>
          </a:xfrm>
          <a:prstGeom prst="rect">
            <a:avLst/>
          </a:prstGeom>
          <a:noFill/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3877183-AF82-4689-B3ED-DE2B1FC8DBD2}"/>
              </a:ext>
            </a:extLst>
          </p:cNvPr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03146" y="0"/>
            <a:ext cx="5887330" cy="3817398"/>
          </a:xfrm>
          <a:prstGeom prst="rect">
            <a:avLst/>
          </a:prstGeom>
          <a:noFill/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B63C987-AA0A-4199-940F-4F44EBBDA82C}"/>
              </a:ext>
            </a:extLst>
          </p:cNvPr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27433" y="3817398"/>
            <a:ext cx="5601810" cy="265442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2837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CE5A0098-8DA3-6344-27C9-A59536597A4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33209580"/>
              </p:ext>
            </p:extLst>
          </p:nvPr>
        </p:nvGraphicFramePr>
        <p:xfrm>
          <a:off x="1271753" y="1271752"/>
          <a:ext cx="10636468" cy="518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0378E552-D47B-7D0E-AE33-BFAB0C6A31E1}"/>
              </a:ext>
            </a:extLst>
          </p:cNvPr>
          <p:cNvSpPr txBox="1"/>
          <p:nvPr/>
        </p:nvSpPr>
        <p:spPr>
          <a:xfrm>
            <a:off x="1446964" y="216360"/>
            <a:ext cx="986748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КОНТРОЛЬНЫЙ ЭТАП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1833676"/>
      </p:ext>
    </p:extLst>
  </p:cSld>
  <p:clrMapOvr>
    <a:masterClrMapping/>
  </p:clrMapOvr>
</p:sld>
</file>

<file path=ppt/theme/theme1.xml><?xml version="1.0" encoding="utf-8"?>
<a:theme xmlns:a="http://schemas.openxmlformats.org/drawingml/2006/main" name="Уголки">
  <a:themeElements>
    <a:clrScheme name="Синий и зеленый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Уголки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Уголки</Template>
  <TotalTime>514</TotalTime>
  <Words>782</Words>
  <Application>Microsoft Office PowerPoint</Application>
  <PresentationFormat>Широкоэкранный</PresentationFormat>
  <Paragraphs>66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Aptos</vt:lpstr>
      <vt:lpstr>Calibri</vt:lpstr>
      <vt:lpstr>Franklin Gothic Book</vt:lpstr>
      <vt:lpstr>Times New Roman</vt:lpstr>
      <vt:lpstr>Уголки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Екатерина Еремина</dc:creator>
  <cp:lastModifiedBy>Екатерина Чимутова</cp:lastModifiedBy>
  <cp:revision>16</cp:revision>
  <dcterms:created xsi:type="dcterms:W3CDTF">2025-01-14T11:35:18Z</dcterms:created>
  <dcterms:modified xsi:type="dcterms:W3CDTF">2026-08-07T07:35:51Z</dcterms:modified>
</cp:coreProperties>
</file>