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12192000" cy="6858000"/>
  <p:defaultTextStyle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>
        <p:guide pos="3840"/>
        <p:guide pos="2160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ftr="0" hdr="0" sldNum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 bwMode="auto">
          <a:xfrm>
            <a:off x="640080" y="1097280"/>
            <a:ext cx="10835640" cy="224028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buNone/>
              <a:defRPr/>
            </a:pPr>
            <a:r>
              <a:rPr lang="ru-RU" sz="5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Профилактика травматизма в детском саду</a:t>
            </a:r>
            <a:endParaRPr lang="ru-RU" sz="5300"/>
          </a:p>
        </p:txBody>
      </p:sp>
      <p:sp>
        <p:nvSpPr>
          <p:cNvPr id="4" name="Text 1"/>
          <p:cNvSpPr/>
          <p:nvPr/>
        </p:nvSpPr>
        <p:spPr bwMode="auto">
          <a:xfrm>
            <a:off x="640080" y="3749040"/>
            <a:ext cx="9875520" cy="105156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buNone/>
              <a:defRPr/>
            </a:pPr>
            <a:r>
              <a:rPr lang="ru-RU"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Индивидуальный проект</a:t>
            </a:r>
            <a:endParaRPr lang="ru-RU" sz="15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2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Актуальность темы</a:t>
            </a:r>
            <a:endParaRPr lang="ru-RU" sz="2200"/>
          </a:p>
        </p:txBody>
      </p:sp>
      <p:sp>
        <p:nvSpPr>
          <p:cNvPr id="5" name="Text 3"/>
          <p:cNvSpPr/>
          <p:nvPr/>
        </p:nvSpPr>
        <p:spPr bwMode="auto">
          <a:xfrm>
            <a:off x="640080" y="1572768"/>
            <a:ext cx="10881360" cy="38862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Обеспечение безопасности и здоровья дошкольников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Уязвимость детей к видам повреждений в быту и детском саду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Рост внешних факторов риска и высокая подвижность детей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Нужна систематическая работа по предупреждению опасных ситуаций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Формирование первых представлений о безопасном поведении в дошкольном возрасте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3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Цель, проблема, объект и предмет исследования</a:t>
            </a:r>
            <a:endParaRPr lang="ru-RU" sz="2200"/>
          </a:p>
        </p:txBody>
      </p:sp>
      <p:sp>
        <p:nvSpPr>
          <p:cNvPr id="5" name="Shape 3"/>
          <p:cNvSpPr/>
          <p:nvPr/>
        </p:nvSpPr>
        <p:spPr bwMode="auto">
          <a:xfrm>
            <a:off x="640080" y="1591056"/>
            <a:ext cx="10908792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3970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 bwMode="auto">
          <a:xfrm>
            <a:off x="786384" y="1755648"/>
            <a:ext cx="41148" cy="969264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 bwMode="auto">
          <a:xfrm>
            <a:off x="987552" y="1755648"/>
            <a:ext cx="10323576" cy="21945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155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Цель</a:t>
            </a:r>
            <a:endParaRPr lang="ru-RU" sz="1550"/>
          </a:p>
        </p:txBody>
      </p:sp>
      <p:sp>
        <p:nvSpPr>
          <p:cNvPr id="8" name="Text 6"/>
          <p:cNvSpPr/>
          <p:nvPr/>
        </p:nvSpPr>
        <p:spPr bwMode="auto">
          <a:xfrm>
            <a:off x="987552" y="2066544"/>
            <a:ext cx="10323576" cy="64008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6000"/>
              </a:lnSpc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Выявить эффективные подходы к предупреждению травматизма</a:t>
            </a:r>
            <a:endParaRPr lang="ru-RU" sz="1800"/>
          </a:p>
        </p:txBody>
      </p:sp>
      <p:sp>
        <p:nvSpPr>
          <p:cNvPr id="9" name="Shape 7"/>
          <p:cNvSpPr/>
          <p:nvPr/>
        </p:nvSpPr>
        <p:spPr bwMode="auto">
          <a:xfrm>
            <a:off x="640080" y="3127248"/>
            <a:ext cx="10908792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3970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 bwMode="auto">
          <a:xfrm>
            <a:off x="786384" y="3291840"/>
            <a:ext cx="41148" cy="786384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 bwMode="auto">
          <a:xfrm>
            <a:off x="987552" y="3291840"/>
            <a:ext cx="10323576" cy="21945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155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Проблема</a:t>
            </a:r>
            <a:endParaRPr lang="ru-RU" sz="1550"/>
          </a:p>
        </p:txBody>
      </p:sp>
      <p:sp>
        <p:nvSpPr>
          <p:cNvPr id="12" name="Text 10"/>
          <p:cNvSpPr/>
          <p:nvPr/>
        </p:nvSpPr>
        <p:spPr bwMode="auto">
          <a:xfrm>
            <a:off x="987552" y="3602735"/>
            <a:ext cx="10323576" cy="4572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6000"/>
              </a:lnSpc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Меры профилактики травм носят несистемный характер</a:t>
            </a:r>
            <a:endParaRPr lang="ru-RU" sz="1800"/>
          </a:p>
        </p:txBody>
      </p:sp>
      <p:sp>
        <p:nvSpPr>
          <p:cNvPr id="13" name="Shape 11"/>
          <p:cNvSpPr/>
          <p:nvPr/>
        </p:nvSpPr>
        <p:spPr bwMode="auto">
          <a:xfrm>
            <a:off x="640080" y="4352544"/>
            <a:ext cx="5285232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3970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 bwMode="auto">
          <a:xfrm>
            <a:off x="786384" y="4517136"/>
            <a:ext cx="41148" cy="877824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 bwMode="auto">
          <a:xfrm>
            <a:off x="987552" y="4517136"/>
            <a:ext cx="4700016" cy="21945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155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Объект</a:t>
            </a:r>
            <a:endParaRPr lang="ru-RU" sz="1550"/>
          </a:p>
        </p:txBody>
      </p:sp>
      <p:sp>
        <p:nvSpPr>
          <p:cNvPr id="16" name="Text 14"/>
          <p:cNvSpPr/>
          <p:nvPr/>
        </p:nvSpPr>
        <p:spPr bwMode="auto">
          <a:xfrm>
            <a:off x="987552" y="4828032"/>
            <a:ext cx="4700016" cy="54864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6000"/>
              </a:lnSpc>
              <a:buNone/>
              <a:defRPr/>
            </a:pPr>
            <a:r>
              <a:rPr lang="ru-RU" sz="1400">
                <a:solidFill>
                  <a:srgbClr val="1E293B"/>
                </a:solidFill>
                <a:latin typeface="Arial"/>
                <a:ea typeface="Arial"/>
                <a:cs typeface="Arial"/>
              </a:rPr>
              <a:t>Процесс обеспечения безопасности детей в детском саду</a:t>
            </a:r>
            <a:endParaRPr lang="ru-RU" sz="1400"/>
          </a:p>
        </p:txBody>
      </p:sp>
      <p:sp>
        <p:nvSpPr>
          <p:cNvPr id="17" name="Shape 15"/>
          <p:cNvSpPr/>
          <p:nvPr/>
        </p:nvSpPr>
        <p:spPr bwMode="auto">
          <a:xfrm>
            <a:off x="6263640" y="4352544"/>
            <a:ext cx="5285232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3970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 bwMode="auto">
          <a:xfrm>
            <a:off x="6409944" y="4517136"/>
            <a:ext cx="41148" cy="877824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 bwMode="auto">
          <a:xfrm>
            <a:off x="6611112" y="4517136"/>
            <a:ext cx="4700016" cy="21945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155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Предмет</a:t>
            </a:r>
            <a:endParaRPr lang="ru-RU" sz="1550"/>
          </a:p>
        </p:txBody>
      </p:sp>
      <p:sp>
        <p:nvSpPr>
          <p:cNvPr id="20" name="Text 18"/>
          <p:cNvSpPr/>
          <p:nvPr/>
        </p:nvSpPr>
        <p:spPr bwMode="auto">
          <a:xfrm>
            <a:off x="6611112" y="4828032"/>
            <a:ext cx="4700016" cy="54864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6000"/>
              </a:lnSpc>
              <a:buNone/>
              <a:defRPr/>
            </a:pPr>
            <a:r>
              <a:rPr lang="ru-RU" sz="1400">
                <a:solidFill>
                  <a:srgbClr val="1E293B"/>
                </a:solidFill>
                <a:latin typeface="Arial"/>
                <a:ea typeface="Arial"/>
                <a:cs typeface="Arial"/>
              </a:rPr>
              <a:t>Система мер по предупреждению опасных ситуаций</a:t>
            </a:r>
            <a:endParaRPr lang="ru-RU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4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Задачи исследования</a:t>
            </a:r>
            <a:endParaRPr lang="ru-RU" sz="2200"/>
          </a:p>
        </p:txBody>
      </p:sp>
      <p:sp>
        <p:nvSpPr>
          <p:cNvPr id="5" name="Text 3"/>
          <p:cNvSpPr/>
          <p:nvPr/>
        </p:nvSpPr>
        <p:spPr bwMode="auto">
          <a:xfrm>
            <a:off x="640080" y="1572768"/>
            <a:ext cx="10881360" cy="38862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Проанализировать типичные ситуации получения повреждений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Описать источники опасности в помещениях и на территории детского сада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Изучить подходы к обучению навыкам безопасного поведения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Разработать комплекс профилактических мероприятий для группы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Оценить предполагаемую результативность предложенных мероприятий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5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Методы исследования</a:t>
            </a:r>
            <a:endParaRPr lang="ru-RU" sz="2200"/>
          </a:p>
        </p:txBody>
      </p:sp>
      <p:sp>
        <p:nvSpPr>
          <p:cNvPr id="5" name="Text 3"/>
          <p:cNvSpPr/>
          <p:nvPr/>
        </p:nvSpPr>
        <p:spPr bwMode="auto">
          <a:xfrm>
            <a:off x="640080" y="1572768"/>
            <a:ext cx="10881360" cy="38862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Анализ и обобщение педагогической и психологической информации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Изучение теоретических сведений о сохранении здоровья дошкольников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Наблюдение за поведением детей и организацией среды в группе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Наблюдение в различных режимных моментах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Беседа и анкетирование педагогов и родителей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6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Введение</a:t>
            </a:r>
            <a:endParaRPr lang="ru-RU" sz="2200"/>
          </a:p>
        </p:txBody>
      </p:sp>
      <p:sp>
        <p:nvSpPr>
          <p:cNvPr id="5" name="Shape 3"/>
          <p:cNvSpPr/>
          <p:nvPr/>
        </p:nvSpPr>
        <p:spPr bwMode="auto">
          <a:xfrm>
            <a:off x="640080" y="1536192"/>
            <a:ext cx="5344668" cy="3822192"/>
          </a:xfrm>
          <a:prstGeom prst="roundRect">
            <a:avLst>
              <a:gd name="adj" fmla="val 1914"/>
            </a:avLst>
          </a:prstGeom>
          <a:solidFill>
            <a:srgbClr val="EAF1FF"/>
          </a:solidFill>
          <a:ln w="13970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 bwMode="auto">
          <a:xfrm>
            <a:off x="658368" y="1737360"/>
            <a:ext cx="59436" cy="3419856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 bwMode="auto">
          <a:xfrm>
            <a:off x="877824" y="1810512"/>
            <a:ext cx="4942332" cy="334670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18000"/>
              </a:lnSpc>
              <a:spcAft>
                <a:spcPts val="10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Безопасность дошкольников как важнейшая задача взрослых</a:t>
            </a:r>
            <a:endParaRPr lang="ru-RU" sz="1800"/>
          </a:p>
          <a:p>
            <a:pPr marL="0" indent="0">
              <a:lnSpc>
                <a:spcPct val="118000"/>
              </a:lnSpc>
              <a:spcAft>
                <a:spcPts val="10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Важно сочетать требования безопасности и развитие самостоятельности</a:t>
            </a:r>
            <a:endParaRPr lang="ru-RU" sz="1800"/>
          </a:p>
        </p:txBody>
      </p:sp>
      <p:sp>
        <p:nvSpPr>
          <p:cNvPr id="8" name="Shape 6"/>
          <p:cNvSpPr/>
          <p:nvPr/>
        </p:nvSpPr>
        <p:spPr bwMode="auto">
          <a:xfrm>
            <a:off x="6204204" y="1536192"/>
            <a:ext cx="5344668" cy="3822192"/>
          </a:xfrm>
          <a:prstGeom prst="roundRect">
            <a:avLst>
              <a:gd name="adj" fmla="val 1914"/>
            </a:avLst>
          </a:prstGeom>
          <a:solidFill>
            <a:srgbClr val="EAF1FF"/>
          </a:solidFill>
          <a:ln w="13970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 bwMode="auto">
          <a:xfrm>
            <a:off x="6222492" y="1737360"/>
            <a:ext cx="59436" cy="3419856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 bwMode="auto">
          <a:xfrm>
            <a:off x="6441948" y="1810512"/>
            <a:ext cx="4942332" cy="334670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18000"/>
              </a:lnSpc>
              <a:spcAft>
                <a:spcPts val="10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Необходим продуманный и планомерный подход к снижению рисков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7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Теоретическая часть</a:t>
            </a:r>
            <a:endParaRPr lang="ru-RU" sz="2200"/>
          </a:p>
        </p:txBody>
      </p:sp>
      <p:sp>
        <p:nvSpPr>
          <p:cNvPr id="5" name="Shape 3"/>
          <p:cNvSpPr/>
          <p:nvPr/>
        </p:nvSpPr>
        <p:spPr bwMode="auto">
          <a:xfrm>
            <a:off x="640080" y="1554480"/>
            <a:ext cx="3502152" cy="1851660"/>
          </a:xfrm>
          <a:prstGeom prst="roundRect">
            <a:avLst>
              <a:gd name="adj" fmla="val 3951"/>
            </a:avLst>
          </a:prstGeom>
          <a:solidFill>
            <a:srgbClr val="EAF1FF"/>
          </a:solidFill>
          <a:ln w="13335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 bwMode="auto">
          <a:xfrm>
            <a:off x="841248" y="1719072"/>
            <a:ext cx="566928" cy="274320"/>
          </a:xfrm>
          <a:prstGeom prst="roundRect">
            <a:avLst>
              <a:gd name="adj" fmla="val 26667"/>
            </a:avLst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 bwMode="auto">
          <a:xfrm>
            <a:off x="841248" y="174193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  <a:defRPr/>
            </a:pPr>
            <a:r>
              <a:rPr lang="ru-RU" sz="1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  <a:endParaRPr lang="ru-RU" sz="1550"/>
          </a:p>
        </p:txBody>
      </p:sp>
      <p:sp>
        <p:nvSpPr>
          <p:cNvPr id="8" name="Text 6"/>
          <p:cNvSpPr/>
          <p:nvPr/>
        </p:nvSpPr>
        <p:spPr bwMode="auto">
          <a:xfrm>
            <a:off x="841248" y="2121408"/>
            <a:ext cx="3099816" cy="112014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8000"/>
              </a:lnSpc>
              <a:spcAft>
                <a:spcPts val="400"/>
              </a:spcAft>
              <a:buNone/>
              <a:defRPr/>
            </a:pPr>
            <a:r>
              <a:rPr lang="ru-RU" sz="1450">
                <a:solidFill>
                  <a:srgbClr val="1E293B"/>
                </a:solidFill>
                <a:latin typeface="Arial"/>
                <a:ea typeface="Arial"/>
                <a:cs typeface="Arial"/>
              </a:rPr>
              <a:t>Рассмотрены особенности поведения дошкольников</a:t>
            </a:r>
            <a:endParaRPr lang="ru-RU" sz="1450"/>
          </a:p>
        </p:txBody>
      </p:sp>
      <p:sp>
        <p:nvSpPr>
          <p:cNvPr id="9" name="Shape 7"/>
          <p:cNvSpPr/>
          <p:nvPr/>
        </p:nvSpPr>
        <p:spPr bwMode="auto">
          <a:xfrm>
            <a:off x="4343400" y="1554480"/>
            <a:ext cx="3502152" cy="1851660"/>
          </a:xfrm>
          <a:prstGeom prst="roundRect">
            <a:avLst>
              <a:gd name="adj" fmla="val 3951"/>
            </a:avLst>
          </a:prstGeom>
          <a:solidFill>
            <a:srgbClr val="FFFFFF"/>
          </a:solidFill>
          <a:ln w="13335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 bwMode="auto">
          <a:xfrm>
            <a:off x="4544568" y="1719072"/>
            <a:ext cx="566928" cy="274320"/>
          </a:xfrm>
          <a:prstGeom prst="roundRect">
            <a:avLst>
              <a:gd name="adj" fmla="val 26667"/>
            </a:avLst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 bwMode="auto">
          <a:xfrm>
            <a:off x="4544568" y="174193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  <a:defRPr/>
            </a:pPr>
            <a:r>
              <a:rPr lang="ru-RU" sz="1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  <a:endParaRPr lang="ru-RU" sz="1550"/>
          </a:p>
        </p:txBody>
      </p:sp>
      <p:sp>
        <p:nvSpPr>
          <p:cNvPr id="12" name="Text 10"/>
          <p:cNvSpPr/>
          <p:nvPr/>
        </p:nvSpPr>
        <p:spPr bwMode="auto">
          <a:xfrm>
            <a:off x="4544568" y="2121408"/>
            <a:ext cx="3099816" cy="112014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8000"/>
              </a:lnSpc>
              <a:spcAft>
                <a:spcPts val="400"/>
              </a:spcAft>
              <a:buNone/>
              <a:defRPr/>
            </a:pPr>
            <a:r>
              <a:rPr lang="ru-RU" sz="1450">
                <a:solidFill>
                  <a:srgbClr val="1E293B"/>
                </a:solidFill>
                <a:latin typeface="Arial"/>
                <a:ea typeface="Arial"/>
                <a:cs typeface="Arial"/>
              </a:rPr>
              <a:t>Проанализированы причины травматизма в детском саду</a:t>
            </a:r>
            <a:endParaRPr lang="ru-RU" sz="1450"/>
          </a:p>
        </p:txBody>
      </p:sp>
      <p:sp>
        <p:nvSpPr>
          <p:cNvPr id="13" name="Shape 11"/>
          <p:cNvSpPr/>
          <p:nvPr/>
        </p:nvSpPr>
        <p:spPr bwMode="auto">
          <a:xfrm>
            <a:off x="8046720" y="1554480"/>
            <a:ext cx="3502152" cy="1851660"/>
          </a:xfrm>
          <a:prstGeom prst="roundRect">
            <a:avLst>
              <a:gd name="adj" fmla="val 3951"/>
            </a:avLst>
          </a:prstGeom>
          <a:solidFill>
            <a:srgbClr val="EAF1FF"/>
          </a:solidFill>
          <a:ln w="13335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 bwMode="auto">
          <a:xfrm>
            <a:off x="8247888" y="1719072"/>
            <a:ext cx="566928" cy="274320"/>
          </a:xfrm>
          <a:prstGeom prst="roundRect">
            <a:avLst>
              <a:gd name="adj" fmla="val 26667"/>
            </a:avLst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 bwMode="auto">
          <a:xfrm>
            <a:off x="8247888" y="174193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  <a:defRPr/>
            </a:pPr>
            <a:r>
              <a:rPr lang="ru-RU" sz="1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  <a:endParaRPr lang="ru-RU" sz="1550"/>
          </a:p>
        </p:txBody>
      </p:sp>
      <p:sp>
        <p:nvSpPr>
          <p:cNvPr id="16" name="Text 14"/>
          <p:cNvSpPr/>
          <p:nvPr/>
        </p:nvSpPr>
        <p:spPr bwMode="auto">
          <a:xfrm>
            <a:off x="8247888" y="2121408"/>
            <a:ext cx="3099816" cy="112014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8000"/>
              </a:lnSpc>
              <a:spcAft>
                <a:spcPts val="400"/>
              </a:spcAft>
              <a:buNone/>
              <a:defRPr/>
            </a:pPr>
            <a:r>
              <a:rPr lang="ru-RU" sz="1450">
                <a:solidFill>
                  <a:srgbClr val="1E293B"/>
                </a:solidFill>
                <a:latin typeface="Arial"/>
                <a:ea typeface="Arial"/>
                <a:cs typeface="Arial"/>
              </a:rPr>
              <a:t>Описаны опасные факторы предметной среды</a:t>
            </a:r>
            <a:endParaRPr lang="ru-RU" sz="1450"/>
          </a:p>
        </p:txBody>
      </p:sp>
      <p:sp>
        <p:nvSpPr>
          <p:cNvPr id="17" name="Shape 15"/>
          <p:cNvSpPr/>
          <p:nvPr/>
        </p:nvSpPr>
        <p:spPr bwMode="auto">
          <a:xfrm>
            <a:off x="640080" y="3589019"/>
            <a:ext cx="10908792" cy="1851660"/>
          </a:xfrm>
          <a:prstGeom prst="roundRect">
            <a:avLst>
              <a:gd name="adj" fmla="val 3951"/>
            </a:avLst>
          </a:prstGeom>
          <a:solidFill>
            <a:srgbClr val="FFFFFF"/>
          </a:solidFill>
          <a:ln w="13335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 bwMode="auto">
          <a:xfrm>
            <a:off x="841248" y="3753612"/>
            <a:ext cx="566928" cy="274320"/>
          </a:xfrm>
          <a:prstGeom prst="roundRect">
            <a:avLst>
              <a:gd name="adj" fmla="val 26667"/>
            </a:avLst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 bwMode="auto">
          <a:xfrm>
            <a:off x="841248" y="3776472"/>
            <a:ext cx="566928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  <a:defRPr/>
            </a:pPr>
            <a:r>
              <a:rPr lang="ru-RU" sz="1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  <a:endParaRPr lang="ru-RU" sz="1550"/>
          </a:p>
        </p:txBody>
      </p:sp>
      <p:sp>
        <p:nvSpPr>
          <p:cNvPr id="20" name="Text 18"/>
          <p:cNvSpPr/>
          <p:nvPr/>
        </p:nvSpPr>
        <p:spPr bwMode="auto">
          <a:xfrm>
            <a:off x="841248" y="4155948"/>
            <a:ext cx="10506456" cy="112014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8000"/>
              </a:lnSpc>
              <a:spcAft>
                <a:spcPts val="400"/>
              </a:spcAft>
              <a:buNone/>
              <a:defRPr/>
            </a:pPr>
            <a:r>
              <a:rPr lang="ru-RU" sz="1450">
                <a:solidFill>
                  <a:srgbClr val="1E293B"/>
                </a:solidFill>
                <a:latin typeface="Arial"/>
                <a:ea typeface="Arial"/>
                <a:cs typeface="Arial"/>
              </a:rPr>
              <a:t>Изучены педагогические подходы к безопасному поведению</a:t>
            </a:r>
            <a:endParaRPr lang="ru-RU" sz="14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8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Особенности поведения дошкольников</a:t>
            </a:r>
            <a:endParaRPr lang="ru-RU" sz="2200"/>
          </a:p>
        </p:txBody>
      </p:sp>
      <p:sp>
        <p:nvSpPr>
          <p:cNvPr id="5" name="Shape 3"/>
          <p:cNvSpPr/>
          <p:nvPr/>
        </p:nvSpPr>
        <p:spPr bwMode="auto">
          <a:xfrm>
            <a:off x="640080" y="1554480"/>
            <a:ext cx="10908792" cy="1824228"/>
          </a:xfrm>
          <a:prstGeom prst="roundRect">
            <a:avLst>
              <a:gd name="adj" fmla="val 4010"/>
            </a:avLst>
          </a:prstGeom>
          <a:solidFill>
            <a:srgbClr val="EAF1FF"/>
          </a:solidFill>
          <a:ln w="13335">
            <a:solidFill>
              <a:srgbClr val="D7E2F0"/>
            </a:solidFill>
            <a:prstDash val="solid"/>
          </a:ln>
        </p:spPr>
      </p:sp>
      <p:sp>
        <p:nvSpPr>
          <p:cNvPr id="6" name="Shape 4"/>
          <p:cNvSpPr/>
          <p:nvPr/>
        </p:nvSpPr>
        <p:spPr bwMode="auto">
          <a:xfrm>
            <a:off x="640080" y="1554480"/>
            <a:ext cx="128016" cy="182422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 bwMode="auto">
          <a:xfrm>
            <a:off x="896112" y="1700784"/>
            <a:ext cx="2395728" cy="384048"/>
          </a:xfrm>
          <a:prstGeom prst="roundRect">
            <a:avLst>
              <a:gd name="adj" fmla="val 19048"/>
            </a:avLst>
          </a:prstGeom>
          <a:solidFill>
            <a:srgbClr val="2F5BEA"/>
          </a:solidFill>
          <a:ln w="12700">
            <a:solidFill>
              <a:srgbClr val="2F5BEA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 bwMode="auto">
          <a:xfrm>
            <a:off x="987552" y="1746504"/>
            <a:ext cx="2103120" cy="28346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10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Основные положения</a:t>
            </a:r>
            <a:endParaRPr lang="ru-RU" sz="1000"/>
          </a:p>
        </p:txBody>
      </p:sp>
      <p:sp>
        <p:nvSpPr>
          <p:cNvPr id="9" name="Text 7"/>
          <p:cNvSpPr/>
          <p:nvPr/>
        </p:nvSpPr>
        <p:spPr bwMode="auto">
          <a:xfrm>
            <a:off x="950976" y="2194560"/>
            <a:ext cx="10341864" cy="94640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6000"/>
              </a:lnSpc>
              <a:spcAft>
                <a:spcPts val="200"/>
              </a:spcAft>
              <a:buNone/>
              <a:defRPr/>
            </a:pPr>
            <a:r>
              <a:rPr lang="ru-RU" sz="14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Возраст от 3 до 7 лет - интенсивное развитие</a:t>
            </a:r>
            <a:endParaRPr lang="ru-RU" sz="1400"/>
          </a:p>
          <a:p>
            <a:pPr marL="0" indent="0">
              <a:lnSpc>
                <a:spcPct val="106000"/>
              </a:lnSpc>
              <a:spcAft>
                <a:spcPts val="200"/>
              </a:spcAft>
              <a:buNone/>
              <a:defRPr/>
            </a:pPr>
            <a:r>
              <a:rPr lang="ru-RU" sz="14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Освоение бега, прыжков, лазанья</a:t>
            </a:r>
            <a:endParaRPr lang="ru-RU" sz="1400"/>
          </a:p>
        </p:txBody>
      </p:sp>
      <p:sp>
        <p:nvSpPr>
          <p:cNvPr id="10" name="Shape 8"/>
          <p:cNvSpPr/>
          <p:nvPr/>
        </p:nvSpPr>
        <p:spPr bwMode="auto">
          <a:xfrm>
            <a:off x="640080" y="3616452"/>
            <a:ext cx="10908792" cy="1824228"/>
          </a:xfrm>
          <a:prstGeom prst="roundRect">
            <a:avLst>
              <a:gd name="adj" fmla="val 4010"/>
            </a:avLst>
          </a:prstGeom>
          <a:solidFill>
            <a:srgbClr val="FFFFFF"/>
          </a:solidFill>
          <a:ln w="13335">
            <a:solidFill>
              <a:srgbClr val="D7E2F0"/>
            </a:solidFill>
            <a:prstDash val="solid"/>
          </a:ln>
        </p:spPr>
      </p:sp>
      <p:sp>
        <p:nvSpPr>
          <p:cNvPr id="11" name="Shape 9"/>
          <p:cNvSpPr/>
          <p:nvPr/>
        </p:nvSpPr>
        <p:spPr bwMode="auto">
          <a:xfrm>
            <a:off x="640080" y="3616452"/>
            <a:ext cx="128016" cy="182422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 bwMode="auto">
          <a:xfrm>
            <a:off x="896112" y="3762756"/>
            <a:ext cx="2395728" cy="384048"/>
          </a:xfrm>
          <a:prstGeom prst="roundRect">
            <a:avLst>
              <a:gd name="adj" fmla="val 19048"/>
            </a:avLst>
          </a:prstGeom>
          <a:solidFill>
            <a:srgbClr val="2F5BEA"/>
          </a:solidFill>
          <a:ln w="12700">
            <a:solidFill>
              <a:srgbClr val="2F5BEA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 bwMode="auto">
          <a:xfrm>
            <a:off x="987552" y="3808476"/>
            <a:ext cx="2103120" cy="28346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1000" b="1">
                <a:solidFill>
                  <a:srgbClr val="17324D"/>
                </a:solidFill>
                <a:latin typeface="Arial"/>
                <a:ea typeface="Arial"/>
                <a:cs typeface="Arial"/>
              </a:rPr>
              <a:t>Практический акцент</a:t>
            </a:r>
            <a:endParaRPr lang="ru-RU" sz="1000"/>
          </a:p>
        </p:txBody>
      </p:sp>
      <p:sp>
        <p:nvSpPr>
          <p:cNvPr id="14" name="Text 12"/>
          <p:cNvSpPr/>
          <p:nvPr/>
        </p:nvSpPr>
        <p:spPr bwMode="auto">
          <a:xfrm>
            <a:off x="950976" y="4256532"/>
            <a:ext cx="10341864" cy="94640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06000"/>
              </a:lnSpc>
              <a:spcAft>
                <a:spcPts val="200"/>
              </a:spcAft>
              <a:buNone/>
              <a:defRPr/>
            </a:pPr>
            <a:r>
              <a:rPr lang="ru-RU" sz="14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Высокая подвижность и стремление к движениям</a:t>
            </a:r>
            <a:endParaRPr lang="ru-RU" sz="1400"/>
          </a:p>
          <a:p>
            <a:pPr marL="0" indent="0">
              <a:lnSpc>
                <a:spcPct val="106000"/>
              </a:lnSpc>
              <a:spcAft>
                <a:spcPts val="200"/>
              </a:spcAft>
              <a:buNone/>
              <a:defRPr/>
            </a:pPr>
            <a:r>
              <a:rPr lang="ru-RU" sz="14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Расширение возможностей сопровождается ростом рисков</a:t>
            </a:r>
            <a:endParaRPr lang="ru-RU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9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Причины травматизма в детском саду</a:t>
            </a:r>
            <a:endParaRPr lang="ru-RU" sz="2200"/>
          </a:p>
        </p:txBody>
      </p:sp>
      <p:sp>
        <p:nvSpPr>
          <p:cNvPr id="5" name="Text 3"/>
          <p:cNvSpPr/>
          <p:nvPr/>
        </p:nvSpPr>
        <p:spPr bwMode="auto">
          <a:xfrm>
            <a:off x="640080" y="1572768"/>
            <a:ext cx="10881360" cy="38862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Сочетание возрастных особенностей и среды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Высокая двигательная активность детей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Недостаточный контроль за собственными действиями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Наличие скрытых источников опасности в обстановке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0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Формирование безопасного поведения</a:t>
            </a:r>
            <a:endParaRPr lang="ru-RU" sz="2200"/>
          </a:p>
        </p:txBody>
      </p:sp>
      <p:sp>
        <p:nvSpPr>
          <p:cNvPr id="5" name="Text 3"/>
          <p:cNvSpPr/>
          <p:nvPr/>
        </p:nvSpPr>
        <p:spPr bwMode="auto">
          <a:xfrm>
            <a:off x="640080" y="1572768"/>
            <a:ext cx="10881360" cy="38862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Безопасное поведение как часть воспитательного процесса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Использование деятельностного подхода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Освоение правил через активное участие детей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Значение педагогических приемов осмотрительности и осторожности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1">
    <p:bg>
      <p:bgPr shadeToTitle="0">
        <a:solidFill>
          <a:srgbClr val="EAF1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777240" y="1005840"/>
            <a:ext cx="106070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6000"/>
              </a:srgbClr>
            </a:outerShdw>
          </a:effectLst>
        </p:spPr>
      </p:sp>
      <p:sp>
        <p:nvSpPr>
          <p:cNvPr id="4" name="Text 2"/>
          <p:cNvSpPr/>
          <p:nvPr/>
        </p:nvSpPr>
        <p:spPr bwMode="auto">
          <a:xfrm>
            <a:off x="1188720" y="1353312"/>
            <a:ext cx="69494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Практическая часть</a:t>
            </a:r>
            <a:endParaRPr lang="ru-RU" sz="2200"/>
          </a:p>
        </p:txBody>
      </p:sp>
      <p:sp>
        <p:nvSpPr>
          <p:cNvPr id="5" name="Text 3"/>
          <p:cNvSpPr/>
          <p:nvPr/>
        </p:nvSpPr>
        <p:spPr bwMode="auto">
          <a:xfrm>
            <a:off x="1234440" y="2212848"/>
            <a:ext cx="6126480" cy="242316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Анализ состояния безопасности в конкретной группе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Описание организации жизнедеятельности детей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Разработка комплекса профилактических мероприятий</a:t>
            </a:r>
            <a:endParaRPr lang="ru-RU" sz="1800"/>
          </a:p>
        </p:txBody>
      </p:sp>
      <p:sp>
        <p:nvSpPr>
          <p:cNvPr id="6" name="Shape 4"/>
          <p:cNvSpPr/>
          <p:nvPr/>
        </p:nvSpPr>
        <p:spPr bwMode="auto">
          <a:xfrm>
            <a:off x="8366760" y="1828800"/>
            <a:ext cx="2148840" cy="2148840"/>
          </a:xfrm>
          <a:prstGeom prst="roundRect">
            <a:avLst>
              <a:gd name="adj" fmla="val 3404"/>
            </a:avLst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7" name="Text 5"/>
          <p:cNvSpPr/>
          <p:nvPr/>
        </p:nvSpPr>
        <p:spPr bwMode="auto">
          <a:xfrm>
            <a:off x="8732520" y="2331720"/>
            <a:ext cx="1417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21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11</a:t>
            </a:r>
            <a:endParaRPr lang="ru-RU"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2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Анализ состояния безопасности в группе</a:t>
            </a:r>
            <a:endParaRPr lang="ru-RU" sz="2200"/>
          </a:p>
        </p:txBody>
      </p:sp>
      <p:sp>
        <p:nvSpPr>
          <p:cNvPr id="5" name="Text 3"/>
          <p:cNvSpPr/>
          <p:nvPr/>
        </p:nvSpPr>
        <p:spPr bwMode="auto">
          <a:xfrm>
            <a:off x="640080" y="1572768"/>
            <a:ext cx="10881360" cy="38862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Рассмотрены режимные моменты дня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Прием детей, игры, занятия, питание, сон, прогулка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Выявлены потенциально опасные ситуации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Особое внимание переходам и переодеванию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Комплекс профилактических мероприятий</a:t>
            </a:r>
            <a:endParaRPr lang="ru-RU" sz="2200"/>
          </a:p>
        </p:txBody>
      </p:sp>
      <p:sp>
        <p:nvSpPr>
          <p:cNvPr id="5" name="Text 3"/>
          <p:cNvSpPr/>
          <p:nvPr/>
        </p:nvSpPr>
        <p:spPr bwMode="auto">
          <a:xfrm>
            <a:off x="640080" y="1572768"/>
            <a:ext cx="10881360" cy="38862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Опора на результаты анализа группы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Учет возрастных особенностей воспитанников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Совершенствование предметной среды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Снижение риска нежелательных происшествий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4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640080" y="1307592"/>
            <a:ext cx="10927079" cy="0"/>
          </a:xfrm>
          <a:prstGeom prst="line">
            <a:avLst/>
          </a:prstGeom>
          <a:noFill/>
          <a:ln w="13970">
            <a:solidFill>
              <a:srgbClr val="D7E2F0"/>
            </a:solidFill>
            <a:prstDash val="solid"/>
          </a:ln>
        </p:spPr>
      </p:sp>
      <p:sp>
        <p:nvSpPr>
          <p:cNvPr id="4" name="Text 2"/>
          <p:cNvSpPr/>
          <p:nvPr/>
        </p:nvSpPr>
        <p:spPr bwMode="auto">
          <a:xfrm>
            <a:off x="640080" y="658368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  <a:defRPr/>
            </a:pPr>
            <a:r>
              <a:rPr lang="ru-RU" sz="2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Основные выводы</a:t>
            </a:r>
            <a:endParaRPr lang="ru-RU" sz="2200"/>
          </a:p>
        </p:txBody>
      </p:sp>
      <p:sp>
        <p:nvSpPr>
          <p:cNvPr id="5" name="Text 3"/>
          <p:cNvSpPr/>
          <p:nvPr/>
        </p:nvSpPr>
        <p:spPr bwMode="auto">
          <a:xfrm>
            <a:off x="640080" y="1572768"/>
            <a:ext cx="10881360" cy="38862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Профилактика травматизма - многокомпонентный процесс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Важны состояние среды, поведение детей и действия взрослых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Повышенная подвижность и недостаточный опыт увеличивают риск травм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Травмы нельзя исключить только запретами</a:t>
            </a:r>
            <a:endParaRPr lang="ru-RU" sz="1800"/>
          </a:p>
          <a:p>
            <a:pPr marL="0" indent="0">
              <a:lnSpc>
                <a:spcPct val="124000"/>
              </a:lnSpc>
              <a:spcAft>
                <a:spcPts val="1200"/>
              </a:spcAft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- Наиболее опасны переходы, переодевание и подвижные игры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5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12191695" cy="2011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 bwMode="auto">
          <a:xfrm>
            <a:off x="1325880" y="1481328"/>
            <a:ext cx="9537192" cy="3822192"/>
          </a:xfrm>
          <a:prstGeom prst="roundRect">
            <a:avLst>
              <a:gd name="adj" fmla="val 1914"/>
            </a:avLst>
          </a:prstGeom>
          <a:solidFill>
            <a:srgbClr val="EAF1FF"/>
          </a:solidFill>
          <a:ln w="13970">
            <a:solidFill>
              <a:srgbClr val="D7E2F0"/>
            </a:solidFill>
            <a:prstDash val="solid"/>
          </a:ln>
          <a:effectLst>
            <a:outerShdw blurRad="12700" dist="50800" dir="2700000" sx="100000" sy="100000" kx="0" ky="0" algn="bl" rotWithShape="0">
              <a:srgbClr val="CBD5E1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 bwMode="auto">
          <a:xfrm>
            <a:off x="1325880" y="1481328"/>
            <a:ext cx="146304" cy="3822192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 bwMode="auto">
          <a:xfrm>
            <a:off x="1828800" y="2240280"/>
            <a:ext cx="8549640" cy="82296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>
            <a:normAutofit/>
          </a:bodyPr>
          <a:lstStyle/>
          <a:p>
            <a:pPr marL="0" indent="0" algn="ctr">
              <a:buNone/>
              <a:defRPr/>
            </a:pPr>
            <a:r>
              <a:rPr lang="ru-RU" sz="4200" b="1">
                <a:solidFill>
                  <a:srgbClr val="1E293B"/>
                </a:solidFill>
                <a:latin typeface="Arial"/>
                <a:ea typeface="Arial"/>
                <a:cs typeface="Arial"/>
              </a:rPr>
              <a:t>Спасибо за внимание</a:t>
            </a:r>
            <a:endParaRPr lang="ru-RU" sz="4200"/>
          </a:p>
        </p:txBody>
      </p:sp>
      <p:sp>
        <p:nvSpPr>
          <p:cNvPr id="6" name="Shape 4"/>
          <p:cNvSpPr/>
          <p:nvPr/>
        </p:nvSpPr>
        <p:spPr bwMode="auto">
          <a:xfrm>
            <a:off x="4160519" y="3273552"/>
            <a:ext cx="3840480" cy="0"/>
          </a:xfrm>
          <a:prstGeom prst="line">
            <a:avLst/>
          </a:prstGeom>
          <a:noFill/>
          <a:ln w="20320">
            <a:solidFill>
              <a:srgbClr val="17324D"/>
            </a:solidFill>
            <a:prstDash val="solid"/>
          </a:ln>
        </p:spPr>
      </p:sp>
      <p:sp>
        <p:nvSpPr>
          <p:cNvPr id="7" name="Text 5"/>
          <p:cNvSpPr/>
          <p:nvPr/>
        </p:nvSpPr>
        <p:spPr bwMode="auto">
          <a:xfrm>
            <a:off x="2057400" y="3694176"/>
            <a:ext cx="8092440" cy="40233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>
            <a:normAutofit/>
          </a:bodyPr>
          <a:lstStyle/>
          <a:p>
            <a:pPr marL="0" indent="0" algn="ctr">
              <a:buNone/>
              <a:defRPr/>
            </a:pPr>
            <a:r>
              <a:rPr lang="ru-RU" sz="1800">
                <a:solidFill>
                  <a:srgbClr val="1E293B"/>
                </a:solidFill>
                <a:latin typeface="Arial"/>
                <a:ea typeface="Arial"/>
                <a:cs typeface="Arial"/>
              </a:rPr>
              <a:t>Презентацию подготовил(а): Татьяна Пальгова</a:t>
            </a:r>
            <a:endParaRPr lang="ru-RU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Р7-Офис/2025.3.1.923</Application>
  <DocSecurity>0</DocSecurity>
  <PresentationFormat>On-screen Show (16:9)</PresentationFormat>
  <Paragraphs>0</Paragraphs>
  <Slides>15</Slides>
  <Notes>15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травматизма в детском саду</dc:title>
  <dc:subject>Academic presentation</dc:subject>
  <dc:creator/>
  <cp:keywords/>
  <dc:description/>
  <dc:identifier/>
  <dc:language/>
  <cp:lastModifiedBy>pcuser</cp:lastModifiedBy>
  <cp:revision>2</cp:revision>
  <dcterms:created xsi:type="dcterms:W3CDTF">2026-04-17T04:03:48Z</dcterms:created>
  <dcterms:modified xsi:type="dcterms:W3CDTF">2026-04-17T04:15:14Z</dcterms:modified>
  <cp:category/>
  <cp:contentStatus/>
  <cp:version/>
</cp:coreProperties>
</file>