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handoutMasterIdLst>
    <p:handoutMasterId r:id="rId12"/>
  </p:handoutMasterIdLst>
  <p:sldIdLst>
    <p:sldId id="256" r:id="rId2"/>
    <p:sldId id="270" r:id="rId3"/>
    <p:sldId id="257" r:id="rId4"/>
    <p:sldId id="272" r:id="rId5"/>
    <p:sldId id="277" r:id="rId6"/>
    <p:sldId id="278" r:id="rId7"/>
    <p:sldId id="280" r:id="rId8"/>
    <p:sldId id="286" r:id="rId9"/>
    <p:sldId id="287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8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>
      <p:cViewPr varScale="1">
        <p:scale>
          <a:sx n="85" d="100"/>
          <a:sy n="85" d="100"/>
        </p:scale>
        <p:origin x="14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42" y="60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достаточный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  <c:pt idx="3">
                  <c:v>2024-2025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0.63</c:v>
                </c:pt>
                <c:pt idx="1">
                  <c:v>0.85</c:v>
                </c:pt>
                <c:pt idx="2">
                  <c:v>0.85</c:v>
                </c:pt>
                <c:pt idx="3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BF-4FBC-A65C-6696F475CC7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частичный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  <c:pt idx="3">
                  <c:v>2024-2025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0.28999999999999998</c:v>
                </c:pt>
                <c:pt idx="1">
                  <c:v>0.11</c:v>
                </c:pt>
                <c:pt idx="2">
                  <c:v>0.15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BF-4FBC-A65C-6696F475CC7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недостаточный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  <c:pt idx="3">
                  <c:v>2024-2025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4"/>
                <c:pt idx="0">
                  <c:v>0.08</c:v>
                </c:pt>
                <c:pt idx="1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BF-4FBC-A65C-6696F475CC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934176"/>
        <c:axId val="439084288"/>
      </c:barChart>
      <c:catAx>
        <c:axId val="43493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9084288"/>
        <c:crosses val="autoZero"/>
        <c:auto val="1"/>
        <c:lblAlgn val="ctr"/>
        <c:lblOffset val="100"/>
        <c:noMultiLvlLbl val="0"/>
      </c:catAx>
      <c:valAx>
        <c:axId val="43908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493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4841CAF-A07E-41D8-BD8F-52F73295D5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188BD95-FBAB-4D16-BD86-CE51C95070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3847C-6236-49F0-8959-82DC0EBC11E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E1B677-B06C-4E64-BFEC-82AE7D552D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68CD68-BDDA-40E2-B24A-A8ACE53D9E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8E3F0-51D1-4467-BF31-1BD72ECE4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802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88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92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3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67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3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27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81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19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38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97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75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000" y="4464000"/>
            <a:ext cx="6858000" cy="1305000"/>
          </a:xfrm>
        </p:spPr>
        <p:txBody>
          <a:bodyPr anchor="b"/>
          <a:lstStyle>
            <a:lvl1pPr algn="ctr">
              <a:defRPr sz="4500" b="1">
                <a:solidFill>
                  <a:schemeClr val="accent4"/>
                </a:solidFill>
                <a:effectLst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0346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687A894-023D-4237-87D6-74D11C874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50" y="63258"/>
            <a:ext cx="7757100" cy="1325563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3786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F96D8-8510-4EF3-B422-332DC57E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007763-0BB5-4DD5-BC47-1C50AB65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048DF2C-669A-4DCA-8793-1F7410D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33E309-0F6F-484F-98FA-46AB4551E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06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9DCA0-1BB0-4A78-B9FD-CBA4791AF177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41388-63F8-4FEC-99A6-4E4A5CF5E8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593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60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svg"/><Relationship Id="rId7" Type="http://schemas.openxmlformats.org/officeDocument/2006/relationships/image" Target="../media/image25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9DE0BE0-A2C4-4428-86D8-D9DE377D5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98" y="2585250"/>
            <a:ext cx="5231250" cy="978750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rgbClr val="FF58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 педагога-психолога по обеспечению преемственности между детским садом и школой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C90986-2FF9-3869-606D-F603F6DE2C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750" y="4545676"/>
            <a:ext cx="2036250" cy="21357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88B99C-F013-D0C0-8AFE-76A1C11DA93B}"/>
              </a:ext>
            </a:extLst>
          </p:cNvPr>
          <p:cNvSpPr txBox="1"/>
          <p:nvPr/>
        </p:nvSpPr>
        <p:spPr>
          <a:xfrm>
            <a:off x="589499" y="3654000"/>
            <a:ext cx="4590047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</a:t>
            </a:r>
          </a:p>
          <a:p>
            <a:pPr algn="ctr"/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ЦРР д/с «Светлячок»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Алдан, Алданский район, РС(Я)</a:t>
            </a:r>
          </a:p>
          <a:p>
            <a:pPr algn="ctr"/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Марина Ильинична Павлович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84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A4E8BAE3-A1C8-4AE7-A304-1D3BC95162C1}"/>
              </a:ext>
            </a:extLst>
          </p:cNvPr>
          <p:cNvSpPr txBox="1"/>
          <p:nvPr/>
        </p:nvSpPr>
        <p:spPr>
          <a:xfrm>
            <a:off x="5645949" y="2582934"/>
            <a:ext cx="100380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300" b="1" dirty="0">
                <a:solidFill>
                  <a:schemeClr val="bg1"/>
                </a:solidFill>
              </a:rPr>
              <a:t>ШАГ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ADE5AF6-E451-4EE8-8C46-51083C974E44}"/>
              </a:ext>
            </a:extLst>
          </p:cNvPr>
          <p:cNvSpPr txBox="1"/>
          <p:nvPr/>
        </p:nvSpPr>
        <p:spPr>
          <a:xfrm>
            <a:off x="5840039" y="2909193"/>
            <a:ext cx="6142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3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8D45DBC-F4E1-4CC7-8E19-E4AB7A1D90D8}"/>
              </a:ext>
            </a:extLst>
          </p:cNvPr>
          <p:cNvSpPr txBox="1"/>
          <p:nvPr/>
        </p:nvSpPr>
        <p:spPr>
          <a:xfrm>
            <a:off x="4198625" y="4731766"/>
            <a:ext cx="5757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1AF7C5E-4C21-4458-872B-823A66CC9A3F}"/>
              </a:ext>
            </a:extLst>
          </p:cNvPr>
          <p:cNvSpPr txBox="1"/>
          <p:nvPr/>
        </p:nvSpPr>
        <p:spPr>
          <a:xfrm>
            <a:off x="2778672" y="2567729"/>
            <a:ext cx="85472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700" b="1" dirty="0">
                <a:solidFill>
                  <a:schemeClr val="bg1"/>
                </a:solidFill>
              </a:rPr>
              <a:t>ШАГ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3CF4450-5D21-49C4-895A-0FBF3671D294}"/>
              </a:ext>
            </a:extLst>
          </p:cNvPr>
          <p:cNvSpPr txBox="1"/>
          <p:nvPr/>
        </p:nvSpPr>
        <p:spPr>
          <a:xfrm>
            <a:off x="2937206" y="2857746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7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48536B9-1EF3-47FE-AD38-4C9213CC0B27}"/>
              </a:ext>
            </a:extLst>
          </p:cNvPr>
          <p:cNvSpPr txBox="1"/>
          <p:nvPr/>
        </p:nvSpPr>
        <p:spPr>
          <a:xfrm>
            <a:off x="1299313" y="4168141"/>
            <a:ext cx="779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ШАГ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B1BD209-63F3-4707-B965-9E783C1C1765}"/>
              </a:ext>
            </a:extLst>
          </p:cNvPr>
          <p:cNvSpPr txBox="1"/>
          <p:nvPr/>
        </p:nvSpPr>
        <p:spPr>
          <a:xfrm>
            <a:off x="1441177" y="442035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22C0537-7352-4569-832E-F9E4DF57776E}"/>
              </a:ext>
            </a:extLst>
          </p:cNvPr>
          <p:cNvSpPr txBox="1"/>
          <p:nvPr/>
        </p:nvSpPr>
        <p:spPr>
          <a:xfrm>
            <a:off x="159521" y="2876440"/>
            <a:ext cx="70724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100" b="1" dirty="0">
                <a:solidFill>
                  <a:schemeClr val="bg1"/>
                </a:solidFill>
              </a:rPr>
              <a:t>ШАГ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64F3815-2F70-4D17-9C66-340DED186B76}"/>
              </a:ext>
            </a:extLst>
          </p:cNvPr>
          <p:cNvSpPr txBox="1"/>
          <p:nvPr/>
        </p:nvSpPr>
        <p:spPr>
          <a:xfrm>
            <a:off x="268208" y="3095750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100" b="1" dirty="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50074718-6F10-4088-B2E2-1C844C5A7B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88695" y="2739205"/>
            <a:ext cx="305718" cy="305718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D9250709-F262-41C6-A1E3-A5C604063DF6}"/>
              </a:ext>
            </a:extLst>
          </p:cNvPr>
          <p:cNvSpPr txBox="1"/>
          <p:nvPr/>
        </p:nvSpPr>
        <p:spPr>
          <a:xfrm>
            <a:off x="3562499" y="2677218"/>
            <a:ext cx="122754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ipsum </a:t>
            </a:r>
            <a:endParaRPr lang="ru-RU" sz="1350" b="1" dirty="0"/>
          </a:p>
        </p:txBody>
      </p:sp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4BFF06D9-3208-43B7-B82C-2E8ECC517D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371527" y="3275217"/>
            <a:ext cx="331195" cy="331195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17198210-4BCA-4921-9869-875705EC8E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4224" y="2320640"/>
            <a:ext cx="356672" cy="356672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AE6A6C05-4EDA-481E-8217-22A334F32956}"/>
              </a:ext>
            </a:extLst>
          </p:cNvPr>
          <p:cNvSpPr txBox="1"/>
          <p:nvPr/>
        </p:nvSpPr>
        <p:spPr>
          <a:xfrm>
            <a:off x="5124362" y="3921145"/>
            <a:ext cx="12275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 </a:t>
            </a:r>
            <a:endParaRPr lang="ru-RU" sz="1500" b="1" dirty="0"/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28C06D9-3412-444C-A87B-13E68DB360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23344" y="3494573"/>
            <a:ext cx="382148" cy="382148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16674EF3-588E-4F86-8FE2-9A1728D707EE}"/>
              </a:ext>
            </a:extLst>
          </p:cNvPr>
          <p:cNvSpPr txBox="1"/>
          <p:nvPr/>
        </p:nvSpPr>
        <p:spPr>
          <a:xfrm>
            <a:off x="6788741" y="2523596"/>
            <a:ext cx="14337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 </a:t>
            </a:r>
            <a:endParaRPr lang="ru-RU" b="1" dirty="0"/>
          </a:p>
        </p:txBody>
      </p:sp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5C929930-7954-4ADE-A2D0-C9DAACB755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4565" y="2081552"/>
            <a:ext cx="407624" cy="4076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2E89F7-AABF-8D29-DD53-6614F746DE5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179" y="1525961"/>
            <a:ext cx="7685285" cy="30327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46AC9E-F12A-00D0-97C1-7226CA63251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179" y="4836489"/>
            <a:ext cx="2322777" cy="155461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1ABCA4-F673-0FC2-1179-56F2DEDC9A0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7804" y="4876116"/>
            <a:ext cx="2304488" cy="15119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73AE075-6AE3-1F7E-7EAF-91370814570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804" y="4879165"/>
            <a:ext cx="2267909" cy="150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17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94DC48E9-2F0E-4594-AF75-1C23AC949004}"/>
              </a:ext>
            </a:extLst>
          </p:cNvPr>
          <p:cNvSpPr/>
          <p:nvPr/>
        </p:nvSpPr>
        <p:spPr>
          <a:xfrm>
            <a:off x="5531068" y="1876500"/>
            <a:ext cx="3057184" cy="30571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FE670524-D1D0-4F30-86FD-9573BA0D5194}"/>
              </a:ext>
            </a:extLst>
          </p:cNvPr>
          <p:cNvSpPr/>
          <p:nvPr/>
        </p:nvSpPr>
        <p:spPr>
          <a:xfrm>
            <a:off x="4063744" y="3273317"/>
            <a:ext cx="2547653" cy="254765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2D42709F-DBA9-40DF-A739-37054C0DBA64}"/>
              </a:ext>
            </a:extLst>
          </p:cNvPr>
          <p:cNvSpPr/>
          <p:nvPr/>
        </p:nvSpPr>
        <p:spPr>
          <a:xfrm>
            <a:off x="2699693" y="2070561"/>
            <a:ext cx="2292887" cy="22928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44C99A9B-BB65-4166-A0E9-C61C6A9C0CD2}"/>
              </a:ext>
            </a:extLst>
          </p:cNvPr>
          <p:cNvSpPr/>
          <p:nvPr/>
        </p:nvSpPr>
        <p:spPr>
          <a:xfrm>
            <a:off x="1204571" y="3087336"/>
            <a:ext cx="2038122" cy="20381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D21FADDD-1F37-4E88-AD48-39FF26C15A4C}"/>
              </a:ext>
            </a:extLst>
          </p:cNvPr>
          <p:cNvSpPr/>
          <p:nvPr/>
        </p:nvSpPr>
        <p:spPr>
          <a:xfrm>
            <a:off x="122391" y="2513414"/>
            <a:ext cx="1783357" cy="178335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36" name="Равнобедренный треугольник 35">
            <a:extLst>
              <a:ext uri="{FF2B5EF4-FFF2-40B4-BE49-F238E27FC236}">
                <a16:creationId xmlns:a16="http://schemas.microsoft.com/office/drawing/2014/main" id="{F9C227B1-9163-4347-B210-210F8D4AB951}"/>
              </a:ext>
            </a:extLst>
          </p:cNvPr>
          <p:cNvSpPr/>
          <p:nvPr/>
        </p:nvSpPr>
        <p:spPr>
          <a:xfrm rot="3611852">
            <a:off x="2971522" y="3352762"/>
            <a:ext cx="540743" cy="393066"/>
          </a:xfrm>
          <a:prstGeom prst="triangle">
            <a:avLst>
              <a:gd name="adj" fmla="val 486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48" name="Равнобедренный треугольник 47">
            <a:extLst>
              <a:ext uri="{FF2B5EF4-FFF2-40B4-BE49-F238E27FC236}">
                <a16:creationId xmlns:a16="http://schemas.microsoft.com/office/drawing/2014/main" id="{BB40BDE4-5286-4510-95D5-97826A4DD41B}"/>
              </a:ext>
            </a:extLst>
          </p:cNvPr>
          <p:cNvSpPr/>
          <p:nvPr/>
        </p:nvSpPr>
        <p:spPr>
          <a:xfrm rot="8421698">
            <a:off x="4288044" y="3960776"/>
            <a:ext cx="682126" cy="495837"/>
          </a:xfrm>
          <a:prstGeom prst="triangle">
            <a:avLst>
              <a:gd name="adj" fmla="val 486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0" name="Равнобедренный треугольник 49">
            <a:extLst>
              <a:ext uri="{FF2B5EF4-FFF2-40B4-BE49-F238E27FC236}">
                <a16:creationId xmlns:a16="http://schemas.microsoft.com/office/drawing/2014/main" id="{CB22D038-4DA3-4F41-A3C8-60B52C546407}"/>
              </a:ext>
            </a:extLst>
          </p:cNvPr>
          <p:cNvSpPr/>
          <p:nvPr/>
        </p:nvSpPr>
        <p:spPr>
          <a:xfrm rot="3234977">
            <a:off x="6065697" y="3331879"/>
            <a:ext cx="757747" cy="550807"/>
          </a:xfrm>
          <a:prstGeom prst="triangle">
            <a:avLst>
              <a:gd name="adj" fmla="val 4865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5A2C28D-280D-4148-A79A-82D6B22B87A0}"/>
              </a:ext>
            </a:extLst>
          </p:cNvPr>
          <p:cNvSpPr txBox="1"/>
          <p:nvPr/>
        </p:nvSpPr>
        <p:spPr>
          <a:xfrm>
            <a:off x="134733" y="3193948"/>
            <a:ext cx="173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Диагностическая работа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3C393B6-8183-4800-B97E-278F8CA05592}"/>
              </a:ext>
            </a:extLst>
          </p:cNvPr>
          <p:cNvSpPr txBox="1"/>
          <p:nvPr/>
        </p:nvSpPr>
        <p:spPr>
          <a:xfrm>
            <a:off x="1584548" y="3921758"/>
            <a:ext cx="1539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Коррекционно-развивающая  работа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CDAE4CC-0380-4BFD-BD7E-03B3C379072C}"/>
              </a:ext>
            </a:extLst>
          </p:cNvPr>
          <p:cNvSpPr txBox="1"/>
          <p:nvPr/>
        </p:nvSpPr>
        <p:spPr>
          <a:xfrm>
            <a:off x="3018485" y="2828450"/>
            <a:ext cx="1713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просвещение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591DB0B-74C8-41BF-8E54-25859E355EE9}"/>
              </a:ext>
            </a:extLst>
          </p:cNvPr>
          <p:cNvSpPr txBox="1"/>
          <p:nvPr/>
        </p:nvSpPr>
        <p:spPr>
          <a:xfrm>
            <a:off x="4397733" y="4416754"/>
            <a:ext cx="1974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Консультативная работа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C32D945-0CE7-4ECD-9736-984E4117741C}"/>
              </a:ext>
            </a:extLst>
          </p:cNvPr>
          <p:cNvSpPr txBox="1"/>
          <p:nvPr/>
        </p:nvSpPr>
        <p:spPr>
          <a:xfrm>
            <a:off x="5998857" y="2774998"/>
            <a:ext cx="2353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профилактика</a:t>
            </a:r>
          </a:p>
        </p:txBody>
      </p:sp>
      <p:sp>
        <p:nvSpPr>
          <p:cNvPr id="102" name="Равнобедренный треугольник 101">
            <a:extLst>
              <a:ext uri="{FF2B5EF4-FFF2-40B4-BE49-F238E27FC236}">
                <a16:creationId xmlns:a16="http://schemas.microsoft.com/office/drawing/2014/main" id="{0D2807B7-AE8F-4435-B853-C8B712A5368C}"/>
              </a:ext>
            </a:extLst>
          </p:cNvPr>
          <p:cNvSpPr/>
          <p:nvPr/>
        </p:nvSpPr>
        <p:spPr>
          <a:xfrm rot="6054790">
            <a:off x="1748626" y="3442004"/>
            <a:ext cx="433101" cy="314821"/>
          </a:xfrm>
          <a:prstGeom prst="triangle">
            <a:avLst>
              <a:gd name="adj" fmla="val 4865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96CFDAE-9E18-4FBD-9B00-859EEE42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63258"/>
            <a:ext cx="7314565" cy="1325563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работы педагога-психолога  ДОО по обеспечению преемственности с начальной школой</a:t>
            </a:r>
          </a:p>
        </p:txBody>
      </p:sp>
    </p:spTree>
    <p:extLst>
      <p:ext uri="{BB962C8B-B14F-4D97-AF65-F5344CB8AC3E}">
        <p14:creationId xmlns:p14="http://schemas.microsoft.com/office/powerpoint/2010/main" val="19866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58D45DBC-F4E1-4CC7-8E19-E4AB7A1D90D8}"/>
              </a:ext>
            </a:extLst>
          </p:cNvPr>
          <p:cNvSpPr txBox="1"/>
          <p:nvPr/>
        </p:nvSpPr>
        <p:spPr>
          <a:xfrm>
            <a:off x="4198625" y="4731766"/>
            <a:ext cx="5757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28C06D9-3412-444C-A87B-13E68DB360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3344" y="3494573"/>
            <a:ext cx="382148" cy="382148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96CFDAE-9E18-4FBD-9B00-859EEE42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00" y="1"/>
            <a:ext cx="7520586" cy="1224000"/>
          </a:xfrm>
        </p:spPr>
        <p:txBody>
          <a:bodyPr>
            <a:noAutofit/>
          </a:bodyPr>
          <a:lstStyle/>
          <a:p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Психодиагностика готовности ребёнка к школе 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6E86A3-3FFA-18B9-001D-08AEB3238206}"/>
              </a:ext>
            </a:extLst>
          </p:cNvPr>
          <p:cNvSpPr txBox="1"/>
          <p:nvPr/>
        </p:nvSpPr>
        <p:spPr>
          <a:xfrm>
            <a:off x="-596656" y="4705780"/>
            <a:ext cx="612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«Психологическая диагностика готовности к обучению»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Афонькина Ю.А.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E5574E-31EF-10A3-B3DB-8A1552CA35C6}"/>
              </a:ext>
            </a:extLst>
          </p:cNvPr>
          <p:cNvSpPr txBox="1"/>
          <p:nvPr/>
        </p:nvSpPr>
        <p:spPr>
          <a:xfrm>
            <a:off x="4032000" y="4705780"/>
            <a:ext cx="48687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«Экспресс-диагностика в детском саду»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Павлова Н.Н., Руденко Л.Г.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803668-135D-A931-86F4-B61138F1EC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000" y="1430787"/>
            <a:ext cx="2250000" cy="32577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65E2ACC-8116-305E-9756-37393E539E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50319" y="1430787"/>
            <a:ext cx="2250000" cy="31730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27D8D0C-41BC-1BB5-1795-7F0DB7F1E23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399" y="5229000"/>
            <a:ext cx="1402202" cy="14022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FAA781-57A3-35E5-7E4C-43C7FEF4376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0288" y="5229000"/>
            <a:ext cx="1402202" cy="140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0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58D45DBC-F4E1-4CC7-8E19-E4AB7A1D90D8}"/>
              </a:ext>
            </a:extLst>
          </p:cNvPr>
          <p:cNvSpPr txBox="1"/>
          <p:nvPr/>
        </p:nvSpPr>
        <p:spPr>
          <a:xfrm>
            <a:off x="4198625" y="4731766"/>
            <a:ext cx="5757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28C06D9-3412-444C-A87B-13E68DB360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3344" y="3494573"/>
            <a:ext cx="382148" cy="382148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96CFDAE-9E18-4FBD-9B00-859EEE42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8" y="370059"/>
            <a:ext cx="8386232" cy="1325563"/>
          </a:xfrm>
        </p:spPr>
        <p:txBody>
          <a:bodyPr>
            <a:no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«Психологическая диагностика готовности к обучению» </a:t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Афонькина Ю.А. 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27D8D0C-41BC-1BB5-1795-7F0DB7F1E2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000" y="189000"/>
            <a:ext cx="922500" cy="922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4D5858-42F0-38FC-040A-FBF0925399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2189" y="1398978"/>
            <a:ext cx="2192994" cy="3060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D150C5-6236-92E0-C82C-5A39CBD4E3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82000" y="3317828"/>
            <a:ext cx="2278629" cy="3060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FC771D5-9F96-A072-1E50-2D52FB6848F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47000" y="2356503"/>
            <a:ext cx="4545000" cy="2968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82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58D45DBC-F4E1-4CC7-8E19-E4AB7A1D90D8}"/>
              </a:ext>
            </a:extLst>
          </p:cNvPr>
          <p:cNvSpPr txBox="1"/>
          <p:nvPr/>
        </p:nvSpPr>
        <p:spPr>
          <a:xfrm>
            <a:off x="4198625" y="4731766"/>
            <a:ext cx="5757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28C06D9-3412-444C-A87B-13E68DB360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3344" y="3494573"/>
            <a:ext cx="382148" cy="382148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96CFDAE-9E18-4FBD-9B00-859EEE42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00" y="-6631"/>
            <a:ext cx="8010000" cy="1231784"/>
          </a:xfrm>
        </p:spPr>
        <p:txBody>
          <a:bodyPr>
            <a:no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Коррекционно-развивающая работа педагога-психолога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41913F-63D5-9D09-58A4-78F296C7C5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29237">
            <a:off x="4835644" y="2041454"/>
            <a:ext cx="2616410" cy="33924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E19E03B-A5C5-9527-7263-5C7B60B1E2DA}"/>
              </a:ext>
            </a:extLst>
          </p:cNvPr>
          <p:cNvSpPr txBox="1"/>
          <p:nvPr/>
        </p:nvSpPr>
        <p:spPr>
          <a:xfrm>
            <a:off x="1422000" y="6106061"/>
            <a:ext cx="68248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занятия для дошкольников 6-7 лет «Приключения будущих первоклассников» под редакцией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Куражевой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 Ю.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D165EB-5E58-E018-CFAB-481345DFBB8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75468">
            <a:off x="1508748" y="2093274"/>
            <a:ext cx="2466590" cy="328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7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E52AC-ADD8-B676-3AE3-BADFA4070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AF4CA70B-EF73-17E3-6B2D-3167411C0531}"/>
              </a:ext>
            </a:extLst>
          </p:cNvPr>
          <p:cNvSpPr txBox="1"/>
          <p:nvPr/>
        </p:nvSpPr>
        <p:spPr>
          <a:xfrm>
            <a:off x="4198625" y="4731766"/>
            <a:ext cx="5757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41A775AA-EAD8-45E7-0EE1-C8329FA27F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88695" y="2739205"/>
            <a:ext cx="305718" cy="305718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9A3B048E-973D-C3D4-8A19-729950F4AE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3344" y="3494573"/>
            <a:ext cx="382148" cy="382148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1BE7C1B-50A7-8908-6D1B-5D12A7954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5622"/>
            <a:ext cx="6963750" cy="1325563"/>
          </a:xfrm>
        </p:spPr>
        <p:txBody>
          <a:bodyPr>
            <a:noAutofit/>
          </a:bodyPr>
          <a:lstStyle/>
          <a:p>
            <a:pPr algn="ctr"/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Заголовок 4">
            <a:extLst>
              <a:ext uri="{FF2B5EF4-FFF2-40B4-BE49-F238E27FC236}">
                <a16:creationId xmlns:a16="http://schemas.microsoft.com/office/drawing/2014/main" id="{0C40CDAE-F70D-F9DD-FF00-E5ADC438D194}"/>
              </a:ext>
            </a:extLst>
          </p:cNvPr>
          <p:cNvSpPr txBox="1">
            <a:spLocks/>
          </p:cNvSpPr>
          <p:nvPr/>
        </p:nvSpPr>
        <p:spPr>
          <a:xfrm>
            <a:off x="0" y="19344"/>
            <a:ext cx="6642000" cy="12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Авторская игра по подготовке дошкольников  к школе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«Умники и умницы»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B60AA6-D387-F5F2-60EA-B8E0882CEFE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000" y="179782"/>
            <a:ext cx="1089555" cy="108955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B2AD59-F7B4-6699-D4EC-962058636B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00" y="3923253"/>
            <a:ext cx="3240000" cy="24276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FB7182-1331-3C8F-07BE-12BC92F0F34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4101" y="3947133"/>
            <a:ext cx="3395797" cy="23798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B6E069-A302-7357-E636-21DF70A39E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97847" y="1469622"/>
            <a:ext cx="3377354" cy="237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2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58D45DBC-F4E1-4CC7-8E19-E4AB7A1D90D8}"/>
              </a:ext>
            </a:extLst>
          </p:cNvPr>
          <p:cNvSpPr txBox="1"/>
          <p:nvPr/>
        </p:nvSpPr>
        <p:spPr>
          <a:xfrm>
            <a:off x="4198625" y="4731766"/>
            <a:ext cx="5757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50074718-6F10-4088-B2E2-1C844C5A7B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88695" y="2739205"/>
            <a:ext cx="305718" cy="305718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28C06D9-3412-444C-A87B-13E68DB360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3344" y="3494573"/>
            <a:ext cx="382148" cy="382148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96CFDAE-9E18-4FBD-9B00-859EEE42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5622"/>
            <a:ext cx="6963750" cy="1325563"/>
          </a:xfrm>
        </p:spPr>
        <p:txBody>
          <a:bodyPr>
            <a:noAutofit/>
          </a:bodyPr>
          <a:lstStyle/>
          <a:p>
            <a:pPr algn="ctr"/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A48D2A-EE20-BFEA-8E82-5C3D813B1DAC}"/>
              </a:ext>
            </a:extLst>
          </p:cNvPr>
          <p:cNvSpPr txBox="1"/>
          <p:nvPr/>
        </p:nvSpPr>
        <p:spPr>
          <a:xfrm>
            <a:off x="5188427" y="5816928"/>
            <a:ext cx="36983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родителей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«Готов ли ваш ребенок идти в школу?»</a:t>
            </a:r>
          </a:p>
        </p:txBody>
      </p:sp>
      <p:sp>
        <p:nvSpPr>
          <p:cNvPr id="12" name="Заголовок 4">
            <a:extLst>
              <a:ext uri="{FF2B5EF4-FFF2-40B4-BE49-F238E27FC236}">
                <a16:creationId xmlns:a16="http://schemas.microsoft.com/office/drawing/2014/main" id="{DF17ACAF-0A5E-18D6-BAAE-A209DB4AAEA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912000" cy="12240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родителями (законными представителями)</a:t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B10101-3380-19FD-B831-AE2DDAD05A9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2186" y="5159045"/>
            <a:ext cx="1181103" cy="11811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DCE7F8-73B3-62AE-1E02-DBF94901EA0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01" y="1571185"/>
            <a:ext cx="3783485" cy="477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5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58D45DBC-F4E1-4CC7-8E19-E4AB7A1D90D8}"/>
              </a:ext>
            </a:extLst>
          </p:cNvPr>
          <p:cNvSpPr txBox="1"/>
          <p:nvPr/>
        </p:nvSpPr>
        <p:spPr>
          <a:xfrm>
            <a:off x="4198625" y="4731766"/>
            <a:ext cx="5757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50074718-6F10-4088-B2E2-1C844C5A7B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88695" y="2739205"/>
            <a:ext cx="305718" cy="305718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228C06D9-3412-444C-A87B-13E68DB360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23344" y="3494573"/>
            <a:ext cx="382148" cy="382148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96CFDAE-9E18-4FBD-9B00-859EEE42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5622"/>
            <a:ext cx="6963750" cy="1325563"/>
          </a:xfrm>
        </p:spPr>
        <p:txBody>
          <a:bodyPr>
            <a:noAutofit/>
          </a:bodyPr>
          <a:lstStyle/>
          <a:p>
            <a:pPr algn="ctr"/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4">
            <a:extLst>
              <a:ext uri="{FF2B5EF4-FFF2-40B4-BE49-F238E27FC236}">
                <a16:creationId xmlns:a16="http://schemas.microsoft.com/office/drawing/2014/main" id="{DF17ACAF-0A5E-18D6-BAAE-A209DB4AAEA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912000" cy="12240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первоклассников</a:t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0">
            <a:extLst>
              <a:ext uri="{FF2B5EF4-FFF2-40B4-BE49-F238E27FC236}">
                <a16:creationId xmlns:a16="http://schemas.microsoft.com/office/drawing/2014/main" id="{212461B0-054E-E7C8-AE43-47373FE399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717382"/>
              </p:ext>
            </p:extLst>
          </p:nvPr>
        </p:nvGraphicFramePr>
        <p:xfrm>
          <a:off x="164254" y="1347145"/>
          <a:ext cx="8722520" cy="222490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80630">
                  <a:extLst>
                    <a:ext uri="{9D8B030D-6E8A-4147-A177-3AD203B41FA5}">
                      <a16:colId xmlns:a16="http://schemas.microsoft.com/office/drawing/2014/main" val="1060721299"/>
                    </a:ext>
                  </a:extLst>
                </a:gridCol>
                <a:gridCol w="2180630">
                  <a:extLst>
                    <a:ext uri="{9D8B030D-6E8A-4147-A177-3AD203B41FA5}">
                      <a16:colId xmlns:a16="http://schemas.microsoft.com/office/drawing/2014/main" val="3730294796"/>
                    </a:ext>
                  </a:extLst>
                </a:gridCol>
                <a:gridCol w="2180630">
                  <a:extLst>
                    <a:ext uri="{9D8B030D-6E8A-4147-A177-3AD203B41FA5}">
                      <a16:colId xmlns:a16="http://schemas.microsoft.com/office/drawing/2014/main" val="2835790685"/>
                    </a:ext>
                  </a:extLst>
                </a:gridCol>
                <a:gridCol w="2180630">
                  <a:extLst>
                    <a:ext uri="{9D8B030D-6E8A-4147-A177-3AD203B41FA5}">
                      <a16:colId xmlns:a16="http://schemas.microsoft.com/office/drawing/2014/main" val="3241802405"/>
                    </a:ext>
                  </a:extLst>
                </a:gridCol>
              </a:tblGrid>
              <a:tr h="370817">
                <a:tc rowSpan="2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 marL="68580" marR="68580" marT="34290" marB="34290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общей адаптации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74826020"/>
                  </a:ext>
                </a:extLst>
              </a:tr>
              <a:tr h="37081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Достаточный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Частичный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Недостаточный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69297412"/>
                  </a:ext>
                </a:extLst>
              </a:tr>
              <a:tr h="37081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63% (15уч)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29% (7уч)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 (2уч)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75992689"/>
                  </a:ext>
                </a:extLst>
              </a:tr>
              <a:tr h="37081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 (23уч)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 (3уч)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4% (1уч)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01803528"/>
                  </a:ext>
                </a:extLst>
              </a:tr>
              <a:tr h="37081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2023-2024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 (34уч)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 (6уч)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94233698"/>
                  </a:ext>
                </a:extLst>
              </a:tr>
              <a:tr h="37081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87% (27уч)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 (4уч)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90167924"/>
                  </a:ext>
                </a:extLst>
              </a:tr>
            </a:tbl>
          </a:graphicData>
        </a:graphic>
      </p:graphicFrame>
      <p:graphicFrame>
        <p:nvGraphicFramePr>
          <p:cNvPr id="4" name="Объект 5">
            <a:extLst>
              <a:ext uri="{FF2B5EF4-FFF2-40B4-BE49-F238E27FC236}">
                <a16:creationId xmlns:a16="http://schemas.microsoft.com/office/drawing/2014/main" id="{9607561F-0BCD-572A-750D-05F3CC7038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2816704"/>
              </p:ext>
            </p:extLst>
          </p:nvPr>
        </p:nvGraphicFramePr>
        <p:xfrm>
          <a:off x="628650" y="3700258"/>
          <a:ext cx="7886700" cy="2837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5232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7062D2-87BA-47CB-AA8D-848BE686EE02}"/>
              </a:ext>
            </a:extLst>
          </p:cNvPr>
          <p:cNvSpPr txBox="1"/>
          <p:nvPr/>
        </p:nvSpPr>
        <p:spPr>
          <a:xfrm>
            <a:off x="1152000" y="2641960"/>
            <a:ext cx="7104253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950" dirty="0">
                <a:solidFill>
                  <a:schemeClr val="accent4"/>
                </a:solidFill>
              </a:rPr>
              <a:t>СПАСИБО ЗА ВНИМАНИЕ!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BF2AE7-C9EC-6511-A44D-8D4049434F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2000" y="3789000"/>
            <a:ext cx="2844000" cy="28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 2013–2022">
  <a:themeElements>
    <a:clrScheme name="Тема Office 2013–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 2013–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 2013–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3722</TotalTime>
  <Words>255</Words>
  <Application>Microsoft Office PowerPoint</Application>
  <PresentationFormat>Экран (4:3)</PresentationFormat>
  <Paragraphs>67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 2013–2022</vt:lpstr>
      <vt:lpstr>Основные направления работы педагога-психолога по обеспечению преемственности между детским садом и школой</vt:lpstr>
      <vt:lpstr>Презентация PowerPoint</vt:lpstr>
      <vt:lpstr>Основные направления работы педагога-психолога  ДОО по обеспечению преемственности с начальной школой</vt:lpstr>
      <vt:lpstr>  Психодиагностика готовности ребёнка к школе   </vt:lpstr>
      <vt:lpstr>«Психологическая диагностика готовности к обучению»  Афонькина Ю.А.   </vt:lpstr>
      <vt:lpstr>Коррекционно-развивающая работа педагога-психолога</vt:lpstr>
      <vt:lpstr> </vt:lpstr>
      <vt:lpstr> </vt:lpstr>
      <vt:lpstr>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Екатерина Чимутова</cp:lastModifiedBy>
  <cp:revision>22</cp:revision>
  <dcterms:created xsi:type="dcterms:W3CDTF">2020-07-05T17:04:43Z</dcterms:created>
  <dcterms:modified xsi:type="dcterms:W3CDTF">2026-08-07T07:28:52Z</dcterms:modified>
</cp:coreProperties>
</file>