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36"/>
  </p:notesMasterIdLst>
  <p:sldIdLst>
    <p:sldId id="256" r:id="rId3"/>
    <p:sldId id="257" r:id="rId4"/>
    <p:sldId id="294" r:id="rId5"/>
    <p:sldId id="295" r:id="rId6"/>
    <p:sldId id="296" r:id="rId7"/>
    <p:sldId id="297" r:id="rId8"/>
    <p:sldId id="298" r:id="rId9"/>
    <p:sldId id="268" r:id="rId10"/>
    <p:sldId id="265" r:id="rId11"/>
    <p:sldId id="270" r:id="rId12"/>
    <p:sldId id="271" r:id="rId13"/>
    <p:sldId id="272" r:id="rId14"/>
    <p:sldId id="269" r:id="rId15"/>
    <p:sldId id="259" r:id="rId16"/>
    <p:sldId id="280" r:id="rId17"/>
    <p:sldId id="290" r:id="rId18"/>
    <p:sldId id="291" r:id="rId19"/>
    <p:sldId id="279" r:id="rId20"/>
    <p:sldId id="292" r:id="rId21"/>
    <p:sldId id="260" r:id="rId22"/>
    <p:sldId id="299" r:id="rId23"/>
    <p:sldId id="282" r:id="rId24"/>
    <p:sldId id="300" r:id="rId25"/>
    <p:sldId id="301" r:id="rId26"/>
    <p:sldId id="302" r:id="rId27"/>
    <p:sldId id="283" r:id="rId28"/>
    <p:sldId id="288" r:id="rId29"/>
    <p:sldId id="289" r:id="rId30"/>
    <p:sldId id="285" r:id="rId31"/>
    <p:sldId id="286" r:id="rId32"/>
    <p:sldId id="287" r:id="rId33"/>
    <p:sldId id="261" r:id="rId34"/>
    <p:sldId id="262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88C00"/>
    <a:srgbClr val="E2AC00"/>
    <a:srgbClr val="80008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Средний стиль 1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53" autoAdjust="0"/>
    <p:restoredTop sz="94660"/>
  </p:normalViewPr>
  <p:slideViewPr>
    <p:cSldViewPr>
      <p:cViewPr varScale="1">
        <p:scale>
          <a:sx n="81" d="100"/>
          <a:sy n="81" d="100"/>
        </p:scale>
        <p:origin x="1464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58E25A-F40C-4C69-AC69-3DD60DDD1A7E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80919A-F980-4227-8A1D-29DFF27B25E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80919A-F980-4227-8A1D-29DFF27B25E6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919A-F980-4227-8A1D-29DFF27B25E6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09623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2D954424-0836-4AB4-B28A-D93AD9ED024E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D66854A-AEF3-4854-9020-F3F571BA2C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D954424-0836-4AB4-B28A-D93AD9ED024E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D66854A-AEF3-4854-9020-F3F571BA2C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2D954424-0836-4AB4-B28A-D93AD9ED024E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D66854A-AEF3-4854-9020-F3F571BA2C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54424-0836-4AB4-B28A-D93AD9ED024E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854A-AEF3-4854-9020-F3F571BA2C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54424-0836-4AB4-B28A-D93AD9ED024E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854A-AEF3-4854-9020-F3F571BA2C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D954424-0836-4AB4-B28A-D93AD9ED024E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D66854A-AEF3-4854-9020-F3F571BA2C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54424-0836-4AB4-B28A-D93AD9ED024E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854A-AEF3-4854-9020-F3F571BA2C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2D954424-0836-4AB4-B28A-D93AD9ED024E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D66854A-AEF3-4854-9020-F3F571BA2C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2D954424-0836-4AB4-B28A-D93AD9ED024E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D66854A-AEF3-4854-9020-F3F571BA2C2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54424-0836-4AB4-B28A-D93AD9ED024E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854A-AEF3-4854-9020-F3F571BA2C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54424-0836-4AB4-B28A-D93AD9ED024E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854A-AEF3-4854-9020-F3F571BA2C2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0A36-4B99-404A-BB31-A425ACB119F2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FA82206-9DBD-4DEB-9B1B-E6E770FA0B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7182902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0A36-4B99-404A-BB31-A425ACB119F2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206-9DBD-4DEB-9B1B-E6E770FA0B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3760657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0A36-4B99-404A-BB31-A425ACB119F2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FA82206-9DBD-4DEB-9B1B-E6E770FA0B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7258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0A36-4B99-404A-BB31-A425ACB119F2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206-9DBD-4DEB-9B1B-E6E770FA0B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22897919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0A36-4B99-404A-BB31-A425ACB119F2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206-9DBD-4DEB-9B1B-E6E770FA0B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994277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0A36-4B99-404A-BB31-A425ACB119F2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206-9DBD-4DEB-9B1B-E6E770FA0B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1244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0A36-4B99-404A-BB31-A425ACB119F2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206-9DBD-4DEB-9B1B-E6E770FA0B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56044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0A36-4B99-404A-BB31-A425ACB119F2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206-9DBD-4DEB-9B1B-E6E770FA0B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17779577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0A36-4B99-404A-BB31-A425ACB119F2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FA82206-9DBD-4DEB-9B1B-E6E770FA0B2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</p:spTree>
    <p:extLst>
      <p:ext uri="{BB962C8B-B14F-4D97-AF65-F5344CB8AC3E}">
        <p14:creationId xmlns:p14="http://schemas.microsoft.com/office/powerpoint/2010/main" val="19746023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0A36-4B99-404A-BB31-A425ACB119F2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206-9DBD-4DEB-9B1B-E6E770FA0B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2140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0D0A36-4B99-404A-BB31-A425ACB119F2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A82206-9DBD-4DEB-9B1B-E6E770FA0B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7610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2D954424-0836-4AB4-B28A-D93AD9ED024E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D66854A-AEF3-4854-9020-F3F571BA2C2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40D0A36-4B99-404A-BB31-A425ACB119F2}" type="datetimeFigureOut">
              <a:rPr lang="ru-RU" smtClean="0"/>
              <a:pPr/>
              <a:t>07.08.2026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FA82206-9DBD-4DEB-9B1B-E6E770FA0B2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2842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8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23728" y="836712"/>
            <a:ext cx="6766520" cy="3528392"/>
          </a:xfr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МБДОУ ЦРР-д/с «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Ымыы</a:t>
            </a:r>
            <a:r>
              <a:rPr lang="ru-RU" sz="20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с.Мындагай</a:t>
            </a:r>
            <a:br>
              <a:rPr lang="ru-RU" sz="2000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ru-RU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ru-RU" dirty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31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МЕТОДИЧЕСКИЙ КЕЙС</a:t>
            </a:r>
            <a:br>
              <a:rPr lang="ru-RU" sz="31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«ОСОБЕННЫЙ РЕБЕНОК:</a:t>
            </a:r>
            <a:b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навигатор для педагога в работе</a:t>
            </a:r>
            <a:b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детьми с ТНР</a:t>
            </a:r>
            <a:br>
              <a:rPr lang="ru-RU" dirty="0">
                <a:solidFill>
                  <a:schemeClr val="accent6">
                    <a:lumMod val="50000"/>
                  </a:schemeClr>
                </a:solidFill>
              </a:rPr>
            </a:br>
            <a:br>
              <a:rPr lang="ru-RU" dirty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1706" y="3501008"/>
            <a:ext cx="6172200" cy="2304256"/>
          </a:xfrm>
        </p:spPr>
        <p:txBody>
          <a:bodyPr>
            <a:noAutofit/>
          </a:bodyPr>
          <a:lstStyle/>
          <a:p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Составители:</a:t>
            </a:r>
            <a:endParaRPr lang="ru-RU" sz="1600" dirty="0">
              <a:solidFill>
                <a:schemeClr val="accent6">
                  <a:lumMod val="50000"/>
                </a:schemeClr>
              </a:solidFill>
            </a:endParaRPr>
          </a:p>
          <a:p>
            <a:pPr lvl="0"/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Пестерева Марина Егоровна-учитель логопед</a:t>
            </a:r>
          </a:p>
          <a:p>
            <a:pPr lvl="0"/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Павлова </a:t>
            </a:r>
            <a:r>
              <a:rPr lang="ru-RU" sz="1600" dirty="0" err="1">
                <a:solidFill>
                  <a:schemeClr val="accent6">
                    <a:lumMod val="50000"/>
                  </a:schemeClr>
                </a:solidFill>
              </a:rPr>
              <a:t>Туйара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 Ивановна-психолог</a:t>
            </a:r>
          </a:p>
          <a:p>
            <a:pPr lvl="0"/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Попова </a:t>
            </a:r>
            <a:r>
              <a:rPr lang="ru-RU" sz="1600" dirty="0" err="1">
                <a:solidFill>
                  <a:schemeClr val="accent6">
                    <a:lumMod val="50000"/>
                  </a:schemeClr>
                </a:solidFill>
              </a:rPr>
              <a:t>Сахая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</a:rPr>
              <a:t> Александровна-воспитатель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467600" cy="541437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539552" y="1232170"/>
            <a:ext cx="8064896" cy="536518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		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Дети с тяжелыми нарушениями речи (ТНР) — это особая категория дошкольников, чьи образовательные потребности требуют не просто внимания, а выстроенной системы профессиональной поддержки. Речь для них — не просто средство общения, а ключевой инструмент познания, социализации и будущей учебной успешности. Именно поэтому работа с такими детьми становится одной из самых ответственных задач в деятельности современного дошкольного образовательного учреждения.</a:t>
            </a:r>
          </a:p>
          <a:p>
            <a:pPr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В условиях реализации Федеральной адаптированной основной образовательной программы дошкольного образования (ФАООП ДО) педагог оказывается перед необходимостью не только владеть методиками коррекционной работы, но и уверенно ориентироваться в нормативно-правовых требованиях, грамотно организовывать диагностический процесс, выстраивать индивидуальные образовательные маршруты и создавать развивающую среду, отвечающую особым потребностям ребенка.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	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3778" y="476672"/>
            <a:ext cx="7467600" cy="50405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1. Нормативно-правовое сопровождение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25660" y="1268760"/>
            <a:ext cx="7783835" cy="525658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lvl="0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«Об образовании в Российской Федерации» № 273-ФЗ;</a:t>
            </a:r>
            <a:endParaRPr lang="ru-RU" sz="1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образовательный стандарт дошкольного образования (ФГОС ДО);</a:t>
            </a:r>
            <a:endParaRPr lang="ru-RU" sz="1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организации и осуществления образовательной деятельности по основным общеобразовательным программам (Приказ </a:t>
            </a:r>
            <a:r>
              <a:rPr lang="ru-RU" sz="1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373);</a:t>
            </a:r>
            <a:endParaRPr lang="ru-RU" sz="1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Санитарные правила СП 2.4.3648-20;</a:t>
            </a:r>
            <a:endParaRPr lang="ru-RU" sz="1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Локальные акты ДОУ:</a:t>
            </a:r>
          </a:p>
          <a:p>
            <a:pPr lvl="1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Адаптированная основная образовательная программа МБДОУ </a:t>
            </a:r>
            <a:r>
              <a:rPr lang="ru-RU" sz="1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ЦРР-д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/с «</a:t>
            </a:r>
            <a:r>
              <a:rPr lang="ru-RU" sz="1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Ымыы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1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 комбинированной группе;</a:t>
            </a:r>
          </a:p>
          <a:p>
            <a:pPr lvl="1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об адаптированной образовательной программе</a:t>
            </a:r>
          </a:p>
          <a:p>
            <a:pPr lvl="1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об оказании логопедической помощи в МБДОУ </a:t>
            </a:r>
            <a:r>
              <a:rPr lang="ru-RU" sz="1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ЦРР-д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/с «</a:t>
            </a:r>
            <a:r>
              <a:rPr lang="ru-RU" sz="1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Ымыы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lvl="1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с родителями</a:t>
            </a:r>
          </a:p>
          <a:p>
            <a:pPr lvl="1"/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7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психолого-медико-педагогической</a:t>
            </a:r>
            <a:r>
              <a:rPr lang="ru-RU" sz="1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комиссии (ПМПК)</a:t>
            </a:r>
            <a:r>
              <a:rPr lang="ru-RU" sz="17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buNone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32656"/>
            <a:ext cx="7467600" cy="86895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«Об образовании в Российской Федерации» № 273-ФЗ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38200" y="1340768"/>
            <a:ext cx="7467600" cy="518457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>
              <a:buNone/>
            </a:pP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Базовый законодательный акт, закрепляющий право каждого ребенка на образование, в том числе детей с ограниченными возможностями здоровья (ОВЗ). Для педагога важно:</a:t>
            </a:r>
          </a:p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2 — вводит понятия «адаптированная образовательная программа», «инклюзивное образование», «специальные условия».</a:t>
            </a:r>
          </a:p>
          <a:p>
            <a:pPr lvl="0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42- устанавливает право детей, испытывающих трудности в развитии, на получение бесплатной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ППМиС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помощи.</a:t>
            </a:r>
          </a:p>
          <a:p>
            <a:pPr lvl="0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79 — определяет порядок организации образования обучающихся с ОВЗ, создание специальных условий, необходимость заключения ПМПК.</a:t>
            </a:r>
          </a:p>
          <a:p>
            <a:pPr>
              <a:buNone/>
            </a:pP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Закон служит правовой основой для разработки АОП, взаимодействия с ПМПК и защиты прав ребенка с ТНР.</a:t>
            </a: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60648"/>
            <a:ext cx="7467600" cy="136815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государственный образовательный стандарт дошкольного образования </a:t>
            </a:r>
            <a:endParaRPr lang="ru-RU" sz="27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68524" y="1783504"/>
            <a:ext cx="7467600" cy="495786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задающий вектор развития дошкольного образования. Для работы с детьми с ТНР ключевыми являются:</a:t>
            </a:r>
          </a:p>
          <a:p>
            <a:pPr lvl="0"/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2.6 — выделение образовательной области «Речевое развитие» как приоритетной.</a:t>
            </a:r>
          </a:p>
          <a:p>
            <a:pPr lvl="0"/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3.2.7 — требования к условиям реализации программы, включая психолого-педагогические условия для детей с ОВЗ.</a:t>
            </a:r>
          </a:p>
          <a:p>
            <a:pPr lvl="0"/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4.1.2 — требования к разработке адаптированных образовательных программ.</a:t>
            </a:r>
          </a:p>
          <a:p>
            <a:pPr lvl="0">
              <a:buNone/>
            </a:pPr>
            <a:b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Стандарт обязывает создавать индивидуальные образовательные маршруты и обеспечивать равный доступ к качественному образованию с учетом особых образовательных потребностей.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384048"/>
            <a:ext cx="8496944" cy="129614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  <a:r>
              <a:rPr lang="ru-RU" sz="1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Минпросвещения</a:t>
            </a: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РФ № 373 «Об утверждении Порядка 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67544" y="1844824"/>
            <a:ext cx="7992888" cy="4752528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 регламентирует организационные моменты работы ДОУ:</a:t>
            </a:r>
          </a:p>
          <a:p>
            <a:pPr lvl="0"/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Наполняемость групп компенсирующей и комбинированной направленности (для детей с ТНР — не более 10 человек).</a:t>
            </a:r>
          </a:p>
          <a:p>
            <a:pPr lvl="0"/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работы, продолжительность занятий, возможность организации индивидуальных и подгрупповых форм.</a:t>
            </a:r>
          </a:p>
          <a:p>
            <a:pPr lvl="0"/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реализации образовательных программ, в том числе адаптированных.</a:t>
            </a:r>
          </a:p>
          <a:p>
            <a:pPr>
              <a:buNone/>
            </a:pPr>
            <a:b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Помогает правильно организовать расписание, определить количество детей в подгруппах для коррекционных занятий, соблюдать требования к нагрузке.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76672"/>
            <a:ext cx="7467600" cy="108012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 2.4.3648-20 «Санитарно-эпидемиологические требования к организациям воспитания и обучения, отдыха и оздоровления детей и молодежи»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09637" y="1728265"/>
            <a:ext cx="7724726" cy="46530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Устанавливают санитарно-гигиенические нормативы, обязательные для всех ДОУ. Для работы с детьми с ТНР важны:</a:t>
            </a:r>
          </a:p>
          <a:p>
            <a:pPr lvl="0"/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Предельная наполняемость групп (для детей 3–7 лет в группах компенсирующей направленности — до 10 человек).</a:t>
            </a:r>
          </a:p>
          <a:p>
            <a:pPr lvl="0"/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организации рабочего места логопеда, кабинета психолога, сенсорной комнаты.</a:t>
            </a:r>
          </a:p>
          <a:p>
            <a:pPr lvl="0"/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Длительность занятий и необходимость смены видов деятельности.</a:t>
            </a:r>
          </a:p>
          <a:p>
            <a:pPr>
              <a:buNone/>
            </a:pPr>
            <a:b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Соблюдение СанПиН — обязательное условие безопасной и </a:t>
            </a:r>
            <a:r>
              <a:rPr lang="ru-RU" sz="22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здоровьесберегающей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образовательной среды.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76672"/>
            <a:ext cx="7467600" cy="106613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Локальные акты МБДОУ ЦРР д/с «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Ымыы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с.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Мындагай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68288" y="1844824"/>
            <a:ext cx="7467600" cy="487375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Адаптированная основная образовательная программа МБДОУ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ЦРР-д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/с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Ымыы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об адаптированной образовательной программе МБДОУ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ЦРР-д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/с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Ымыы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;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Положение о группе комбинированной направленности МБДОУ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ЦРР-д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/с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Ымыы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об оказании логопедической помощи в МБДОУ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ЦРР-д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/с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Ымыы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об образовании по образовательным программам ДО МБДОУ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ЦРР-д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/с «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Ымыы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 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психолого-медико-педагогической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комиссии (ПМПК).</a:t>
            </a: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384048"/>
            <a:ext cx="7467600" cy="99412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Адаптированная основная образовательная программа МБДОУ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ЦРР-д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/с «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Ымыы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710233" y="1600200"/>
            <a:ext cx="7467600" cy="487375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just"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Программа является основным локальным документом, 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определющим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содержание и организацию образовательной деятельности для детей с ОВЗ в МБДОУ ЦРР-д/с «</a:t>
            </a:r>
            <a:r>
              <a:rPr lang="ru-RU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Ымыы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».Разработана в соответствии с ФГОС ДО и ФАОП ДО, ориентирована на работу с детьми с ТНР в группе комбинированной направленности</a:t>
            </a:r>
          </a:p>
          <a:p>
            <a:pPr algn="just">
              <a:buNone/>
            </a:pP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Программа обеспечивает преемственность в работе всего педколлектива и является основой для взаимодействия с родителями</a:t>
            </a:r>
          </a:p>
          <a:p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8901" y="476672"/>
            <a:ext cx="7467600" cy="91331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 группе комбинированной направленности МБДОУ ЦРР-д/с «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Ымыы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611560" y="1916832"/>
            <a:ext cx="7467600" cy="41676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 статус и порядок функционирования групп, в которых совместно обучаются дети с нормой развития и дети с ОВЗ (в том числе с ТНР). Регулирует:</a:t>
            </a:r>
          </a:p>
          <a:p>
            <a:pPr lvl="0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Наполняемость группы.</a:t>
            </a:r>
          </a:p>
          <a:p>
            <a:pPr lvl="0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Организацию образовательного процесса, включая занятия с логопедом, психологом, дефектологом.</a:t>
            </a:r>
          </a:p>
          <a:p>
            <a:pPr lvl="0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 специалистов и воспитателей.</a:t>
            </a:r>
          </a:p>
          <a:p>
            <a:pPr>
              <a:buNone/>
            </a:pP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Помогает воспитателям и специалистам понять особенности работы в инклюзивной среде, распределить обязанности и выстроить командное взаимодействие.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404664"/>
            <a:ext cx="7467600" cy="85010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Положение об оказании логопедической помощи в МБДОУ ЦРР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/с «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Ымыы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38200" y="1628800"/>
            <a:ext cx="7467600" cy="487375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Локальный акт, детализирующий организацию логопедической помощи. Содержит:</a:t>
            </a:r>
          </a:p>
          <a:p>
            <a:pPr lvl="0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 и задачи логопедической службы.</a:t>
            </a:r>
          </a:p>
          <a:p>
            <a:pPr lvl="0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зачисления детей на логопедические занятия (на основании заключения ПМПК).</a:t>
            </a:r>
          </a:p>
          <a:p>
            <a:pPr lvl="0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и режим занятий (индивидуальные, подгрупповые).</a:t>
            </a:r>
          </a:p>
          <a:p>
            <a:pPr lvl="0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Документацию учителя-логопеда (речевые карты, планы, отчеты).</a:t>
            </a:r>
          </a:p>
          <a:p>
            <a:pPr lvl="0">
              <a:buNone/>
            </a:pPr>
            <a:b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Определяет права и обязанности учителя-логопеда, а также порядок взаимодействия с родителями и другими специалистами.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print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075240" cy="93610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7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об образовании по образовательным программам дошкольного образования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838200" y="1844824"/>
            <a:ext cx="7467600" cy="460851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>
              <a:buNone/>
            </a:pP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договор между ДОУ и родителями (законными представителями) ребенка. Включает:</a:t>
            </a:r>
          </a:p>
          <a:p>
            <a:pPr lvl="0"/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и обязанности сторон.</a:t>
            </a:r>
          </a:p>
          <a:p>
            <a:pPr lvl="0"/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 реализации образовательной программы, в том числе адаптированной.</a:t>
            </a:r>
          </a:p>
          <a:p>
            <a:pPr lvl="0"/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оказания логопедической и психологической помощи.</a:t>
            </a:r>
          </a:p>
          <a:p>
            <a:pPr lvl="0"/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внесения изменений в образовательный маршрут.</a:t>
            </a:r>
          </a:p>
          <a:p>
            <a:pPr>
              <a:buNone/>
            </a:pPr>
            <a:b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Договор фиксирует согласие родителей на реализацию АОП, информированное участие в коррекционно-развивающем процессе. Педагог должен знать его содержание для выстраивания партнерских отношений с семьей.</a:t>
            </a:r>
          </a:p>
          <a:p>
            <a:endParaRPr lang="ru-RU" sz="2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print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1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8376" y="548680"/>
            <a:ext cx="8147248" cy="100811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Заключения ПМПК МКУ «Управления образования </a:t>
            </a:r>
            <a:r>
              <a:rPr lang="ru-RU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Чурапчинского</a:t>
            </a:r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улуса (района)»</a:t>
            </a:r>
            <a:endParaRPr lang="ru-RU" sz="28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971600" y="1772816"/>
            <a:ext cx="7467600" cy="487375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>
              <a:buNone/>
            </a:pPr>
            <a:b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Документ, выдаваемый территориальной психолого-медико-педагогической комиссией (ПМПК). Содержит:</a:t>
            </a: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Диагноз (статус «ребенок с ОВЗ», категория нарушения – ТНР).</a:t>
            </a: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Рекомендации по созданию специальных условий обучения (форма обучения, необходимость занятий с логопедом, психологом, </a:t>
            </a:r>
            <a:r>
              <a:rPr lang="ru-RU" sz="29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тьютором</a:t>
            </a:r>
            <a:r>
              <a:rPr lang="ru-RU" sz="2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наполняемость группы и пр.).</a:t>
            </a: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Срок действия заключения.</a:t>
            </a:r>
          </a:p>
          <a:p>
            <a:pPr>
              <a:buNone/>
            </a:pPr>
            <a:br>
              <a:rPr lang="ru-RU" sz="2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 ПМПК является обязательным основанием для:</a:t>
            </a: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зачисления ребенка в группу компенсирующей или комбинированной направленности;</a:t>
            </a: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разработки адаптированной образовательной программы и индивидуального образовательного маршрута;</a:t>
            </a:r>
          </a:p>
          <a:p>
            <a:pPr lvl="0"/>
            <a:r>
              <a:rPr lang="ru-RU" sz="2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индивидуальных занятий с логопедом и психологом.</a:t>
            </a:r>
          </a:p>
          <a:p>
            <a:r>
              <a:rPr lang="ru-RU" sz="29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заключения ПМПК оказание логопедической помощи в рамках АОП невозможно.</a:t>
            </a:r>
          </a:p>
          <a:p>
            <a:endParaRPr lang="ru-RU" sz="2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72158"/>
            <a:ext cx="7467600" cy="547464"/>
          </a:xfr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2. Обследование речевого развития детей</a:t>
            </a:r>
            <a:endParaRPr lang="ru-RU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1412776"/>
            <a:ext cx="8504399" cy="4536504"/>
          </a:xfrm>
          <a:prstGeom prst="rect">
            <a:avLst/>
          </a:prstGeom>
          <a:ln>
            <a:solidFill>
              <a:srgbClr val="00B05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 cstate="email"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4184" y="512304"/>
            <a:ext cx="7467600" cy="634082"/>
          </a:xfrm>
          <a:ln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Чемоданчик </a:t>
            </a:r>
            <a:r>
              <a:rPr lang="ru-RU" sz="2400" b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Стребелевой</a:t>
            </a:r>
            <a:r>
              <a:rPr lang="ru-RU" sz="24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Е.А. </a:t>
            </a:r>
          </a:p>
        </p:txBody>
      </p:sp>
      <p:pic>
        <p:nvPicPr>
          <p:cNvPr id="2050" name="Picture 2" descr="https://apf.attachmail.ru/cgi-bin/readmsg?id=17749370821668829127%3B0%3B1&amp;notype=1&amp;x-email=tuyara.pavlova.81%40mail.ru&amp;rid=18379338799216040739249085844241981939892825619818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26368" y="1605955"/>
            <a:ext cx="3682752" cy="18736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52" name="Picture 4" descr="https://apf.attachmail.ru/cgi-bin/readmsg?id=17749370821668829127%3B0%3B2&amp;notype=1&amp;x-email=tuyara.pavlova.81%40mail.ru&amp;rid=12063955734556740758401821369816642239991596882786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47866" y="1671538"/>
            <a:ext cx="4269766" cy="189859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900" y="4095283"/>
            <a:ext cx="4051687" cy="1987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4095283"/>
            <a:ext cx="4248472" cy="1987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9680727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7467600" cy="1411560"/>
          </a:xfrm>
        </p:spPr>
        <p:txBody>
          <a:bodyPr>
            <a:noAutofit/>
          </a:bodyPr>
          <a:lstStyle/>
          <a:p>
            <a:pPr algn="ctr"/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quarter" idx="1"/>
          </p:nvPr>
        </p:nvSpPr>
        <p:spPr>
          <a:xfrm>
            <a:off x="838200" y="332656"/>
            <a:ext cx="7766248" cy="6120680"/>
          </a:xfrm>
          <a:ln>
            <a:solidFill>
              <a:srgbClr val="008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dirty="0"/>
              <a:t>		</a:t>
            </a: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Методика Е.А. </a:t>
            </a:r>
            <a:r>
              <a:rPr lang="ru-RU" b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Стребелевой</a:t>
            </a:r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ставит своей задачей просто проверить, знает ли ребенок слова. Ее главная цель — это всесторонняя и глубокая диагностика речевого развития, которая позволяет:</a:t>
            </a:r>
          </a:p>
          <a:p>
            <a:pPr algn="just">
              <a:buNone/>
            </a:pPr>
            <a:endParaRPr lang="ru-RU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None/>
            </a:pPr>
            <a:r>
              <a:rPr lang="ru-RU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		Выявить структуру и уровень речевого нарушения: Оценить понимание речи, звукопроизношение, состояние словарного запаса, грамматического строя и связной речи.</a:t>
            </a:r>
          </a:p>
          <a:p>
            <a:pPr algn="just">
              <a:buNone/>
            </a:pPr>
            <a:r>
              <a:rPr lang="ru-RU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		Понять связь речи с другими сферами развития: Проанализировать, как речевые нарушения соотносятся с познавательным, сенсорным и моторным развитием ребенка.</a:t>
            </a:r>
          </a:p>
          <a:p>
            <a:pPr algn="just">
              <a:buNone/>
            </a:pPr>
            <a:r>
              <a:rPr lang="ru-RU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· 		Создать основу для коррекционной работы: Предоставить специалистам (логопедам, дефектологам) данные для точной постановки диагноза и разработки эффективного индивидуального плана занятий.</a:t>
            </a:r>
            <a:endParaRPr lang="ru-RU" sz="29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9643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476672"/>
            <a:ext cx="8219256" cy="6120680"/>
          </a:xfrm>
          <a:ln>
            <a:solidFill>
              <a:srgbClr val="008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endParaRPr lang="ru-RU" sz="29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9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принципы методики обследования речевого развития детей (Е.А. </a:t>
            </a:r>
            <a:r>
              <a:rPr lang="ru-RU" sz="2900" b="1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Стребелева</a:t>
            </a:r>
            <a:r>
              <a:rPr lang="ru-RU" sz="29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базируются на общих дефектологических и психолого-педагогических подходах:</a:t>
            </a:r>
          </a:p>
          <a:p>
            <a:pPr marL="0" indent="0">
              <a:buNone/>
            </a:pPr>
            <a:endParaRPr lang="ru-RU" sz="2900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9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Комплексность – речевое развитие оценивается не изолированно, а в связи с познавательным, сенсорным, моторным и эмоциональным развитием.</a:t>
            </a:r>
          </a:p>
          <a:p>
            <a:pPr marL="0" indent="0">
              <a:buNone/>
            </a:pPr>
            <a:r>
              <a:rPr lang="ru-RU" sz="29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900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Деятельностный</a:t>
            </a:r>
            <a:r>
              <a:rPr lang="ru-RU" sz="29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подход – обследование проводится в естественной для ребёнка игровой или практической деятельности, а не в форме «экзамена».</a:t>
            </a:r>
          </a:p>
          <a:p>
            <a:pPr marL="0" indent="0">
              <a:buNone/>
            </a:pPr>
            <a:r>
              <a:rPr lang="ru-RU" sz="29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Динамический характер – учитывается не только результат, но и процесс выполнения заданий: обучаемость, принятие помощи, перенос навыка.</a:t>
            </a:r>
          </a:p>
          <a:p>
            <a:pPr marL="0" indent="0">
              <a:buNone/>
            </a:pPr>
            <a:r>
              <a:rPr lang="ru-RU" sz="29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Качественно-количественный анализ – фиксируются характер ошибок, стратегии действий, доступный уровень помощи (от стимуляции до обучения).</a:t>
            </a:r>
          </a:p>
          <a:p>
            <a:pPr marL="0" indent="0">
              <a:buNone/>
            </a:pPr>
            <a:r>
              <a:rPr lang="ru-RU" sz="29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Этический принцип – создание доброжелательной, </a:t>
            </a:r>
            <a:r>
              <a:rPr lang="ru-RU" sz="2900" dirty="0" err="1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безоценочной</a:t>
            </a:r>
            <a:r>
              <a:rPr lang="ru-RU" sz="29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атмосферы, исключающей стресс и переутомление ребёнка.</a:t>
            </a:r>
          </a:p>
          <a:p>
            <a:pPr marL="0" indent="0">
              <a:buNone/>
            </a:pPr>
            <a:r>
              <a:rPr lang="ru-RU" sz="2900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Принцип доступности и наглядности – широкое использование предметных и сюжетных картинок, игрушек, реалистичных материалов.</a:t>
            </a:r>
          </a:p>
        </p:txBody>
      </p:sp>
    </p:spTree>
    <p:extLst>
      <p:ext uri="{BB962C8B-B14F-4D97-AF65-F5344CB8AC3E}">
        <p14:creationId xmlns:p14="http://schemas.microsoft.com/office/powerpoint/2010/main" val="8628542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9283" y="481106"/>
            <a:ext cx="7467600" cy="634082"/>
          </a:xfrm>
          <a:ln>
            <a:solidFill>
              <a:srgbClr val="008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sah-RU" sz="28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Пособие Е.П.Басыгысовой</a:t>
            </a:r>
            <a:endParaRPr lang="ru-RU" sz="2800" b="1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https://apf.attachmail.ru/cgi-bin/readmsg?id=17749370951701651587%3B0%3B1&amp;notype=1&amp;x-email=tuyara.pavlova.81%40mail.ru&amp;rid=1411663827546532186108958907320498203083494834002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637493"/>
            <a:ext cx="2707906" cy="1859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Прямоугольник 2"/>
          <p:cNvSpPr/>
          <p:nvPr/>
        </p:nvSpPr>
        <p:spPr>
          <a:xfrm>
            <a:off x="3347865" y="1551471"/>
            <a:ext cx="5256584" cy="2031325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>
                <a:solidFill>
                  <a:srgbClr val="008000"/>
                </a:solidFill>
              </a:rPr>
              <a:t>	Е. П. </a:t>
            </a:r>
            <a:r>
              <a:rPr lang="ru-RU" dirty="0" err="1">
                <a:solidFill>
                  <a:srgbClr val="008000"/>
                </a:solidFill>
              </a:rPr>
              <a:t>Басыгысова</a:t>
            </a:r>
            <a:r>
              <a:rPr lang="ru-RU" dirty="0">
                <a:solidFill>
                  <a:srgbClr val="008000"/>
                </a:solidFill>
              </a:rPr>
              <a:t> – известный в Якутии методист, логопед, создатель методики коррекционной работы для детей с </a:t>
            </a:r>
            <a:r>
              <a:rPr lang="ru-RU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нарушениями</a:t>
            </a:r>
            <a:r>
              <a:rPr lang="ru-RU" dirty="0">
                <a:solidFill>
                  <a:srgbClr val="008000"/>
                </a:solidFill>
              </a:rPr>
              <a:t> речи. Ее работы совместно с И. И. Каратаевым, В. С. Илларионовым стали основой для организации логопедической помощи детям с нарушениями речи.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8303" y="4125664"/>
            <a:ext cx="4176464" cy="2031325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/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принципы методики:</a:t>
            </a:r>
          </a:p>
          <a:p>
            <a:pPr lvl="0"/>
            <a:endParaRPr lang="ru-RU" dirty="0">
              <a:solidFill>
                <a:srgbClr val="008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AutoNum type="arabicPeriod"/>
            </a:pPr>
            <a:r>
              <a:rPr lang="ru-RU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произношения</a:t>
            </a:r>
          </a:p>
          <a:p>
            <a:pPr lvl="0"/>
            <a:r>
              <a:rPr lang="ru-RU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(звукопроизношения) на якутском языке;</a:t>
            </a:r>
          </a:p>
          <a:p>
            <a:pPr lvl="0"/>
            <a:r>
              <a:rPr lang="ru-RU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Артикуляционная гимнастика;</a:t>
            </a:r>
          </a:p>
          <a:p>
            <a:pPr lvl="0"/>
            <a:r>
              <a:rPr lang="ru-RU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Занятия по лексическим темам.</a:t>
            </a:r>
          </a:p>
        </p:txBody>
      </p:sp>
    </p:spTree>
    <p:extLst>
      <p:ext uri="{BB962C8B-B14F-4D97-AF65-F5344CB8AC3E}">
        <p14:creationId xmlns:p14="http://schemas.microsoft.com/office/powerpoint/2010/main" val="16152694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93792"/>
            <a:ext cx="7467600" cy="1287016"/>
          </a:xfrm>
        </p:spPr>
        <p:txBody>
          <a:bodyPr>
            <a:noAutofit/>
          </a:bodyPr>
          <a:lstStyle/>
          <a:p>
            <a:pPr algn="ctr"/>
            <a:b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295779"/>
            <a:ext cx="7787208" cy="487375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/>
              <a:t>	</a:t>
            </a: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181100" y="1209161"/>
            <a:ext cx="7218217" cy="3046988"/>
          </a:xfrm>
          <a:prstGeom prst="rect">
            <a:avLst/>
          </a:prstGeom>
          <a:ln>
            <a:solidFill>
              <a:srgbClr val="008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4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использование этих двух методик помогает воспитателю и логопеду получить полное представление о развитии ребёнка и провести точную диагностику. </a:t>
            </a:r>
          </a:p>
          <a:p>
            <a:pPr algn="just"/>
            <a:r>
              <a:rPr lang="ru-RU" sz="2400" b="1" dirty="0">
                <a:solidFill>
                  <a:srgbClr val="008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 методики служат опорой в определении проблемы ребёнка, составлении АОП (адаптированной образовательной программы) и организации индивидуального маршрута»</a:t>
            </a:r>
          </a:p>
        </p:txBody>
      </p:sp>
    </p:spTree>
    <p:extLst>
      <p:ext uri="{BB962C8B-B14F-4D97-AF65-F5344CB8AC3E}">
        <p14:creationId xmlns:p14="http://schemas.microsoft.com/office/powerpoint/2010/main" val="5492458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7800" y="692696"/>
            <a:ext cx="7467600" cy="940966"/>
          </a:xfrm>
          <a:ln>
            <a:solidFill>
              <a:srgbClr val="8000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3. Психолого-педагогические условия реализации АОП для детей с ТНР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043608" y="1916832"/>
            <a:ext cx="7467600" cy="2245174"/>
          </a:xfrm>
          <a:ln>
            <a:solidFill>
              <a:srgbClr val="8000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образовательный маршрут;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Предметно-пространственная среда; 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специалистов (учитель-логопед, педагог-психолог, воспитатель);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Взаимодействия с семьей.</a:t>
            </a:r>
          </a:p>
          <a:p>
            <a:endParaRPr lang="ru-RU" dirty="0">
              <a:solidFill>
                <a:srgbClr val="7030A0"/>
              </a:solidFill>
            </a:endParaRPr>
          </a:p>
          <a:p>
            <a:endParaRPr lang="ru-RU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B1E1FD-49BB-4F0D-99AD-330ABD759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232" y="394069"/>
            <a:ext cx="7467600" cy="504056"/>
          </a:xfrm>
          <a:ln>
            <a:solidFill>
              <a:srgbClr val="80008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cap="none" dirty="0">
                <a:solidFill>
                  <a:srgbClr val="7030A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Индивидуальный образовательный маршрут</a:t>
            </a:r>
            <a:endParaRPr lang="ru-RU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89A8890-2113-4894-A8A4-5FF5B1E44D72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85096739"/>
              </p:ext>
            </p:extLst>
          </p:nvPr>
        </p:nvGraphicFramePr>
        <p:xfrm>
          <a:off x="323528" y="1196752"/>
          <a:ext cx="8280920" cy="540059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4680520">
                  <a:extLst>
                    <a:ext uri="{9D8B030D-6E8A-4147-A177-3AD203B41FA5}">
                      <a16:colId xmlns:a16="http://schemas.microsoft.com/office/drawing/2014/main" val="2352463490"/>
                    </a:ext>
                  </a:extLst>
                </a:gridCol>
                <a:gridCol w="3600400">
                  <a:extLst>
                    <a:ext uri="{9D8B030D-6E8A-4147-A177-3AD203B41FA5}">
                      <a16:colId xmlns:a16="http://schemas.microsoft.com/office/drawing/2014/main" val="4273973619"/>
                    </a:ext>
                  </a:extLst>
                </a:gridCol>
              </a:tblGrid>
              <a:tr h="3726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Ыйытыы</a:t>
                      </a:r>
                      <a:endParaRPr lang="ru-RU" sz="105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32" marR="5763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Озо эппиэтэ</a:t>
                      </a:r>
                      <a:endParaRPr lang="ru-RU" sz="105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32" marR="57632" marT="0" marB="0"/>
                </a:tc>
                <a:extLst>
                  <a:ext uri="{0D108BD9-81ED-4DB2-BD59-A6C34878D82A}">
                    <a16:rowId xmlns:a16="http://schemas.microsoft.com/office/drawing/2014/main" val="165152158"/>
                  </a:ext>
                </a:extLst>
              </a:tr>
              <a:tr h="771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Аатын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кимий?Сааьын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хаьый</a:t>
                      </a:r>
                      <a:r>
                        <a:rPr lang="ru-RU" sz="1600" dirty="0">
                          <a:effectLst/>
                        </a:rPr>
                        <a:t>?</a:t>
                      </a:r>
                      <a:endParaRPr lang="ru-RU" sz="105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05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32" marR="576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05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32" marR="57632" marT="0" marB="0"/>
                </a:tc>
                <a:extLst>
                  <a:ext uri="{0D108BD9-81ED-4DB2-BD59-A6C34878D82A}">
                    <a16:rowId xmlns:a16="http://schemas.microsoft.com/office/drawing/2014/main" val="3069673361"/>
                  </a:ext>
                </a:extLst>
              </a:tr>
              <a:tr h="771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Ийэн аата кимий? Азан аата кимий?</a:t>
                      </a:r>
                      <a:endParaRPr lang="ru-RU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05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32" marR="576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05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32" marR="57632" marT="0" marB="0"/>
                </a:tc>
                <a:extLst>
                  <a:ext uri="{0D108BD9-81ED-4DB2-BD59-A6C34878D82A}">
                    <a16:rowId xmlns:a16="http://schemas.microsoft.com/office/drawing/2014/main" val="2965728492"/>
                  </a:ext>
                </a:extLst>
              </a:tr>
              <a:tr h="11703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effectLst/>
                        </a:rPr>
                        <a:t>Убайын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аата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кимий</a:t>
                      </a:r>
                      <a:r>
                        <a:rPr lang="ru-RU" sz="1600" dirty="0">
                          <a:effectLst/>
                        </a:rPr>
                        <a:t>? </a:t>
                      </a:r>
                      <a:r>
                        <a:rPr lang="ru-RU" sz="1600" dirty="0" err="1">
                          <a:effectLst/>
                        </a:rPr>
                        <a:t>Эдьиийин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аата</a:t>
                      </a:r>
                      <a:r>
                        <a:rPr lang="ru-RU" sz="1600" dirty="0">
                          <a:effectLst/>
                        </a:rPr>
                        <a:t> </a:t>
                      </a:r>
                      <a:r>
                        <a:rPr lang="ru-RU" sz="1600" dirty="0" err="1">
                          <a:effectLst/>
                        </a:rPr>
                        <a:t>кимий</a:t>
                      </a:r>
                      <a:r>
                        <a:rPr lang="ru-RU" sz="1600" dirty="0">
                          <a:effectLst/>
                        </a:rPr>
                        <a:t>?</a:t>
                      </a:r>
                      <a:endParaRPr lang="ru-RU" sz="105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05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32" marR="576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05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32" marR="57632" marT="0" marB="0"/>
                </a:tc>
                <a:extLst>
                  <a:ext uri="{0D108BD9-81ED-4DB2-BD59-A6C34878D82A}">
                    <a16:rowId xmlns:a16="http://schemas.microsoft.com/office/drawing/2014/main" val="2106058676"/>
                  </a:ext>
                </a:extLst>
              </a:tr>
              <a:tr h="771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Тугунан оонньуургун себулуугунуй?</a:t>
                      </a:r>
                      <a:endParaRPr lang="ru-RU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05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32" marR="576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05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32" marR="57632" marT="0" marB="0"/>
                </a:tc>
                <a:extLst>
                  <a:ext uri="{0D108BD9-81ED-4DB2-BD59-A6C34878D82A}">
                    <a16:rowId xmlns:a16="http://schemas.microsoft.com/office/drawing/2014/main" val="808935359"/>
                  </a:ext>
                </a:extLst>
              </a:tr>
              <a:tr h="771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Дьиэзэр ессе ким баарый? </a:t>
                      </a:r>
                      <a:endParaRPr lang="ru-RU" sz="105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05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32" marR="576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 </a:t>
                      </a:r>
                      <a:endParaRPr lang="ru-RU" sz="105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32" marR="57632" marT="0" marB="0"/>
                </a:tc>
                <a:extLst>
                  <a:ext uri="{0D108BD9-81ED-4DB2-BD59-A6C34878D82A}">
                    <a16:rowId xmlns:a16="http://schemas.microsoft.com/office/drawing/2014/main" val="3811631166"/>
                  </a:ext>
                </a:extLst>
              </a:tr>
              <a:tr h="7715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</a:rPr>
                        <a:t>Дьиэзэр ханнык кыыл баарый?куоска тугу гынарый? Ыт тугу сатыырый?</a:t>
                      </a:r>
                      <a:endParaRPr lang="ru-RU" sz="105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32" marR="5763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 </a:t>
                      </a:r>
                      <a:endParaRPr lang="ru-RU" sz="1050" dirty="0">
                        <a:solidFill>
                          <a:srgbClr val="7030A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632" marR="57632" marT="0" marB="0"/>
                </a:tc>
                <a:extLst>
                  <a:ext uri="{0D108BD9-81ED-4DB2-BD59-A6C34878D82A}">
                    <a16:rowId xmlns:a16="http://schemas.microsoft.com/office/drawing/2014/main" val="1278039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7705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9427F1E9-1F86-4768-AEF2-6B8E54C57383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56163293"/>
              </p:ext>
            </p:extLst>
          </p:nvPr>
        </p:nvGraphicFramePr>
        <p:xfrm>
          <a:off x="683568" y="798240"/>
          <a:ext cx="7467596" cy="630936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420428">
                  <a:extLst>
                    <a:ext uri="{9D8B030D-6E8A-4147-A177-3AD203B41FA5}">
                      <a16:colId xmlns:a16="http://schemas.microsoft.com/office/drawing/2014/main" val="2369507176"/>
                    </a:ext>
                  </a:extLst>
                </a:gridCol>
                <a:gridCol w="1374557">
                  <a:extLst>
                    <a:ext uri="{9D8B030D-6E8A-4147-A177-3AD203B41FA5}">
                      <a16:colId xmlns:a16="http://schemas.microsoft.com/office/drawing/2014/main" val="4026475211"/>
                    </a:ext>
                  </a:extLst>
                </a:gridCol>
                <a:gridCol w="242879">
                  <a:extLst>
                    <a:ext uri="{9D8B030D-6E8A-4147-A177-3AD203B41FA5}">
                      <a16:colId xmlns:a16="http://schemas.microsoft.com/office/drawing/2014/main" val="3001880189"/>
                    </a:ext>
                  </a:extLst>
                </a:gridCol>
                <a:gridCol w="243932">
                  <a:extLst>
                    <a:ext uri="{9D8B030D-6E8A-4147-A177-3AD203B41FA5}">
                      <a16:colId xmlns:a16="http://schemas.microsoft.com/office/drawing/2014/main" val="2625263535"/>
                    </a:ext>
                  </a:extLst>
                </a:gridCol>
                <a:gridCol w="243932">
                  <a:extLst>
                    <a:ext uri="{9D8B030D-6E8A-4147-A177-3AD203B41FA5}">
                      <a16:colId xmlns:a16="http://schemas.microsoft.com/office/drawing/2014/main" val="3267934313"/>
                    </a:ext>
                  </a:extLst>
                </a:gridCol>
                <a:gridCol w="266587">
                  <a:extLst>
                    <a:ext uri="{9D8B030D-6E8A-4147-A177-3AD203B41FA5}">
                      <a16:colId xmlns:a16="http://schemas.microsoft.com/office/drawing/2014/main" val="3835300634"/>
                    </a:ext>
                  </a:extLst>
                </a:gridCol>
                <a:gridCol w="243932">
                  <a:extLst>
                    <a:ext uri="{9D8B030D-6E8A-4147-A177-3AD203B41FA5}">
                      <a16:colId xmlns:a16="http://schemas.microsoft.com/office/drawing/2014/main" val="3563838817"/>
                    </a:ext>
                  </a:extLst>
                </a:gridCol>
                <a:gridCol w="243932">
                  <a:extLst>
                    <a:ext uri="{9D8B030D-6E8A-4147-A177-3AD203B41FA5}">
                      <a16:colId xmlns:a16="http://schemas.microsoft.com/office/drawing/2014/main" val="1146993005"/>
                    </a:ext>
                  </a:extLst>
                </a:gridCol>
                <a:gridCol w="242879">
                  <a:extLst>
                    <a:ext uri="{9D8B030D-6E8A-4147-A177-3AD203B41FA5}">
                      <a16:colId xmlns:a16="http://schemas.microsoft.com/office/drawing/2014/main" val="3078301229"/>
                    </a:ext>
                  </a:extLst>
                </a:gridCol>
                <a:gridCol w="243932">
                  <a:extLst>
                    <a:ext uri="{9D8B030D-6E8A-4147-A177-3AD203B41FA5}">
                      <a16:colId xmlns:a16="http://schemas.microsoft.com/office/drawing/2014/main" val="3198605860"/>
                    </a:ext>
                  </a:extLst>
                </a:gridCol>
                <a:gridCol w="243932">
                  <a:extLst>
                    <a:ext uri="{9D8B030D-6E8A-4147-A177-3AD203B41FA5}">
                      <a16:colId xmlns:a16="http://schemas.microsoft.com/office/drawing/2014/main" val="1283599136"/>
                    </a:ext>
                  </a:extLst>
                </a:gridCol>
                <a:gridCol w="243932">
                  <a:extLst>
                    <a:ext uri="{9D8B030D-6E8A-4147-A177-3AD203B41FA5}">
                      <a16:colId xmlns:a16="http://schemas.microsoft.com/office/drawing/2014/main" val="4139377201"/>
                    </a:ext>
                  </a:extLst>
                </a:gridCol>
                <a:gridCol w="245513">
                  <a:extLst>
                    <a:ext uri="{9D8B030D-6E8A-4147-A177-3AD203B41FA5}">
                      <a16:colId xmlns:a16="http://schemas.microsoft.com/office/drawing/2014/main" val="876319410"/>
                    </a:ext>
                  </a:extLst>
                </a:gridCol>
                <a:gridCol w="243932">
                  <a:extLst>
                    <a:ext uri="{9D8B030D-6E8A-4147-A177-3AD203B41FA5}">
                      <a16:colId xmlns:a16="http://schemas.microsoft.com/office/drawing/2014/main" val="3074043160"/>
                    </a:ext>
                  </a:extLst>
                </a:gridCol>
                <a:gridCol w="246567">
                  <a:extLst>
                    <a:ext uri="{9D8B030D-6E8A-4147-A177-3AD203B41FA5}">
                      <a16:colId xmlns:a16="http://schemas.microsoft.com/office/drawing/2014/main" val="3468272806"/>
                    </a:ext>
                  </a:extLst>
                </a:gridCol>
                <a:gridCol w="277124">
                  <a:extLst>
                    <a:ext uri="{9D8B030D-6E8A-4147-A177-3AD203B41FA5}">
                      <a16:colId xmlns:a16="http://schemas.microsoft.com/office/drawing/2014/main" val="3233991984"/>
                    </a:ext>
                  </a:extLst>
                </a:gridCol>
                <a:gridCol w="243932">
                  <a:extLst>
                    <a:ext uri="{9D8B030D-6E8A-4147-A177-3AD203B41FA5}">
                      <a16:colId xmlns:a16="http://schemas.microsoft.com/office/drawing/2014/main" val="3842220411"/>
                    </a:ext>
                  </a:extLst>
                </a:gridCol>
                <a:gridCol w="243932">
                  <a:extLst>
                    <a:ext uri="{9D8B030D-6E8A-4147-A177-3AD203B41FA5}">
                      <a16:colId xmlns:a16="http://schemas.microsoft.com/office/drawing/2014/main" val="532663057"/>
                    </a:ext>
                  </a:extLst>
                </a:gridCol>
                <a:gridCol w="243932">
                  <a:extLst>
                    <a:ext uri="{9D8B030D-6E8A-4147-A177-3AD203B41FA5}">
                      <a16:colId xmlns:a16="http://schemas.microsoft.com/office/drawing/2014/main" val="47483676"/>
                    </a:ext>
                  </a:extLst>
                </a:gridCol>
                <a:gridCol w="243406">
                  <a:extLst>
                    <a:ext uri="{9D8B030D-6E8A-4147-A177-3AD203B41FA5}">
                      <a16:colId xmlns:a16="http://schemas.microsoft.com/office/drawing/2014/main" val="1336390004"/>
                    </a:ext>
                  </a:extLst>
                </a:gridCol>
                <a:gridCol w="242352">
                  <a:extLst>
                    <a:ext uri="{9D8B030D-6E8A-4147-A177-3AD203B41FA5}">
                      <a16:colId xmlns:a16="http://schemas.microsoft.com/office/drawing/2014/main" val="298448610"/>
                    </a:ext>
                  </a:extLst>
                </a:gridCol>
                <a:gridCol w="246040">
                  <a:extLst>
                    <a:ext uri="{9D8B030D-6E8A-4147-A177-3AD203B41FA5}">
                      <a16:colId xmlns:a16="http://schemas.microsoft.com/office/drawing/2014/main" val="3301185198"/>
                    </a:ext>
                  </a:extLst>
                </a:gridCol>
                <a:gridCol w="245513">
                  <a:extLst>
                    <a:ext uri="{9D8B030D-6E8A-4147-A177-3AD203B41FA5}">
                      <a16:colId xmlns:a16="http://schemas.microsoft.com/office/drawing/2014/main" val="2762862419"/>
                    </a:ext>
                  </a:extLst>
                </a:gridCol>
                <a:gridCol w="243932">
                  <a:extLst>
                    <a:ext uri="{9D8B030D-6E8A-4147-A177-3AD203B41FA5}">
                      <a16:colId xmlns:a16="http://schemas.microsoft.com/office/drawing/2014/main" val="1791136435"/>
                    </a:ext>
                  </a:extLst>
                </a:gridCol>
                <a:gridCol w="246567">
                  <a:extLst>
                    <a:ext uri="{9D8B030D-6E8A-4147-A177-3AD203B41FA5}">
                      <a16:colId xmlns:a16="http://schemas.microsoft.com/office/drawing/2014/main" val="606381092"/>
                    </a:ext>
                  </a:extLst>
                </a:gridCol>
              </a:tblGrid>
              <a:tr h="3942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№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Озо</a:t>
                      </a:r>
                      <a:r>
                        <a:rPr lang="ru-RU" sz="1200" dirty="0">
                          <a:effectLst/>
                        </a:rPr>
                        <a:t> </a:t>
                      </a:r>
                      <a:r>
                        <a:rPr lang="ru-RU" sz="1200" dirty="0" err="1">
                          <a:effectLst/>
                        </a:rPr>
                        <a:t>аата</a:t>
                      </a:r>
                      <a:r>
                        <a:rPr lang="ru-RU" sz="1200" dirty="0">
                          <a:effectLst/>
                        </a:rPr>
                        <a:t>, </a:t>
                      </a:r>
                      <a:r>
                        <a:rPr lang="ru-RU" sz="1200" dirty="0" err="1">
                          <a:effectLst/>
                        </a:rPr>
                        <a:t>араспаанньата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дь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г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h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м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н,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нь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р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з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ш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ж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ц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щ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extLst>
                  <a:ext uri="{0D108BD9-81ED-4DB2-BD59-A6C34878D82A}">
                    <a16:rowId xmlns:a16="http://schemas.microsoft.com/office/drawing/2014/main" val="3038183154"/>
                  </a:ext>
                </a:extLst>
              </a:tr>
              <a:tr h="1906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extLst>
                  <a:ext uri="{0D108BD9-81ED-4DB2-BD59-A6C34878D82A}">
                    <a16:rowId xmlns:a16="http://schemas.microsoft.com/office/drawing/2014/main" val="1242201342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282C195-49C3-4B9D-9AE0-1E41F75188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5216318"/>
              </p:ext>
            </p:extLst>
          </p:nvPr>
        </p:nvGraphicFramePr>
        <p:xfrm>
          <a:off x="633707" y="1557411"/>
          <a:ext cx="7467600" cy="5121994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519998">
                  <a:extLst>
                    <a:ext uri="{9D8B030D-6E8A-4147-A177-3AD203B41FA5}">
                      <a16:colId xmlns:a16="http://schemas.microsoft.com/office/drawing/2014/main" val="3214798182"/>
                    </a:ext>
                  </a:extLst>
                </a:gridCol>
                <a:gridCol w="683503">
                  <a:extLst>
                    <a:ext uri="{9D8B030D-6E8A-4147-A177-3AD203B41FA5}">
                      <a16:colId xmlns:a16="http://schemas.microsoft.com/office/drawing/2014/main" val="732784940"/>
                    </a:ext>
                  </a:extLst>
                </a:gridCol>
                <a:gridCol w="836286">
                  <a:extLst>
                    <a:ext uri="{9D8B030D-6E8A-4147-A177-3AD203B41FA5}">
                      <a16:colId xmlns:a16="http://schemas.microsoft.com/office/drawing/2014/main" val="1816331599"/>
                    </a:ext>
                  </a:extLst>
                </a:gridCol>
                <a:gridCol w="835749">
                  <a:extLst>
                    <a:ext uri="{9D8B030D-6E8A-4147-A177-3AD203B41FA5}">
                      <a16:colId xmlns:a16="http://schemas.microsoft.com/office/drawing/2014/main" val="2777100964"/>
                    </a:ext>
                  </a:extLst>
                </a:gridCol>
                <a:gridCol w="918741">
                  <a:extLst>
                    <a:ext uri="{9D8B030D-6E8A-4147-A177-3AD203B41FA5}">
                      <a16:colId xmlns:a16="http://schemas.microsoft.com/office/drawing/2014/main" val="1245066790"/>
                    </a:ext>
                  </a:extLst>
                </a:gridCol>
                <a:gridCol w="868551">
                  <a:extLst>
                    <a:ext uri="{9D8B030D-6E8A-4147-A177-3AD203B41FA5}">
                      <a16:colId xmlns:a16="http://schemas.microsoft.com/office/drawing/2014/main" val="2514517319"/>
                    </a:ext>
                  </a:extLst>
                </a:gridCol>
                <a:gridCol w="908656">
                  <a:extLst>
                    <a:ext uri="{9D8B030D-6E8A-4147-A177-3AD203B41FA5}">
                      <a16:colId xmlns:a16="http://schemas.microsoft.com/office/drawing/2014/main" val="705871274"/>
                    </a:ext>
                  </a:extLst>
                </a:gridCol>
                <a:gridCol w="908656">
                  <a:extLst>
                    <a:ext uri="{9D8B030D-6E8A-4147-A177-3AD203B41FA5}">
                      <a16:colId xmlns:a16="http://schemas.microsoft.com/office/drawing/2014/main" val="275006875"/>
                    </a:ext>
                  </a:extLst>
                </a:gridCol>
                <a:gridCol w="987460">
                  <a:extLst>
                    <a:ext uri="{9D8B030D-6E8A-4147-A177-3AD203B41FA5}">
                      <a16:colId xmlns:a16="http://schemas.microsoft.com/office/drawing/2014/main" val="1921562092"/>
                    </a:ext>
                  </a:extLst>
                </a:gridCol>
              </a:tblGrid>
              <a:tr h="2848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аан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ачыкы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анньыы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саа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База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араама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адаза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1585505386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4045629442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орон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оьох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собо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оозуй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озус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Остуол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озурсу 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олоппос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873354606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3945162988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етуук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етуйэ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бере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беруэк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бетуен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ченечек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бетуук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куел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1918904385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1072181380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уйа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кус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сулус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уу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буочука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уруучука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куукула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куурусса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1643671890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1058554224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Y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уун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уус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кун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туннук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урумэччи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Кутэр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суутук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кулуус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1394091228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3008772933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Ы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ыт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тыы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ынах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ыныыр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ытарза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ыстакаан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ыйааьын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ыскамыайка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131025218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2910989368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иннэ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илим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игии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тиин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тимэх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килиэп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испиискэ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кинигэ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3497784148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1049864331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Э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 эмп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эьэ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эрдии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эриэппэ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эриэхэ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эбисийээнэ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3748230190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4281896898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П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олоппос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холууп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кэмпиэт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хаппах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сэлээппэ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сыап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лаампа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килиэп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1523442639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960336584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балык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былыт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быьах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биэдэрэ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тарбах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ырбаахы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куба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барабаан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1653335174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620759417"/>
                  </a:ext>
                </a:extLst>
              </a:tr>
              <a:tr h="19393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дуобат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долбуур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далаьа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сардаана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домино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дунур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ардах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 err="1">
                          <a:effectLst/>
                        </a:rPr>
                        <a:t>дурда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7876" marR="57876" marT="0" marB="0"/>
                </a:tc>
                <a:extLst>
                  <a:ext uri="{0D108BD9-81ED-4DB2-BD59-A6C34878D82A}">
                    <a16:rowId xmlns:a16="http://schemas.microsoft.com/office/drawing/2014/main" val="4147954928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C488742B-741C-4805-8AEA-1BDD98F691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7544" y="243821"/>
            <a:ext cx="7992888" cy="369332"/>
          </a:xfrm>
          <a:prstGeom prst="rect">
            <a:avLst/>
          </a:prstGeom>
          <a:ln>
            <a:solidFill>
              <a:srgbClr val="8000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Оҕо</a:t>
            </a:r>
            <a:r>
              <a:rPr kumimoji="0" lang="ru-RU" altLang="ru-RU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дорҕоону</a:t>
            </a:r>
            <a:r>
              <a:rPr kumimoji="0" lang="ru-RU" altLang="ru-RU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төһө</a:t>
            </a:r>
            <a:r>
              <a:rPr kumimoji="0" lang="ru-RU" altLang="ru-RU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сөпкө</a:t>
            </a:r>
            <a:r>
              <a:rPr kumimoji="0" lang="ru-RU" altLang="ru-RU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саҥарарын</a:t>
            </a:r>
            <a:r>
              <a:rPr kumimoji="0" lang="ru-RU" altLang="ru-RU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бэрэбиэркэлээһин</a:t>
            </a:r>
            <a:r>
              <a:rPr kumimoji="0" lang="ru-RU" altLang="ru-RU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kumimoji="0" lang="ru-RU" alt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тылын</a:t>
            </a:r>
            <a:r>
              <a:rPr kumimoji="0" lang="ru-RU" altLang="ru-RU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саппааһа</a:t>
            </a:r>
            <a:r>
              <a:rPr kumimoji="0" lang="ru-RU" altLang="ru-RU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kumimoji="0" lang="ru-RU" altLang="ru-RU" sz="8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3852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D416598C-63BC-45EA-9222-5856CB959FC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9643379"/>
              </p:ext>
            </p:extLst>
          </p:nvPr>
        </p:nvGraphicFramePr>
        <p:xfrm>
          <a:off x="838200" y="1556792"/>
          <a:ext cx="7467600" cy="2944368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val="3493582930"/>
                    </a:ext>
                  </a:extLst>
                </a:gridCol>
                <a:gridCol w="3733800">
                  <a:extLst>
                    <a:ext uri="{9D8B030D-6E8A-4147-A177-3AD203B41FA5}">
                      <a16:colId xmlns:a16="http://schemas.microsoft.com/office/drawing/2014/main" val="2576520905"/>
                    </a:ext>
                  </a:extLst>
                </a:gridCol>
              </a:tblGrid>
              <a:tr h="351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Халадыынньык</a:t>
                      </a:r>
                      <a:r>
                        <a:rPr lang="ru-RU" sz="1400" dirty="0">
                          <a:effectLst/>
                        </a:rPr>
                        <a:t>, пылесос, </a:t>
                      </a:r>
                      <a:r>
                        <a:rPr lang="ru-RU" sz="1400" dirty="0" err="1">
                          <a:effectLst/>
                        </a:rPr>
                        <a:t>етуук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extLst>
                  <a:ext uri="{0D108BD9-81ED-4DB2-BD59-A6C34878D82A}">
                    <a16:rowId xmlns:a16="http://schemas.microsoft.com/office/drawing/2014/main" val="2021293412"/>
                  </a:ext>
                </a:extLst>
              </a:tr>
              <a:tr h="3942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</a:rPr>
                        <a:t>Семелует</a:t>
                      </a:r>
                      <a:r>
                        <a:rPr lang="ru-RU" sz="1400" dirty="0">
                          <a:effectLst/>
                        </a:rPr>
                        <a:t>. </a:t>
                      </a:r>
                      <a:r>
                        <a:rPr lang="ru-RU" sz="1400" dirty="0" err="1">
                          <a:effectLst/>
                        </a:rPr>
                        <a:t>Массыына</a:t>
                      </a:r>
                      <a:r>
                        <a:rPr lang="ru-RU" sz="1400" dirty="0">
                          <a:effectLst/>
                        </a:rPr>
                        <a:t>, </a:t>
                      </a:r>
                      <a:r>
                        <a:rPr lang="ru-RU" sz="1400" dirty="0" err="1">
                          <a:effectLst/>
                        </a:rPr>
                        <a:t>борохуот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extLst>
                  <a:ext uri="{0D108BD9-81ED-4DB2-BD59-A6C34878D82A}">
                    <a16:rowId xmlns:a16="http://schemas.microsoft.com/office/drawing/2014/main" val="1665929470"/>
                  </a:ext>
                </a:extLst>
              </a:tr>
              <a:tr h="3942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Куукула, мээчик. Куубук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extLst>
                  <a:ext uri="{0D108BD9-81ED-4DB2-BD59-A6C34878D82A}">
                    <a16:rowId xmlns:a16="http://schemas.microsoft.com/office/drawing/2014/main" val="4194647352"/>
                  </a:ext>
                </a:extLst>
              </a:tr>
              <a:tr h="3942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Ыт, куоска, ынах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extLst>
                  <a:ext uri="{0D108BD9-81ED-4DB2-BD59-A6C34878D82A}">
                    <a16:rowId xmlns:a16="http://schemas.microsoft.com/office/drawing/2014/main" val="3956586110"/>
                  </a:ext>
                </a:extLst>
              </a:tr>
              <a:tr h="3942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Куерчэх, килиэп, баахыла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extLst>
                  <a:ext uri="{0D108BD9-81ED-4DB2-BD59-A6C34878D82A}">
                    <a16:rowId xmlns:a16="http://schemas.microsoft.com/office/drawing/2014/main" val="1517851224"/>
                  </a:ext>
                </a:extLst>
              </a:tr>
              <a:tr h="3942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Орон, кириэьилэ, ыскаап</a:t>
                      </a:r>
                      <a:endParaRPr lang="ru-RU" sz="10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 </a:t>
                      </a:r>
                      <a:endParaRPr lang="ru-RU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6900" marR="56900" marT="0" marB="0"/>
                </a:tc>
                <a:extLst>
                  <a:ext uri="{0D108BD9-81ED-4DB2-BD59-A6C34878D82A}">
                    <a16:rowId xmlns:a16="http://schemas.microsoft.com/office/drawing/2014/main" val="352184207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15F31D25-3A47-43BA-8B57-C18196C61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420" y="411866"/>
            <a:ext cx="8029160" cy="1015663"/>
          </a:xfrm>
          <a:prstGeom prst="rect">
            <a:avLst/>
          </a:prstGeom>
          <a:ln>
            <a:solidFill>
              <a:srgbClr val="8000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Оҕо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дорҕоону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арааран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истэр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дьоҕурун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бэрэбиэркэлээһин</a:t>
            </a:r>
            <a:endParaRPr kumimoji="0" lang="ru-RU" altLang="ru-RU" sz="9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entury Schoolbook"/>
              <a:ea typeface="+mn-ea"/>
              <a:cs typeface="+mn-cs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Оҕо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тыл </a:t>
            </a:r>
            <a:r>
              <a:rPr kumimoji="0" lang="ru-RU" alt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суолтатын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быһаарарын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суолтатынан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бөлөхтүүрүн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kumimoji="0" lang="ru-RU" alt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наардыырын</a:t>
            </a:r>
            <a:r>
              <a:rPr kumimoji="0" lang="ru-RU" altLang="ru-RU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ru-RU" altLang="ru-RU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бэрэбиэркэлээһин</a:t>
            </a:r>
            <a:endParaRPr kumimoji="0" lang="ru-RU" altLang="ru-RU" sz="2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83060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8C29FF-356F-4382-837F-D0ED1578C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576" y="188640"/>
            <a:ext cx="7467600" cy="796950"/>
          </a:xfrm>
          <a:ln>
            <a:solidFill>
              <a:srgbClr val="8000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Тылын-өһун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сайдыытыгар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уустук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кэһиллиилээх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оҕолору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к</a:t>
            </a:r>
            <a:r>
              <a:rPr lang="sah-RU" sz="22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ө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ннөрөр-сайыннарар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үлэ</a:t>
            </a:r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b="1" dirty="0" err="1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былаана</a:t>
            </a:r>
            <a:endParaRPr lang="ru-RU" dirty="0">
              <a:solidFill>
                <a:srgbClr val="7030A0"/>
              </a:solidFill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EF97872F-AD36-4CFC-9D38-41C53BB014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-484237" y="-1432682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Тылын-еьун сайдыытыгар уустук кэьиллиилээх озолору кеннерер-сайыннарар улэ былаана</a:t>
            </a:r>
            <a:endParaRPr kumimoji="0" lang="ru-RU" altLang="ru-RU" sz="6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7AB70F05-8DE9-44C4-983B-268E14727CA0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3101653202"/>
              </p:ext>
            </p:extLst>
          </p:nvPr>
        </p:nvGraphicFramePr>
        <p:xfrm>
          <a:off x="215516" y="1124744"/>
          <a:ext cx="8712967" cy="5733794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878133">
                  <a:extLst>
                    <a:ext uri="{9D8B030D-6E8A-4147-A177-3AD203B41FA5}">
                      <a16:colId xmlns:a16="http://schemas.microsoft.com/office/drawing/2014/main" val="1404171796"/>
                    </a:ext>
                  </a:extLst>
                </a:gridCol>
                <a:gridCol w="718472">
                  <a:extLst>
                    <a:ext uri="{9D8B030D-6E8A-4147-A177-3AD203B41FA5}">
                      <a16:colId xmlns:a16="http://schemas.microsoft.com/office/drawing/2014/main" val="495386806"/>
                    </a:ext>
                  </a:extLst>
                </a:gridCol>
                <a:gridCol w="7116362">
                  <a:extLst>
                    <a:ext uri="{9D8B030D-6E8A-4147-A177-3AD203B41FA5}">
                      <a16:colId xmlns:a16="http://schemas.microsoft.com/office/drawing/2014/main" val="194524760"/>
                    </a:ext>
                  </a:extLst>
                </a:gridCol>
              </a:tblGrid>
              <a:tr h="213104">
                <a:tc>
                  <a:txBody>
                    <a:bodyPr/>
                    <a:lstStyle/>
                    <a:p>
                      <a:pPr marL="381635" indent="-38163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Ыйа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арааран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истии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тыл,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суьуех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дорзоонун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ырытыы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extLst>
                  <a:ext uri="{0D108BD9-81ED-4DB2-BD59-A6C34878D82A}">
                    <a16:rowId xmlns:a16="http://schemas.microsoft.com/office/drawing/2014/main" val="3293546024"/>
                  </a:ext>
                </a:extLst>
              </a:tr>
              <a:tr h="3341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Балазан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ыйа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Y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Икки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аьазас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артикуляциятын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тэннээн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керуу.Дорзоону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арааран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истии.Дорзоон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тыл,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этии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диэн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ейдебулу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биэрии.Дорзоону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атын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дорзоонтон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арааран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этии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артикуляциятын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быьаарыы.Тыл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иннигэр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турар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аьазас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арааран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истии.Тылга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миэстэтин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булуу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extLst>
                  <a:ext uri="{0D108BD9-81ED-4DB2-BD59-A6C34878D82A}">
                    <a16:rowId xmlns:a16="http://schemas.microsoft.com/office/drawing/2014/main" val="631502668"/>
                  </a:ext>
                </a:extLst>
              </a:tr>
              <a:tr h="21310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Алтынньы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ЫА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УО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ИЭ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УЕ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Дифтонг ейдебулун биэрии.Дифтону ейдеен арааран истии.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extLst>
                  <a:ext uri="{0D108BD9-81ED-4DB2-BD59-A6C34878D82A}">
                    <a16:rowId xmlns:a16="http://schemas.microsoft.com/office/drawing/2014/main" val="34991544"/>
                  </a:ext>
                </a:extLst>
              </a:tr>
              <a:tr h="213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Дифтону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арааран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истии.Тыллары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суьуеххэ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араарыы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extLst>
                  <a:ext uri="{0D108BD9-81ED-4DB2-BD59-A6C34878D82A}">
                    <a16:rowId xmlns:a16="http://schemas.microsoft.com/office/drawing/2014/main" val="1789411909"/>
                  </a:ext>
                </a:extLst>
              </a:tr>
              <a:tr h="5571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Маарыннаьар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дорзоонноох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тылы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булуу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Дифтоннаах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тылы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булуу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extLst>
                  <a:ext uri="{0D108BD9-81ED-4DB2-BD59-A6C34878D82A}">
                    <a16:rowId xmlns:a16="http://schemas.microsoft.com/office/drawing/2014/main" val="2382276765"/>
                  </a:ext>
                </a:extLst>
              </a:tr>
              <a:tr h="213104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Сэтинньи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Т-Д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М-Н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К,  Л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Тылга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фишканан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кердеруу.Тылы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суьуеххэ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араарыы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extLst>
                  <a:ext uri="{0D108BD9-81ED-4DB2-BD59-A6C34878D82A}">
                    <a16:rowId xmlns:a16="http://schemas.microsoft.com/office/drawing/2014/main" val="989935133"/>
                  </a:ext>
                </a:extLst>
              </a:tr>
              <a:tr h="21310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Маарыннаьар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дорзооннор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артикуляцияларын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быьаарыы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тэннээн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керуу.Дорзоон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миэстэти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булуу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extLst>
                  <a:ext uri="{0D108BD9-81ED-4DB2-BD59-A6C34878D82A}">
                    <a16:rowId xmlns:a16="http://schemas.microsoft.com/office/drawing/2014/main" val="338915111"/>
                  </a:ext>
                </a:extLst>
              </a:tr>
              <a:tr h="7109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Маарыннаьар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дорзооннору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ейдеен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истии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булуу.Бэриллибит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миэстэтин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булуу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Икки ус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дорзоонноох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тылы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ырытыы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extLst>
                  <a:ext uri="{0D108BD9-81ED-4DB2-BD59-A6C34878D82A}">
                    <a16:rowId xmlns:a16="http://schemas.microsoft.com/office/drawing/2014/main" val="3470109577"/>
                  </a:ext>
                </a:extLst>
              </a:tr>
              <a:tr h="433185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Ахсынньы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Р-Л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Ч-М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 НЬ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Г, К</a:t>
                      </a:r>
                      <a:endParaRPr lang="ru-RU" sz="9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Дорзооннор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артикуляцияларын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тэннээн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керуу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быьаарыы.Дорзоону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арааран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истэргэ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эрчиллии.Дорзоонно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тыл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булуу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тылга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миэстэтин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быьаарыы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extLst>
                  <a:ext uri="{0D108BD9-81ED-4DB2-BD59-A6C34878D82A}">
                    <a16:rowId xmlns:a16="http://schemas.microsoft.com/office/drawing/2014/main" val="34381934"/>
                  </a:ext>
                </a:extLst>
              </a:tr>
              <a:tr h="4331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Дорзооннор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артикуляцияларын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тэннээн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керуу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быьаарыы.Дорзоону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арааран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истэргэ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эрчиллии.Дорзоонно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тыл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булуу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тылга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миэстэтин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быьаарыы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extLst>
                  <a:ext uri="{0D108BD9-81ED-4DB2-BD59-A6C34878D82A}">
                    <a16:rowId xmlns:a16="http://schemas.microsoft.com/office/drawing/2014/main" val="3913463941"/>
                  </a:ext>
                </a:extLst>
              </a:tr>
              <a:tr h="9303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Дорзооннор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артикуляцияларын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тэннээн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керуу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быьаарыы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арааран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истэргэ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эрчиллии.Дорзоонно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тыл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булуу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тылга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миэстэтин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быьаарыы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Дорзооннор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артикуляцияларын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тэннээн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керуу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быьаарыы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арааран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истэргэ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эрчиллии.Дорзоонно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тыл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булуу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тылга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дорзоон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миэстэтин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5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быьаарыы</a:t>
                      </a: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9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376" marR="32376" marT="0" marB="0"/>
                </a:tc>
                <a:extLst>
                  <a:ext uri="{0D108BD9-81ED-4DB2-BD59-A6C34878D82A}">
                    <a16:rowId xmlns:a16="http://schemas.microsoft.com/office/drawing/2014/main" val="40297698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1928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F99A3F5-5335-494F-8351-CE678C36D0DF}"/>
              </a:ext>
            </a:extLst>
          </p:cNvPr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2262947"/>
              </p:ext>
            </p:extLst>
          </p:nvPr>
        </p:nvGraphicFramePr>
        <p:xfrm>
          <a:off x="395536" y="44624"/>
          <a:ext cx="8352927" cy="6830125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377532034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161045423"/>
                    </a:ext>
                  </a:extLst>
                </a:gridCol>
                <a:gridCol w="6120679">
                  <a:extLst>
                    <a:ext uri="{9D8B030D-6E8A-4147-A177-3AD203B41FA5}">
                      <a16:colId xmlns:a16="http://schemas.microsoft.com/office/drawing/2014/main" val="2390777725"/>
                    </a:ext>
                  </a:extLst>
                </a:gridCol>
              </a:tblGrid>
              <a:tr h="599077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</a:rPr>
                        <a:t>Тохсунньу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ДЬ</a:t>
                      </a:r>
                      <a:endParaRPr lang="ru-RU" sz="9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ДЬ-Т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Х</a:t>
                      </a:r>
                      <a:endParaRPr lang="ru-RU" sz="9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Х-К</a:t>
                      </a:r>
                      <a:endParaRPr lang="ru-RU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ru-RU" sz="9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</a:t>
                      </a:r>
                      <a:endParaRPr lang="ru-RU" sz="9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Н-Н,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Дорзоону истии, артикуляциятын быьаарыы.Маарыннаьар дорзооннору арааран истии.Ус-туерт суьуехтээх тыллары быьаарыы, суьуеххэ араарыы.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425420504"/>
                  </a:ext>
                </a:extLst>
              </a:tr>
              <a:tr h="3563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</a:rPr>
                        <a:t>Бэлиэтэммит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дорзоону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арааран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истэргэ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эрчиллии.Тылга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дорзоон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арааьын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бэрээдэгинэн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быьаарыы</a:t>
                      </a:r>
                      <a:r>
                        <a:rPr lang="ru-RU" sz="10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4023331776"/>
                  </a:ext>
                </a:extLst>
              </a:tr>
              <a:tr h="3563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Тылга чопчу дорзоон баарын-суозун ейдеен истии.Тылы суьуеххэ араара салгыы уерэнии.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1272284639"/>
                  </a:ext>
                </a:extLst>
              </a:tr>
              <a:tr h="477723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Олунньу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Й</a:t>
                      </a:r>
                      <a:endParaRPr lang="ru-RU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Й-Р</a:t>
                      </a:r>
                      <a:endParaRPr lang="ru-RU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</a:rPr>
                        <a:t>Уьун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аьазас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дорзоону</a:t>
                      </a:r>
                      <a:r>
                        <a:rPr lang="ru-RU" sz="1000" dirty="0">
                          <a:effectLst/>
                        </a:rPr>
                        <a:t>, </a:t>
                      </a:r>
                      <a:r>
                        <a:rPr lang="ru-RU" sz="1000" dirty="0" err="1">
                          <a:effectLst/>
                        </a:rPr>
                        <a:t>хоьуласпыт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бутэй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дорзоону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чуолкайдык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арааран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истии.Тылтан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хас</a:t>
                      </a:r>
                      <a:r>
                        <a:rPr lang="ru-RU" sz="1000" dirty="0">
                          <a:effectLst/>
                        </a:rPr>
                        <a:t> да </a:t>
                      </a:r>
                      <a:r>
                        <a:rPr lang="ru-RU" sz="1000" dirty="0" err="1">
                          <a:effectLst/>
                        </a:rPr>
                        <a:t>дорзоону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сатаан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арааран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истии</a:t>
                      </a:r>
                      <a:r>
                        <a:rPr lang="ru-RU" sz="10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638348632"/>
                  </a:ext>
                </a:extLst>
              </a:tr>
              <a:tr h="4777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Й-Л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</a:rPr>
                        <a:t>Уос-айах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хамсааьынынан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ханнык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дорзоону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санарары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таба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быьаарыы.Хоьуласпыт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бутэй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дорзоонно</a:t>
                      </a:r>
                      <a:r>
                        <a:rPr lang="ru-RU" sz="1000" dirty="0">
                          <a:effectLst/>
                        </a:rPr>
                        <a:t> тыл </a:t>
                      </a:r>
                      <a:r>
                        <a:rPr lang="ru-RU" sz="1000" dirty="0" err="1">
                          <a:effectLst/>
                        </a:rPr>
                        <a:t>булуу</a:t>
                      </a:r>
                      <a:r>
                        <a:rPr lang="ru-RU" sz="10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269596295"/>
                  </a:ext>
                </a:extLst>
              </a:tr>
              <a:tr h="2350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ru-RU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5-К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100" dirty="0" err="1">
                          <a:effectLst/>
                        </a:rPr>
                        <a:t>Дорзоон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миэстэтин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быьаарыы.Тыл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хас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суьуехтээзин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быьаарыы</a:t>
                      </a:r>
                      <a:r>
                        <a:rPr lang="ru-RU" sz="10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3321557941"/>
                  </a:ext>
                </a:extLst>
              </a:tr>
              <a:tr h="23501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Х-5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Тыл </a:t>
                      </a:r>
                      <a:r>
                        <a:rPr lang="ru-RU" sz="1000" dirty="0" err="1">
                          <a:effectLst/>
                        </a:rPr>
                        <a:t>дорзоонун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быьааран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фишканан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суруйуу.Тыл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миэстэтин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булуу</a:t>
                      </a:r>
                      <a:r>
                        <a:rPr lang="ru-RU" sz="10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4032208373"/>
                  </a:ext>
                </a:extLst>
              </a:tr>
              <a:tr h="356369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Кулун тутар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</a:t>
                      </a:r>
                      <a:endParaRPr lang="ru-RU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Ш-С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</a:rPr>
                        <a:t>Дорзоон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артикуляциятын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керуу</a:t>
                      </a:r>
                      <a:r>
                        <a:rPr lang="ru-RU" sz="1000" dirty="0">
                          <a:effectLst/>
                        </a:rPr>
                        <a:t>, </a:t>
                      </a:r>
                      <a:r>
                        <a:rPr lang="ru-RU" sz="1000" dirty="0" err="1">
                          <a:effectLst/>
                        </a:rPr>
                        <a:t>истии</a:t>
                      </a:r>
                      <a:r>
                        <a:rPr lang="ru-RU" sz="1000" dirty="0">
                          <a:effectLst/>
                        </a:rPr>
                        <a:t>, </a:t>
                      </a:r>
                      <a:r>
                        <a:rPr lang="ru-RU" sz="1000" dirty="0" err="1">
                          <a:effectLst/>
                        </a:rPr>
                        <a:t>быьаарыы.Дорзоону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арааран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истэргэ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эрчиллии</a:t>
                      </a:r>
                      <a:r>
                        <a:rPr lang="ru-RU" sz="10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1193349313"/>
                  </a:ext>
                </a:extLst>
              </a:tr>
              <a:tr h="3563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З</a:t>
                      </a:r>
                      <a:endParaRPr lang="ru-RU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С-З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</a:rPr>
                        <a:t>Дорзоону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сепке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этэргэ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эрчиллии.Тыл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схематын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таьаарыы.Фишканан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улэ</a:t>
                      </a:r>
                      <a:r>
                        <a:rPr lang="ru-RU" sz="10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745669358"/>
                  </a:ext>
                </a:extLst>
              </a:tr>
              <a:tr h="47772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Ж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</a:rPr>
                        <a:t>Дорзоону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сепке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этэргэ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эрчиллии.Тылы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суьуеххэ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араарыы</a:t>
                      </a:r>
                      <a:r>
                        <a:rPr lang="ru-RU" sz="1000" dirty="0">
                          <a:effectLst/>
                        </a:rPr>
                        <a:t>. </a:t>
                      </a:r>
                      <a:r>
                        <a:rPr lang="ru-RU" sz="1000" dirty="0" err="1">
                          <a:effectLst/>
                        </a:rPr>
                        <a:t>Уос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айах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хамсааьынынан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дорзоону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быьаарыы</a:t>
                      </a:r>
                      <a:r>
                        <a:rPr lang="ru-RU" sz="10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3786469274"/>
                  </a:ext>
                </a:extLst>
              </a:tr>
              <a:tr h="2060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Ш-Ж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</a:rPr>
                        <a:t>Бэриллибит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дорзоонно</a:t>
                      </a:r>
                      <a:r>
                        <a:rPr lang="ru-RU" sz="1000" dirty="0">
                          <a:effectLst/>
                        </a:rPr>
                        <a:t> тыл </a:t>
                      </a:r>
                      <a:r>
                        <a:rPr lang="ru-RU" sz="1000" dirty="0" err="1">
                          <a:effectLst/>
                        </a:rPr>
                        <a:t>булуу</a:t>
                      </a:r>
                      <a:r>
                        <a:rPr lang="ru-RU" sz="10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1345690919"/>
                  </a:ext>
                </a:extLst>
              </a:tr>
              <a:tr h="356369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Муус устар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Ж-С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</a:rPr>
                        <a:t>Бэриллибит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дорзоонно</a:t>
                      </a:r>
                      <a:r>
                        <a:rPr lang="ru-RU" sz="1000" dirty="0">
                          <a:effectLst/>
                        </a:rPr>
                        <a:t> тылы </a:t>
                      </a:r>
                      <a:r>
                        <a:rPr lang="ru-RU" sz="1000" dirty="0" err="1">
                          <a:effectLst/>
                        </a:rPr>
                        <a:t>наардааьын.Тыллары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фишканан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суруйуу</a:t>
                      </a:r>
                      <a:r>
                        <a:rPr lang="ru-RU" sz="10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3996484120"/>
                  </a:ext>
                </a:extLst>
              </a:tr>
              <a:tr h="5990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Ж-З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</a:rPr>
                        <a:t>Аьазас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дорзоону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кытта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силбэьии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онорон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санарыы.Этии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схематын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оноруу</a:t>
                      </a:r>
                      <a:r>
                        <a:rPr lang="ru-RU" sz="1000" dirty="0">
                          <a:effectLst/>
                        </a:rPr>
                        <a:t>, </a:t>
                      </a:r>
                      <a:r>
                        <a:rPr lang="ru-RU" sz="1000" dirty="0" err="1">
                          <a:effectLst/>
                        </a:rPr>
                        <a:t>этт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тылтан</a:t>
                      </a:r>
                      <a:r>
                        <a:rPr lang="ru-RU" sz="1000" dirty="0">
                          <a:effectLst/>
                        </a:rPr>
                        <a:t>, тыл </a:t>
                      </a:r>
                      <a:r>
                        <a:rPr lang="ru-RU" sz="1000" dirty="0" err="1">
                          <a:effectLst/>
                        </a:rPr>
                        <a:t>суьуехтэн</a:t>
                      </a:r>
                      <a:r>
                        <a:rPr lang="ru-RU" sz="1000" dirty="0">
                          <a:effectLst/>
                        </a:rPr>
                        <a:t>, </a:t>
                      </a:r>
                      <a:r>
                        <a:rPr lang="ru-RU" sz="1000" dirty="0" err="1">
                          <a:effectLst/>
                        </a:rPr>
                        <a:t>суьуех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дорзоонтон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турарын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чинэтии</a:t>
                      </a:r>
                      <a:r>
                        <a:rPr lang="ru-RU" sz="10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1662409440"/>
                  </a:ext>
                </a:extLst>
              </a:tr>
              <a:tr h="15169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</a:rPr>
                        <a:t>Дорзоон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артикуляциятын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быьаарыы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2320975886"/>
                  </a:ext>
                </a:extLst>
              </a:tr>
              <a:tr h="3563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Ф</a:t>
                      </a:r>
                      <a:endParaRPr lang="ru-RU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В-Ф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 err="1">
                          <a:effectLst/>
                        </a:rPr>
                        <a:t>Маарыннаьар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дорзооннору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тэннээьин</a:t>
                      </a:r>
                      <a:r>
                        <a:rPr lang="ru-RU" sz="1000" dirty="0">
                          <a:effectLst/>
                        </a:rPr>
                        <a:t>, </a:t>
                      </a:r>
                      <a:r>
                        <a:rPr lang="ru-RU" sz="1000" dirty="0" err="1">
                          <a:effectLst/>
                        </a:rPr>
                        <a:t>артикуляцияларын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быьаарыы</a:t>
                      </a:r>
                      <a:r>
                        <a:rPr lang="ru-RU" sz="10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1941444054"/>
                  </a:ext>
                </a:extLst>
              </a:tr>
              <a:tr h="35636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Ыам ыйа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ЙА (Я)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Икки </a:t>
                      </a:r>
                      <a:r>
                        <a:rPr lang="ru-RU" sz="1000" dirty="0" err="1">
                          <a:effectLst/>
                        </a:rPr>
                        <a:t>дорзоон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ситимин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арааран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истии</a:t>
                      </a:r>
                      <a:r>
                        <a:rPr lang="ru-RU" sz="1000" dirty="0">
                          <a:effectLst/>
                        </a:rPr>
                        <a:t>.(ЙАА) </a:t>
                      </a:r>
                      <a:r>
                        <a:rPr lang="ru-RU" sz="1000" dirty="0" err="1">
                          <a:effectLst/>
                        </a:rPr>
                        <a:t>дорзоон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ситимэ</a:t>
                      </a:r>
                      <a:r>
                        <a:rPr lang="ru-RU" sz="1000" dirty="0">
                          <a:effectLst/>
                        </a:rPr>
                        <a:t> Я </a:t>
                      </a:r>
                      <a:r>
                        <a:rPr lang="ru-RU" sz="1000" dirty="0" err="1">
                          <a:effectLst/>
                        </a:rPr>
                        <a:t>букубанан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бэлиэтэнэрин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уерэтии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3214838683"/>
                  </a:ext>
                </a:extLst>
              </a:tr>
              <a:tr h="5990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>
                          <a:effectLst/>
                        </a:rPr>
                        <a:t>ЙУ (Ю)</a:t>
                      </a:r>
                      <a:endParaRPr lang="ru-RU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000" dirty="0">
                          <a:effectLst/>
                        </a:rPr>
                        <a:t>Икки </a:t>
                      </a:r>
                      <a:r>
                        <a:rPr lang="ru-RU" sz="1000" dirty="0" err="1">
                          <a:effectLst/>
                        </a:rPr>
                        <a:t>дорзоон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ситимин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арааран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истии</a:t>
                      </a:r>
                      <a:r>
                        <a:rPr lang="ru-RU" sz="1000" dirty="0">
                          <a:effectLst/>
                        </a:rPr>
                        <a:t>.(ЙАА) </a:t>
                      </a:r>
                      <a:r>
                        <a:rPr lang="ru-RU" sz="1000" dirty="0" err="1">
                          <a:effectLst/>
                        </a:rPr>
                        <a:t>дорзоон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ситимэ</a:t>
                      </a:r>
                      <a:r>
                        <a:rPr lang="ru-RU" sz="1000" dirty="0">
                          <a:effectLst/>
                        </a:rPr>
                        <a:t> Я </a:t>
                      </a:r>
                      <a:r>
                        <a:rPr lang="ru-RU" sz="1000" dirty="0" err="1">
                          <a:effectLst/>
                        </a:rPr>
                        <a:t>букубанан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бэлиэтэнэрин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уерэтии.Я</a:t>
                      </a:r>
                      <a:r>
                        <a:rPr lang="ru-RU" sz="1000" dirty="0">
                          <a:effectLst/>
                        </a:rPr>
                        <a:t>, Ю </a:t>
                      </a:r>
                      <a:r>
                        <a:rPr lang="ru-RU" sz="1000" dirty="0" err="1">
                          <a:effectLst/>
                        </a:rPr>
                        <a:t>букубалар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бутэй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дорзоону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сымнаталларын</a:t>
                      </a:r>
                      <a:r>
                        <a:rPr lang="ru-RU" sz="1000" dirty="0">
                          <a:effectLst/>
                        </a:rPr>
                        <a:t> </a:t>
                      </a:r>
                      <a:r>
                        <a:rPr lang="ru-RU" sz="1000" dirty="0" err="1">
                          <a:effectLst/>
                        </a:rPr>
                        <a:t>бэлиэтээьин</a:t>
                      </a:r>
                      <a:r>
                        <a:rPr lang="ru-RU" sz="1000" dirty="0">
                          <a:effectLst/>
                        </a:rPr>
                        <a:t>.</a:t>
                      </a:r>
                      <a:endParaRPr lang="ru-RU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25227" marR="25227" marT="0" marB="0"/>
                </a:tc>
                <a:extLst>
                  <a:ext uri="{0D108BD9-81ED-4DB2-BD59-A6C34878D82A}">
                    <a16:rowId xmlns:a16="http://schemas.microsoft.com/office/drawing/2014/main" val="8746860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16596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5C7DC3-8D61-47DE-BC85-4792FC319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1560" y="301626"/>
            <a:ext cx="7755582" cy="724942"/>
          </a:xfrm>
          <a:ln>
            <a:solidFill>
              <a:srgbClr val="8000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ru-RU" sz="2000" b="1" cap="none" dirty="0">
                <a:solidFill>
                  <a:srgbClr val="7030A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Предметно-пространственная среда, взаимодействия специалистов (учитель-логопед, педагог-психолог, воспитатель)</a:t>
            </a:r>
            <a:endParaRPr lang="ru-RU" sz="20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EB5AFDD-499A-41D0-8D05-4E34BB5870DB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755551" y="1196752"/>
            <a:ext cx="7467600" cy="5069160"/>
          </a:xfrm>
          <a:ln>
            <a:solidFill>
              <a:srgbClr val="8000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Документ представляет собой методическое руководство по организации </a:t>
            </a:r>
            <a:r>
              <a:rPr lang="ru-RU" alt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развивающей предметно-пространственной среды</a:t>
            </a:r>
            <a:r>
              <a:rPr lang="ru-RU" alt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(РППС) для детей с тяжелыми нарушениями речи (ТНР) в условиях дошкольного образовательного учреждения.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Основная цель</a:t>
            </a:r>
            <a:r>
              <a:rPr lang="ru-RU" alt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заключается в создании оптимальных условий для коррекционно-развивающей работы с учетом особенностей психофизического развития детей с ТНР, а также в обеспечении реализации адаптированной образовательной программы.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Основные принципы</a:t>
            </a:r>
            <a:r>
              <a:rPr lang="ru-RU" alt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организации РППС, включая содержательную насыщенность, </a:t>
            </a:r>
            <a:r>
              <a:rPr lang="ru-RU" altLang="ru-RU" sz="1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трансформируемость</a:t>
            </a:r>
            <a:r>
              <a:rPr lang="ru-RU" alt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altLang="ru-RU" sz="1800" dirty="0" err="1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полифункциональность</a:t>
            </a:r>
            <a:r>
              <a:rPr lang="ru-RU" alt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вариативность, доступность и безопасность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Методологические подходы</a:t>
            </a:r>
            <a:r>
              <a:rPr lang="ru-RU" alt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 проектированию среды с учетом интеграции образовательных областей и междисциплинарного подхода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Структурные компоненты</a:t>
            </a:r>
            <a:r>
              <a:rPr lang="ru-RU" alt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зонирования пространства группы, включающие зоны фронтально-подгрупповой работы, коррекционный уголок, центр «Наша библиотека», уголок конструирования и другие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Методические рекомендации</a:t>
            </a:r>
            <a:r>
              <a:rPr lang="ru-RU" alt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наполнению среды с учетом психологических особенностей детей и развития их мелкой моторики</a:t>
            </a:r>
          </a:p>
          <a:p>
            <a:pPr marL="0" lvl="0" indent="0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alt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Особое внимание уделяется вопросам учета возрастных и гендерных особенностей детей, а также реализации </a:t>
            </a:r>
            <a:r>
              <a:rPr lang="ru-RU" alt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инновационных методов</a:t>
            </a:r>
            <a:r>
              <a:rPr lang="ru-RU" alt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работы, включая методику М. Монтессори</a:t>
            </a:r>
          </a:p>
        </p:txBody>
      </p:sp>
    </p:spTree>
    <p:extLst>
      <p:ext uri="{BB962C8B-B14F-4D97-AF65-F5344CB8AC3E}">
        <p14:creationId xmlns:p14="http://schemas.microsoft.com/office/powerpoint/2010/main" val="11553150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>
            <a:extLst>
              <a:ext uri="{FF2B5EF4-FFF2-40B4-BE49-F238E27FC236}">
                <a16:creationId xmlns:a16="http://schemas.microsoft.com/office/drawing/2014/main" id="{C5CB69F8-314C-4273-8061-CCBDED8B5A1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dirty="0"/>
              <a:t>логопед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8CD1AD-06D6-4D29-918F-CA99DFCEE93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174" y="764704"/>
            <a:ext cx="3566124" cy="229068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7ACF4EB-E55B-4D20-AA0B-C2D3446F4F8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186" y="3481812"/>
            <a:ext cx="3950584" cy="2954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4168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Марина\Contacts\Desktop\документы\20241031_100430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279227"/>
            <a:ext cx="4259560" cy="3194670"/>
          </a:xfrm>
          <a:prstGeom prst="rect">
            <a:avLst/>
          </a:prstGeom>
          <a:noFill/>
        </p:spPr>
      </p:pic>
      <p:pic>
        <p:nvPicPr>
          <p:cNvPr id="1028" name="Picture 4" descr="C:\Users\Марина\Contacts\Desktop\документы\20241031_100507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3528" y="3633752"/>
            <a:ext cx="3936437" cy="2952328"/>
          </a:xfrm>
          <a:prstGeom prst="rect">
            <a:avLst/>
          </a:prstGeom>
          <a:noFill/>
        </p:spPr>
      </p:pic>
      <p:pic>
        <p:nvPicPr>
          <p:cNvPr id="1030" name="Picture 6" descr="C:\Users\Марина\Contacts\Desktop\документы\20241031_11212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5860" y="494209"/>
            <a:ext cx="3131840" cy="2348880"/>
          </a:xfrm>
          <a:prstGeom prst="rect">
            <a:avLst/>
          </a:prstGeom>
          <a:noFill/>
        </p:spPr>
      </p:pic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37DA827-9CE8-40B1-9049-D4BD3E6487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3EBB67-2D98-4AA5-A036-736572A0B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ru-RU" dirty="0"/>
            </a:br>
            <a:endParaRPr lang="ru-RU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49598DA8-B5B5-4CC9-9D87-8996FDA1F3BE}"/>
              </a:ext>
            </a:extLst>
          </p:cNvPr>
          <p:cNvPicPr>
            <a:picLocks noGrp="1" noChangeAspect="1"/>
          </p:cNvPicPr>
          <p:nvPr>
            <p:ph sz="quarter"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303" y="3717032"/>
            <a:ext cx="3693300" cy="276264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C347141-24AF-40BF-8438-9D662915BAA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613" y="476672"/>
            <a:ext cx="3719990" cy="278654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4C573FD-2D19-4CA9-9CB8-5890B04BAE1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02944" y="3851582"/>
            <a:ext cx="4175395" cy="2612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1691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516BE39-9826-480D-A40C-30E548F5E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6632"/>
            <a:ext cx="7467600" cy="825996"/>
          </a:xfrm>
          <a:ln>
            <a:solidFill>
              <a:srgbClr val="8000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74320" lvl="0" indent="-274320" algn="ctr">
              <a:spcBef>
                <a:spcPts val="600"/>
              </a:spcBef>
            </a:pPr>
            <a:r>
              <a:rPr lang="ru-RU" sz="2400" b="1" cap="none" dirty="0">
                <a:solidFill>
                  <a:srgbClr val="7030A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Взаимодействия специалистов (учитель-логопед, педагог-психолог, воспитатель)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8F0E722-C8C7-4D89-82FD-FB148DC8D4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3528" y="1124744"/>
            <a:ext cx="8496943" cy="5355312"/>
          </a:xfrm>
          <a:prstGeom prst="rect">
            <a:avLst/>
          </a:prstGeom>
          <a:ln>
            <a:solidFill>
              <a:srgbClr val="8000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цель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руководства заключается в описании системы профессионального сотрудничества специалистов для эффективной коррекции речевых нарушений и предупреждения вторичных отклонений в развитии детей.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Р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ассматриваются следующие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ключевые аспекты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установки взаимодействия специалистов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Формы организации совместной работы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построения коррекционно-образовательного процесса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Документационное обеспечение взаимодействия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Методический инструментарий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включает описание различных форм профессионального сотрудничества: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Совместное планирование работы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Координация тематических недель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образовательных событий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видеоанализа занятий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психолого-педагогического консилиума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Консультативная деятельность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Особое внимание уделяется роли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учителя-логопеда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как координатора коррекционно-развивающей работы и механизмам реализации </a:t>
            </a:r>
            <a:r>
              <a:rPr kumimoji="0" lang="ru-RU" altLang="ru-RU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единых требований</a:t>
            </a:r>
            <a:r>
              <a:rPr kumimoji="0" lang="ru-RU" altLang="ru-RU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к речевому развитию детей.</a:t>
            </a:r>
          </a:p>
        </p:txBody>
      </p:sp>
    </p:spTree>
    <p:extLst>
      <p:ext uri="{BB962C8B-B14F-4D97-AF65-F5344CB8AC3E}">
        <p14:creationId xmlns:p14="http://schemas.microsoft.com/office/powerpoint/2010/main" val="3061136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E59150-48A0-472E-A2C3-8902767F6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5808"/>
            <a:ext cx="7467600" cy="418058"/>
          </a:xfrm>
          <a:ln>
            <a:solidFill>
              <a:srgbClr val="8000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274320" lvl="0" indent="-274320" algn="ctr">
              <a:spcBef>
                <a:spcPts val="600"/>
              </a:spcBef>
            </a:pPr>
            <a:r>
              <a:rPr lang="ru-RU" sz="2400" b="1" cap="none" dirty="0">
                <a:solidFill>
                  <a:srgbClr val="7030A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Взаимодействия с семьей </a:t>
            </a:r>
            <a:endParaRPr lang="ru-RU" sz="24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1B538CB-6590-48ED-90A4-A32E309E57D6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 bwMode="auto">
          <a:xfrm>
            <a:off x="323528" y="1252210"/>
            <a:ext cx="8352928" cy="5078313"/>
          </a:xfrm>
          <a:prstGeom prst="rect">
            <a:avLst/>
          </a:prstGeom>
          <a:ln>
            <a:solidFill>
              <a:srgbClr val="80008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Основная цель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работы заключается в создании единой коррекционно-развивающей среды через объединение усилий педагогов, специалистов и родителей для успешного речевого развития и социальной адаптации детей с ТНР.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В документе подробно рассматриваются: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Целевые установки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и задачи взаимодействия с семьями воспитанников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Принципы построения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партнёрских отношений с родителями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Формы и методы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работы с семьями, включая традиционные и современные подходы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Практические рекомендации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по организации эффективного сотрудничества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Методический инструментарий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включает описание различных форм работы: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Родительские собрания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Индивидуальные консультации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Наглядные информационные материалы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Дни открытых дверей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Совместные мероприятия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Электронные средства коммуникации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rgbClr val="7030A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Особое внимание уделяется вопросам психологической поддержки семей и создания благоприятной атмосферы сотрудничества.</a:t>
            </a:r>
          </a:p>
        </p:txBody>
      </p:sp>
    </p:spTree>
    <p:extLst>
      <p:ext uri="{BB962C8B-B14F-4D97-AF65-F5344CB8AC3E}">
        <p14:creationId xmlns:p14="http://schemas.microsoft.com/office/powerpoint/2010/main" val="15026509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60648"/>
            <a:ext cx="7467600" cy="576064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rgbClr val="E2A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4. Специализированная литература</a:t>
            </a:r>
            <a:endParaRPr lang="ru-RU" dirty="0">
              <a:solidFill>
                <a:srgbClr val="E2AC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5EA19AE-28FF-4086-B6B1-DC6FFD673337}"/>
              </a:ext>
            </a:extLst>
          </p:cNvPr>
          <p:cNvSpPr>
            <a:spLocks noGrp="1" noChangeArrowheads="1"/>
          </p:cNvSpPr>
          <p:nvPr>
            <p:ph sz="quarter" idx="1"/>
          </p:nvPr>
        </p:nvSpPr>
        <p:spPr bwMode="auto">
          <a:xfrm>
            <a:off x="426368" y="980728"/>
            <a:ext cx="8291264" cy="575542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Основное содержание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включает комплекс специализированных пособий, направленных на всестороннее развитие и коррекцию речевых нарушений у дошкольников.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 сборнике отражены следующие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направления работы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Интеграция коррекционных мероприятий в режимные моменты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связной речи через игровые технологии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эффективного взаимодействия специалистов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Физическое и музыкальное развитие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развивающей предметно-пространственной среды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Надомное обучение детей с множественными нарушениями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арт-технологий в коррекционной работе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Особенность сборника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заключается в соответствии современным федеральным государственным образовательным стандартам и федеральным адаптированным образовательным программам.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	Практическая значимость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материалов определяется наличием конкретных методик, конспектов занятий и рекомендаций для специалистов: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Воспитателей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Учителей-логопедов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Музыкальных руководителей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Инструкторов по физической культуре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Психологов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altLang="ru-RU" sz="1600" dirty="0">
                <a:solidFill>
                  <a:srgbClr val="B88C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solidFill>
                  <a:srgbClr val="B88C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редставляет интерес для специалистов дошкольных образовательных учреждений, работающих с детьми с ТНР, а также может быть использован в системе повышения квалификации педагогических кадров.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1763688" y="2456892"/>
            <a:ext cx="7467600" cy="1944216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1588</TotalTime>
  <Words>3009</Words>
  <Application>Microsoft Office PowerPoint</Application>
  <PresentationFormat>Экран (4:3)</PresentationFormat>
  <Paragraphs>565</Paragraphs>
  <Slides>33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33</vt:i4>
      </vt:variant>
    </vt:vector>
  </HeadingPairs>
  <TitlesOfParts>
    <vt:vector size="44" baseType="lpstr">
      <vt:lpstr>Arial</vt:lpstr>
      <vt:lpstr>Calibri</vt:lpstr>
      <vt:lpstr>Cambria</vt:lpstr>
      <vt:lpstr>Century Schoolbook</vt:lpstr>
      <vt:lpstr>Franklin Gothic Book</vt:lpstr>
      <vt:lpstr>Perpetua</vt:lpstr>
      <vt:lpstr>Times New Roman</vt:lpstr>
      <vt:lpstr>Wingdings</vt:lpstr>
      <vt:lpstr>Wingdings 2</vt:lpstr>
      <vt:lpstr>Эркер</vt:lpstr>
      <vt:lpstr>Справедливость</vt:lpstr>
      <vt:lpstr>  МБДОУ ЦРР-д/с «Ымыы» с.Мындагай   МЕТОДИЧЕСКИЙ КЕЙС «ОСОБЕННЫЙ РЕБЕНОК: навигатор для педагога в работе  с детьми с ТНР  </vt:lpstr>
      <vt:lpstr>Актуальность</vt:lpstr>
      <vt:lpstr>Раздел 1. Нормативно-правовое сопровождение</vt:lpstr>
      <vt:lpstr>Федеральный закон «Об образовании в Российской Федерации» № 273-ФЗ</vt:lpstr>
      <vt:lpstr>   Федеральный государственный образовательный стандарт дошкольного образования </vt:lpstr>
      <vt:lpstr>Приказ Минпросвещения РФ № 373 «Об утверждении Порядка организации и осуществления образовательной деятельности по основным общеобразовательным программам – образовательным программам дошкольного образования»</vt:lpstr>
      <vt:lpstr> СП 2.4.3648-20 «Санитарно-эпидемиологические требования к организациям воспитания и обучения, отдыха и оздоровления детей и молодежи»</vt:lpstr>
      <vt:lpstr>Локальные акты МБДОУ ЦРР д/с «Ымыы» с. Мындагай</vt:lpstr>
      <vt:lpstr>Адаптированная основная образовательная программа МБДОУ ЦРР-д/с «Ымыы»</vt:lpstr>
      <vt:lpstr>Положение о группе комбинированной направленности МБДОУ ЦРР-д/с «Ымыы»</vt:lpstr>
      <vt:lpstr>Положение об оказании логопедической помощи в МБДОУ ЦРР д/с «Ымыы»</vt:lpstr>
      <vt:lpstr>Договор об образовании по образовательным программам дошкольного образования</vt:lpstr>
      <vt:lpstr>Заключения ПМПК МКУ «Управления образования Чурапчинского улуса (района)»</vt:lpstr>
      <vt:lpstr>Раздел 2. Обследование речевого развития детей</vt:lpstr>
      <vt:lpstr>Чемоданчик Стребелевой Е.А. </vt:lpstr>
      <vt:lpstr> </vt:lpstr>
      <vt:lpstr>Презентация PowerPoint</vt:lpstr>
      <vt:lpstr>Пособие Е.П.Басыгысовой</vt:lpstr>
      <vt:lpstr> </vt:lpstr>
      <vt:lpstr>Раздел 3. Психолого-педагогические условия реализации АОП для детей с ТНР</vt:lpstr>
      <vt:lpstr>Индивидуальный образовательный маршрут</vt:lpstr>
      <vt:lpstr>Презентация PowerPoint</vt:lpstr>
      <vt:lpstr>Презентация PowerPoint</vt:lpstr>
      <vt:lpstr>Тылын-өһун сайдыытыгар уустук кэһиллиилээх оҕолору көннөрөр-сайыннарар үлэ былаана</vt:lpstr>
      <vt:lpstr>Презентация PowerPoint</vt:lpstr>
      <vt:lpstr>Предметно-пространственная среда, взаимодействия специалистов (учитель-логопед, педагог-психолог, воспитатель)</vt:lpstr>
      <vt:lpstr>Презентация PowerPoint</vt:lpstr>
      <vt:lpstr>Презентация PowerPoint</vt:lpstr>
      <vt:lpstr> </vt:lpstr>
      <vt:lpstr>Взаимодействия специалистов (учитель-логопед, педагог-психолог, воспитатель)</vt:lpstr>
      <vt:lpstr>Взаимодействия с семьей </vt:lpstr>
      <vt:lpstr>Раздел 4. Специализированная литература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МБДОУ ЦРР-д/с «Ымыы» с.Мындагай   «ОСОБЕННЫЙ РЕБЕНОК: навигатор для педагога</dc:title>
  <dc:creator>Марина</dc:creator>
  <cp:lastModifiedBy>Екатерина Чимутова</cp:lastModifiedBy>
  <cp:revision>90</cp:revision>
  <dcterms:created xsi:type="dcterms:W3CDTF">2026-03-26T02:05:30Z</dcterms:created>
  <dcterms:modified xsi:type="dcterms:W3CDTF">2026-08-06T21:22:21Z</dcterms:modified>
</cp:coreProperties>
</file>