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81" r:id="rId5"/>
    <p:sldId id="273" r:id="rId6"/>
    <p:sldId id="274" r:id="rId7"/>
    <p:sldId id="275" r:id="rId8"/>
    <p:sldId id="277" r:id="rId9"/>
    <p:sldId id="265" r:id="rId10"/>
    <p:sldId id="282" r:id="rId11"/>
    <p:sldId id="266" r:id="rId12"/>
    <p:sldId id="267" r:id="rId13"/>
    <p:sldId id="268" r:id="rId14"/>
    <p:sldId id="269" r:id="rId15"/>
    <p:sldId id="270" r:id="rId16"/>
    <p:sldId id="276" r:id="rId17"/>
    <p:sldId id="279" r:id="rId18"/>
    <p:sldId id="278" r:id="rId19"/>
    <p:sldId id="283" r:id="rId20"/>
    <p:sldId id="25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очень 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4-4B43-99FA-0BFF33774D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4-4B43-99FA-0BFF33774D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норма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4-4B43-99FA-0BFF33774D5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4-4B43-99FA-0BFF33774D5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очень 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4-4B43-99FA-0BFF33774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043200"/>
        <c:axId val="33067776"/>
        <c:axId val="0"/>
      </c:bar3DChart>
      <c:catAx>
        <c:axId val="33043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067776"/>
        <c:crosses val="autoZero"/>
        <c:auto val="1"/>
        <c:lblAlgn val="ctr"/>
        <c:lblOffset val="100"/>
        <c:noMultiLvlLbl val="0"/>
      </c:catAx>
      <c:valAx>
        <c:axId val="3306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43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7-4F97-B9C2-D712C8F793A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7-4F97-B9C2-D712C8F793A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нормальный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67-4F97-B9C2-D712C8F793A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67-4F97-B9C2-D712C8F79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027968"/>
        <c:axId val="31029504"/>
        <c:axId val="0"/>
      </c:bar3DChart>
      <c:catAx>
        <c:axId val="31027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029504"/>
        <c:crosses val="autoZero"/>
        <c:auto val="1"/>
        <c:lblAlgn val="ctr"/>
        <c:lblOffset val="100"/>
        <c:noMultiLvlLbl val="0"/>
      </c:catAx>
      <c:valAx>
        <c:axId val="31029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0279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очень 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5-468B-8D17-4458673C6DA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25-468B-8D17-4458673C6DA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25-468B-8D17-4458673C6DA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25-468B-8D17-4458673C6DA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25-468B-8D17-4458673C6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678400"/>
        <c:axId val="30680192"/>
        <c:axId val="0"/>
      </c:bar3DChart>
      <c:catAx>
        <c:axId val="30678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680192"/>
        <c:crosses val="autoZero"/>
        <c:auto val="1"/>
        <c:lblAlgn val="ctr"/>
        <c:lblOffset val="100"/>
        <c:noMultiLvlLbl val="0"/>
      </c:catAx>
      <c:valAx>
        <c:axId val="30680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6784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очень 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B1-456E-BCE5-B7F36E79A50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B1-456E-BCE5-B7F36E79A50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повышенный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B1-456E-BCE5-B7F36E79A50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B1-456E-BCE5-B7F36E79A50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B1-456E-BCE5-B7F36E79A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968384"/>
        <c:axId val="41969920"/>
        <c:axId val="0"/>
      </c:bar3DChart>
      <c:catAx>
        <c:axId val="4196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969920"/>
        <c:crosses val="autoZero"/>
        <c:auto val="1"/>
        <c:lblAlgn val="ctr"/>
        <c:lblOffset val="100"/>
        <c:noMultiLvlLbl val="0"/>
      </c:catAx>
      <c:valAx>
        <c:axId val="41969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1968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соперничество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E-4CEA-8BDD-DA6C06549E3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сотрудничество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E-4CEA-8BDD-DA6C06549E3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избегание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3E-4CEA-8BDD-DA6C06549E3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компромист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3E-4CEA-8BDD-DA6C06549E3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приспособление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3E-4CEA-8BDD-DA6C06549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0751744"/>
        <c:axId val="30757632"/>
        <c:axId val="0"/>
      </c:bar3DChart>
      <c:catAx>
        <c:axId val="30751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0757632"/>
        <c:crosses val="autoZero"/>
        <c:auto val="1"/>
        <c:lblAlgn val="ctr"/>
        <c:lblOffset val="100"/>
        <c:noMultiLvlLbl val="0"/>
      </c:catAx>
      <c:valAx>
        <c:axId val="30757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75174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лидеры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FB-4C5B-82D1-B510D4027F0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предпочитаемые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FB-4C5B-82D1-B510D4027F0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нейтральные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FB-4C5B-82D1-B510D4027F0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пренебрегаемые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FB-4C5B-82D1-B510D4027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457664"/>
        <c:axId val="33459200"/>
        <c:axId val="0"/>
      </c:bar3DChart>
      <c:catAx>
        <c:axId val="33457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459200"/>
        <c:crosses val="autoZero"/>
        <c:auto val="1"/>
        <c:lblAlgn val="ctr"/>
        <c:lblOffset val="100"/>
        <c:noMultiLvlLbl val="0"/>
      </c:catAx>
      <c:valAx>
        <c:axId val="33459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4576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испытывают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1-4990-93FD-43A9042575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 испытывают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D1-4990-93FD-43A904257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358976"/>
        <c:axId val="33360512"/>
        <c:axId val="0"/>
      </c:bar3DChart>
      <c:catAx>
        <c:axId val="3335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360512"/>
        <c:crosses val="autoZero"/>
        <c:auto val="1"/>
        <c:lblAlgn val="ctr"/>
        <c:lblOffset val="100"/>
        <c:noMultiLvlLbl val="0"/>
      </c:catAx>
      <c:valAx>
        <c:axId val="33360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3589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55-419B-82B6-5429096D7B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хороший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55-419B-82B6-5429096D7B6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55-419B-82B6-5429096D7B6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2023-24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55-419B-82B6-5429096D7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396608"/>
        <c:axId val="33398144"/>
        <c:axId val="0"/>
      </c:bar3DChart>
      <c:catAx>
        <c:axId val="33396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3398144"/>
        <c:crosses val="autoZero"/>
        <c:auto val="1"/>
        <c:lblAlgn val="ctr"/>
        <c:lblOffset val="100"/>
        <c:noMultiLvlLbl val="0"/>
      </c:catAx>
      <c:valAx>
        <c:axId val="33398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3966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8608611-7DDA-4C8C-97E1-E074091A9DA6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22DED11-AAB0-4CB3-AA8C-518D3CF0B7A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571449"/>
            <a:ext cx="6768752" cy="1432355"/>
          </a:xfrm>
        </p:spPr>
        <p:txBody>
          <a:bodyPr>
            <a:normAutofit lnSpcReduction="10000"/>
          </a:bodyPr>
          <a:lstStyle/>
          <a:p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Программа по профилактике </a:t>
            </a:r>
            <a:r>
              <a:rPr lang="ru-RU" sz="28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28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среди детей подросткового возраста </a:t>
            </a: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«Путь к успеху»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32656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Мугудайская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средняя общеобразовательная школа имени Д.Д. Красильникова»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4128" y="587727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Оконешникова Мария Афанасьевна- педагог- 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11702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/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Расширять способы конструктивного взаимодействия в конфликтных ситуациях;</a:t>
            </a:r>
          </a:p>
          <a:p>
            <a:pPr lvl="0"/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Оптимизировать	межличностные	и	межгрупповые	отношения	в классном коллективе;</a:t>
            </a:r>
          </a:p>
          <a:p>
            <a:pPr lvl="0"/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Обучать навыкам самоконтроля;</a:t>
            </a:r>
          </a:p>
          <a:p>
            <a:pPr lvl="0"/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Развивать способность понимать и принимать особенности другого человека;</a:t>
            </a:r>
          </a:p>
          <a:p>
            <a:pPr lvl="0"/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Способствовать	развитию	позитивного	восприятие	себя	и	другого человека</a:t>
            </a:r>
            <a:r>
              <a:rPr lang="ru-RU" dirty="0">
                <a:solidFill>
                  <a:schemeClr val="tx2"/>
                </a:solidFill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2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среди детей подросткового возраста в условиях образовательной школы</a:t>
            </a:r>
          </a:p>
        </p:txBody>
      </p:sp>
    </p:spTree>
    <p:extLst>
      <p:ext uri="{BB962C8B-B14F-4D97-AF65-F5344CB8AC3E}">
        <p14:creationId xmlns:p14="http://schemas.microsoft.com/office/powerpoint/2010/main" val="380275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Знание способов конструктивного взаимодействия и использование их в практической деятельности.</a:t>
            </a:r>
          </a:p>
          <a:p>
            <a:pPr marL="0" lv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Применение навыков самоконтроля.</a:t>
            </a:r>
          </a:p>
          <a:p>
            <a:pPr marL="0" lv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Понимание эмоционального состояния другого человека, своих чувств.</a:t>
            </a:r>
          </a:p>
          <a:p>
            <a:pPr marL="0" lv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Проявление	признаков	ответственного</a:t>
            </a:r>
          </a:p>
          <a:p>
            <a:pPr marL="0" lv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поведения	в	конфликтных ситуациях.</a:t>
            </a:r>
          </a:p>
          <a:p>
            <a:pPr mar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5. Повышение	уровня:	умения	адекватно выражать	свои	чувства, противостоять давлению и манипуляциям со стороны других людей.</a:t>
            </a:r>
          </a:p>
          <a:p>
            <a:pPr marL="0" indent="0">
              <a:buNone/>
            </a:pPr>
            <a:endParaRPr lang="ru-RU" sz="21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Критерии оценки планируемых результатов:</a:t>
            </a:r>
          </a:p>
        </p:txBody>
      </p:sp>
    </p:spTree>
    <p:extLst>
      <p:ext uri="{BB962C8B-B14F-4D97-AF65-F5344CB8AC3E}">
        <p14:creationId xmlns:p14="http://schemas.microsoft.com/office/powerpoint/2010/main" val="2286224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805883"/>
          </a:xfrm>
        </p:spPr>
        <p:txBody>
          <a:bodyPr>
            <a:normAutofit/>
          </a:bodyPr>
          <a:lstStyle/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Расширение конструктивных способов взаимодействия с окружающими.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навыков самоконтроля.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ответственности за принятие решений и свои действия.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Оптимизация межличностных и межгрупповых отношений в классном коллективе.</a:t>
            </a:r>
          </a:p>
          <a:p>
            <a:endParaRPr lang="ru-RU" sz="1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Ожидаемые результаты реализации программы: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5313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 декабря 2012 г. № 273-ФЗ «Об образовании в Российской Федерации»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ФГОС среднего (полного) общего образования к результатам освоения обучающимися основной образовательной программы.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Стратегия развития воспитания в Российской Федерации на период до 2025 года.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созданию и развитию служб примирения в образовательных организациях, разосланные письмом МИНОБРНАУКИ РФ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№07-4317 от 18.12.2015.</a:t>
            </a:r>
          </a:p>
          <a:p>
            <a:pPr lvl="0"/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Распоряжение Правительства РФ от 22.03.2017 N 520-р «Об утверждении Концепции развития системы профилактики безнадзорности и правонарушений несовершеннолетних на период до 2020 года».</a:t>
            </a:r>
          </a:p>
          <a:p>
            <a:pPr marL="0" indent="0">
              <a:buNone/>
            </a:pP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Нормативно-правовое основание программы.</a:t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173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Проведение первичной диагностики, обработка и интерпретация психодиагностических данных.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наблюдение за учащимися в различных ситуациях;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выявление учащихся с отклонениями в поведении в школе и своевременная организация работы по коррекции их поведения;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изучение уровня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учащихся;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изучение склонностей агрессии у учащихся;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определение положения ребенка в классе сверстников;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изучение и выявление уровня эмоционального состояния учащихся;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изучение степени актуальности проблемы 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среди подростков.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программы: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Диагностическая деятельность 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68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индивидуальное и групповое консультирование по вопросам исправления недостатков поведения;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—проведение индивидуальных и групповых коррекционно- развивающих работ 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индивидуальная работа классного руководителя, участкового инспектора, администрации школы с учащимися, требующими коррекции поведения;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создание условий для развития творческих способностей ребенка, помощь в организации разумного досуга (кружки, спортивные секции и др.);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вовлечение учащихся в активную общественную работу;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ненавязчивый контроль со стороны учителя, классного руководителя, участкового инспектора, администрации школы за поведением ребенка в классном коллективе и во внеурочное время;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привлечение к чтению художественной литературы, запись в библиотеку;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— индивидуальные беседы, встречи с интересными людьми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Коррекционно- развивающая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324186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исследовании приняли участие 40 учащихся в возрасте 12–17 лет, из них 13 мальчиков, 27 девочки. </a:t>
            </a:r>
          </a:p>
          <a:p>
            <a:pPr marL="0" indent="0">
              <a:buNone/>
            </a:pP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Была составлена диагностическая программа исследования, представленная следующими методиками: "Шкала эмоционального отклика" А. </a:t>
            </a:r>
            <a:r>
              <a:rPr lang="ru-RU" sz="21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Меграбяна</a:t>
            </a: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Н. Эпштейна, опросник </a:t>
            </a:r>
            <a:r>
              <a:rPr lang="ru-RU" sz="21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Басса</a:t>
            </a: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1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Дарки</a:t>
            </a: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тест "Описание поведения в конфликте К. Томаса", социометрия (Дж. Морено); опрос, направленный на изучение степени актуальности проблемы </a:t>
            </a:r>
            <a:r>
              <a:rPr lang="ru-RU" sz="21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21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среди подростков.</a:t>
            </a:r>
          </a:p>
          <a:p>
            <a:pPr marL="0" indent="0">
              <a:buNone/>
            </a:pP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Диагностическая программа</a:t>
            </a:r>
          </a:p>
        </p:txBody>
      </p:sp>
    </p:spTree>
    <p:extLst>
      <p:ext uri="{BB962C8B-B14F-4D97-AF65-F5344CB8AC3E}">
        <p14:creationId xmlns:p14="http://schemas.microsoft.com/office/powerpoint/2010/main" val="304794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	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опросника"Шкала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эмоционального отклика" А.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Меграбяна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и Н. Эпштейна 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15% детей имеют низкий уровень развития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Они испытывают затруднения в установлении контактов с людьми, некомфортно чувствуют себя в большой компании, не понимают эмоциональных проявлений и поступков, часто не находят взаимопонимания с окружающими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Анализ результатов исследования позволил сделать следующие выводы: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26267173"/>
              </p:ext>
            </p:extLst>
          </p:nvPr>
        </p:nvGraphicFramePr>
        <p:xfrm>
          <a:off x="2699792" y="3573016"/>
          <a:ext cx="540060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9049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3704141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шкалы личностной тревожности. (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А.М.Прихожан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868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lvl="0" indent="0">
              <a:buNone/>
            </a:pPr>
            <a:r>
              <a:rPr lang="ru-RU" sz="1800" dirty="0"/>
              <a:t>	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20% подростков склонны к агрессии. У таких детей велико стремление к применению физической силы, высокий уровень негативизма как оппозиционная мера поведения.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опросника 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Басса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Дарки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70462330"/>
              </p:ext>
            </p:extLst>
          </p:nvPr>
        </p:nvGraphicFramePr>
        <p:xfrm>
          <a:off x="1835696" y="2276872"/>
          <a:ext cx="5784304" cy="318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626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13% участников исследования высокий показатель по шкале "обида", трактуемая авторами опросника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Басса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Дарки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как зависть и ненависть к окружающим.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опросника 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Басса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Дарки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13098841"/>
              </p:ext>
            </p:extLst>
          </p:nvPr>
        </p:nvGraphicFramePr>
        <p:xfrm>
          <a:off x="1763688" y="2420888"/>
          <a:ext cx="640871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3566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900" dirty="0"/>
              <a:t>	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20% испытуемых предпочитают стратегию соперничества. Они стремятся добиться удовлетворения своих интересов в ущерб другому. Около 62% – готовы к сотрудничеству, т. е. приходят к альтернативе, полностью удовлетворяющей интересы обеих сторон. 14,5% подростков выбирают избегание, или уход, для которого характерно отсутствие стремления как к кооперации, так и к достижению собственных целей. Около 2,5% – могут пойти на компромисс как соглашение между участниками конфликта, достигнутое путем взаимных уступок. 0% детей предпочитают стратегию приспособления – принесение в жертву собственных интересов ради другого.</a:t>
            </a:r>
          </a:p>
          <a:p>
            <a:pPr marL="0" indent="0">
              <a:buNone/>
            </a:pPr>
            <a:b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теста "Описание поведения в конфликте К. Томаса"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46791326"/>
              </p:ext>
            </p:extLst>
          </p:nvPr>
        </p:nvGraphicFramePr>
        <p:xfrm>
          <a:off x="1524000" y="4149080"/>
          <a:ext cx="672040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431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900" dirty="0"/>
              <a:t>	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По результатам применения социометрической методики, 7,5% подростков могут быть отнесены к категории "непринятые". Это члены группы, имеющие нулевой статус и самоустранившиеся от участия в групповом взаимодействии. Причинами такого поведения могут быть личностные особенности (например, застенчивость, интроверсия, чувство неполноценности и неуверенности в себе и другое</a:t>
            </a:r>
            <a:r>
              <a:rPr lang="ru-RU" sz="1900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социометрии (Дж. Морено)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80705125"/>
              </p:ext>
            </p:extLst>
          </p:nvPr>
        </p:nvGraphicFramePr>
        <p:xfrm>
          <a:off x="1979712" y="3068960"/>
          <a:ext cx="604867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8064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287248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43691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опроса, направленный на изучение степени актуальности проблемы  </a:t>
            </a:r>
            <a:r>
              <a:rPr lang="ru-RU" sz="31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31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среди подростков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15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901903"/>
              </p:ext>
            </p:extLst>
          </p:nvPr>
        </p:nvGraphicFramePr>
        <p:xfrm>
          <a:off x="457200" y="981075"/>
          <a:ext cx="8229600" cy="5145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0405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Итоги уровня воспитанности (Капустин Н.П.)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52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en-US" sz="4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этап- подготовительный. 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Проведение первичной диагностики, обработка и интерпретация психодиагностических данных.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Разработка коррекционной программы.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этап- практический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1. Проведение коррекционных занятий по разработанной коррекционно-развивающей программе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этап- аналитический</a:t>
            </a:r>
          </a:p>
          <a:p>
            <a:pPr marL="0" indent="0">
              <a:buNone/>
            </a:pPr>
            <a: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3.1 Проведение повторной диагностики с детьми. Анализ и интерпретация психодиагностических данных. Оценка эффективности коррекционной работы.</a:t>
            </a:r>
            <a:br>
              <a:rPr lang="ru-RU" sz="4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Этапы реализации Программы</a:t>
            </a:r>
            <a:endParaRPr lang="ru-RU" sz="2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35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— Проведение первичной диагностики, обработка и интерпретация психодиагностических данных.</a:t>
            </a:r>
          </a:p>
          <a:p>
            <a:pPr marL="0" indent="0">
              <a:buNone/>
            </a:pPr>
            <a:r>
              <a:rPr lang="ru-RU" dirty="0"/>
              <a:t>— наблюдение за учащимися в различных ситуациях; </a:t>
            </a:r>
          </a:p>
          <a:p>
            <a:pPr marL="0" indent="0">
              <a:buNone/>
            </a:pPr>
            <a:r>
              <a:rPr lang="ru-RU" dirty="0"/>
              <a:t>— выявление учащихся с отклонениями в поведении в школе и своевременная организация работы по коррекции их поведения; </a:t>
            </a:r>
          </a:p>
          <a:p>
            <a:pPr marL="0" indent="0">
              <a:buNone/>
            </a:pPr>
            <a:r>
              <a:rPr lang="ru-RU" dirty="0"/>
              <a:t>— изучение уровня </a:t>
            </a:r>
            <a:r>
              <a:rPr lang="ru-RU" dirty="0" err="1"/>
              <a:t>эмпатии</a:t>
            </a:r>
            <a:r>
              <a:rPr lang="ru-RU" dirty="0"/>
              <a:t> учащихся; </a:t>
            </a:r>
          </a:p>
          <a:p>
            <a:pPr marL="0" indent="0">
              <a:buNone/>
            </a:pPr>
            <a:r>
              <a:rPr lang="ru-RU" dirty="0"/>
              <a:t>— изучение склонностей агрессии у учащихся; </a:t>
            </a:r>
          </a:p>
          <a:p>
            <a:pPr marL="0" indent="0">
              <a:buNone/>
            </a:pPr>
            <a:r>
              <a:rPr lang="ru-RU" dirty="0"/>
              <a:t>— определение положения ребенка в классе сверстников; </a:t>
            </a:r>
          </a:p>
          <a:p>
            <a:pPr marL="0" indent="0">
              <a:buNone/>
            </a:pPr>
            <a:r>
              <a:rPr lang="ru-RU" dirty="0"/>
              <a:t>— изучение и выявление уровня эмоционального состояния учащихся; </a:t>
            </a:r>
          </a:p>
          <a:p>
            <a:pPr marL="0" indent="0">
              <a:buNone/>
            </a:pPr>
            <a:r>
              <a:rPr lang="ru-RU" dirty="0"/>
              <a:t>— изучение степени актуальности проблемы  </a:t>
            </a:r>
            <a:r>
              <a:rPr lang="ru-RU" dirty="0" err="1"/>
              <a:t>буллинга</a:t>
            </a:r>
            <a:r>
              <a:rPr lang="ru-RU" dirty="0"/>
              <a:t> среди подростков.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программы: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Диагностическая деятельность </a:t>
            </a:r>
            <a:b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09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068959"/>
            <a:ext cx="7408333" cy="3057203"/>
          </a:xfrm>
        </p:spPr>
        <p:txBody>
          <a:bodyPr/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Создание условий для профилактических работ с учащимися.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Составление программу по профилактике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среди детей подросткового возраста 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«Путь к успеху»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Проведение индивидуальных и групповых коррекционно- развивающих работ ;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1438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Коррекционно- развивающая работа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23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335096"/>
            <a:ext cx="691276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Кабинет релаксации</a:t>
            </a:r>
          </a:p>
        </p:txBody>
      </p:sp>
    </p:spTree>
    <p:extLst>
      <p:ext uri="{BB962C8B-B14F-4D97-AF65-F5344CB8AC3E}">
        <p14:creationId xmlns:p14="http://schemas.microsoft.com/office/powerpoint/2010/main" val="779905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3138</TotalTime>
  <Words>1103</Words>
  <Application>Microsoft Office PowerPoint</Application>
  <PresentationFormat>Экран (4:3)</PresentationFormat>
  <Paragraphs>93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Candara</vt:lpstr>
      <vt:lpstr>Symbol</vt:lpstr>
      <vt:lpstr>Times New Roman</vt:lpstr>
      <vt:lpstr>Волна</vt:lpstr>
      <vt:lpstr>Презентация PowerPoint</vt:lpstr>
      <vt:lpstr>Цель: Профилактика буллинга среди детей подросткового возраста в условиях образовательной школы</vt:lpstr>
      <vt:lpstr>Критерии оценки планируемых результатов:</vt:lpstr>
      <vt:lpstr>Ожидаемые результаты реализации программы: </vt:lpstr>
      <vt:lpstr>Нормативно-правовое основание программы. </vt:lpstr>
      <vt:lpstr>Основные направления программы: 1. Диагностическая деятельность  </vt:lpstr>
      <vt:lpstr>2. Коррекционно- развивающая работа</vt:lpstr>
      <vt:lpstr>Диагностическая программа</vt:lpstr>
      <vt:lpstr>Анализ результатов исследования позволил сделать следующие выводы: </vt:lpstr>
      <vt:lpstr>Итоги шкалы личностной тревожности. (А.М.Прихожан)</vt:lpstr>
      <vt:lpstr>Итоги опросника Басса – Дарки</vt:lpstr>
      <vt:lpstr>Итоги опросника Басса – Дарки</vt:lpstr>
      <vt:lpstr>Итоги теста "Описание поведения в конфликте К. Томаса"</vt:lpstr>
      <vt:lpstr>Итоги социометрии (Дж. Морено)</vt:lpstr>
      <vt:lpstr>Итоги опроса, направленный на изучение степени актуальности проблемы  буллинга среди подростков. </vt:lpstr>
      <vt:lpstr>Итоги уровня воспитанности (Капустин Н.П.) </vt:lpstr>
      <vt:lpstr>Этапы реализации Программы</vt:lpstr>
      <vt:lpstr>Основные направления программы: 1. Диагностическая деятельность  </vt:lpstr>
      <vt:lpstr>2. Коррекционно- развивающая работа</vt:lpstr>
      <vt:lpstr>Кабинет релаксации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по профилактике буллинга среди детей подросткового возраста</dc:title>
  <dc:creator>Мария_Афанасьевна</dc:creator>
  <cp:lastModifiedBy>Екатерина Чимутова</cp:lastModifiedBy>
  <cp:revision>38</cp:revision>
  <dcterms:created xsi:type="dcterms:W3CDTF">2022-10-12T07:42:14Z</dcterms:created>
  <dcterms:modified xsi:type="dcterms:W3CDTF">2026-08-06T20:57:19Z</dcterms:modified>
</cp:coreProperties>
</file>