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350" r:id="rId6"/>
    <p:sldId id="342" r:id="rId7"/>
    <p:sldId id="343" r:id="rId8"/>
    <p:sldId id="351" r:id="rId9"/>
    <p:sldId id="354" r:id="rId10"/>
    <p:sldId id="355" r:id="rId11"/>
    <p:sldId id="356" r:id="rId12"/>
    <p:sldId id="344" r:id="rId13"/>
    <p:sldId id="346" r:id="rId14"/>
    <p:sldId id="345" r:id="rId15"/>
    <p:sldId id="330" r:id="rId16"/>
    <p:sldId id="347" r:id="rId17"/>
    <p:sldId id="348" r:id="rId18"/>
    <p:sldId id="33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94660"/>
  </p:normalViewPr>
  <p:slideViewPr>
    <p:cSldViewPr>
      <p:cViewPr varScale="1">
        <p:scale>
          <a:sx n="81" d="100"/>
          <a:sy n="81" d="100"/>
        </p:scale>
        <p:origin x="151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it\Desktop\&#1044;&#1048;&#1055;&#1051;&#1054;&#1052;,%20&#1053;&#1080;&#1082;&#1080;&#1090;&#1094;&#1077;&#1074;&#1072;\&#1044;&#1080;&#1072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it\Desktop\&#1044;&#1048;&#1055;&#1051;&#1054;&#1052;,%20&#1053;&#1080;&#1082;&#1080;&#1090;&#1094;&#1077;&#1074;&#1072;\&#1044;&#1080;&#1072;&#1075;&#1088;&#1072;&#1084;&#1084;&#109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it\Desktop\&#1044;&#1048;&#1055;&#1051;&#1054;&#1052;,%20&#1053;&#1080;&#1082;&#1080;&#1090;&#1094;&#1077;&#1074;&#1072;\&#1044;&#1080;&#1072;&#1075;&#1088;&#1072;&#1084;&#1084;&#109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ikit\Desktop\&#1044;&#1048;&#1055;&#1051;&#1054;&#1052;,%20&#1053;&#1080;&#1082;&#1080;&#1090;&#1094;&#1077;&#1074;&#1072;\&#1044;&#1080;&#1072;&#1075;&#1088;&#1072;&#1084;&#1084;&#109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0464389173929086E-2"/>
                  <c:y val="-5.79710144927536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210-4FA3-8E88-1FE2AD94FC3C}"/>
                </c:ext>
              </c:extLst>
            </c:dLbl>
            <c:dLbl>
              <c:idx val="1"/>
              <c:layout>
                <c:manualLayout>
                  <c:x val="1.5741837826099413E-2"/>
                  <c:y val="-1.4492753623188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210-4FA3-8E88-1FE2AD94FC3C}"/>
                </c:ext>
              </c:extLst>
            </c:dLbl>
            <c:dLbl>
              <c:idx val="2"/>
              <c:layout>
                <c:manualLayout>
                  <c:x val="2.0464389173928971E-2"/>
                  <c:y val="-8.6956521739130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210-4FA3-8E88-1FE2AD94FC3C}"/>
                </c:ext>
              </c:extLst>
            </c:dLbl>
            <c:dLbl>
              <c:idx val="3"/>
              <c:layout>
                <c:manualLayout>
                  <c:x val="2.04643891739289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10-4FA3-8E88-1FE2AD94FC3C}"/>
                </c:ext>
              </c:extLst>
            </c:dLbl>
            <c:dLbl>
              <c:idx val="4"/>
              <c:layout>
                <c:manualLayout>
                  <c:x val="1.1019286478269509E-2"/>
                  <c:y val="-8.6956521739130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10-4FA3-8E88-1FE2AD94FC3C}"/>
                </c:ext>
              </c:extLst>
            </c:dLbl>
            <c:dLbl>
              <c:idx val="5"/>
              <c:layout>
                <c:manualLayout>
                  <c:x val="1.5741837826099184E-2"/>
                  <c:y val="-1.7391304347826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10-4FA3-8E88-1FE2AD94FC3C}"/>
                </c:ext>
              </c:extLst>
            </c:dLbl>
            <c:dLbl>
              <c:idx val="6"/>
              <c:layout>
                <c:manualLayout>
                  <c:x val="1.5741837826099184E-2"/>
                  <c:y val="-1.1594202898550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10-4FA3-8E88-1FE2AD94FC3C}"/>
                </c:ext>
              </c:extLst>
            </c:dLbl>
            <c:dLbl>
              <c:idx val="7"/>
              <c:layout>
                <c:manualLayout>
                  <c:x val="1.5741837826099298E-2"/>
                  <c:y val="-2.89855072463769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10-4FA3-8E88-1FE2AD94FC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Variable Text Semibold" pitchFamily="2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Лист1!$A$1:$A$8</c:f>
              <c:strCache>
                <c:ptCount val="8"/>
                <c:pt idx="0">
                  <c:v>Пропуски отдельных частей текста</c:v>
                </c:pt>
                <c:pt idx="1">
                  <c:v>Аграмматично составленные предложения</c:v>
                </c:pt>
                <c:pt idx="2">
                  <c:v>Нарушение последовательности событий</c:v>
                </c:pt>
                <c:pt idx="3">
                  <c:v>Смысловые несоответствия</c:v>
                </c:pt>
                <c:pt idx="4">
                  <c:v>Бедность употребляемых языковых средств</c:v>
                </c:pt>
                <c:pt idx="5">
                  <c:v>Употребление простых предложений</c:v>
                </c:pt>
                <c:pt idx="6">
                  <c:v>Отсутствие связующих звеньев между частями текста</c:v>
                </c:pt>
                <c:pt idx="7">
                  <c:v>Простое перечисление изображенных на картине объектов</c:v>
                </c:pt>
              </c:strCache>
            </c:strRef>
          </c:cat>
          <c:val>
            <c:numRef>
              <c:f>Лист1!$B$1:$B$8</c:f>
              <c:numCache>
                <c:formatCode>General</c:formatCode>
                <c:ptCount val="8"/>
                <c:pt idx="0">
                  <c:v>12</c:v>
                </c:pt>
                <c:pt idx="1">
                  <c:v>19</c:v>
                </c:pt>
                <c:pt idx="2">
                  <c:v>8</c:v>
                </c:pt>
                <c:pt idx="3">
                  <c:v>4</c:v>
                </c:pt>
                <c:pt idx="4">
                  <c:v>18</c:v>
                </c:pt>
                <c:pt idx="5">
                  <c:v>17</c:v>
                </c:pt>
                <c:pt idx="6">
                  <c:v>15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10-4FA3-8E88-1FE2AD94F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9609656"/>
        <c:axId val="459609984"/>
        <c:axId val="0"/>
      </c:bar3DChart>
      <c:catAx>
        <c:axId val="459609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200" b="1" i="0" u="none" strike="noStrike" kern="1200" baseline="0">
                <a:solidFill>
                  <a:schemeClr val="tx1"/>
                </a:solidFill>
                <a:latin typeface="Segoe UI Variable Text Light" pitchFamily="2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9609984"/>
        <c:crosses val="autoZero"/>
        <c:auto val="1"/>
        <c:lblAlgn val="l"/>
        <c:lblOffset val="100"/>
        <c:noMultiLvlLbl val="0"/>
      </c:catAx>
      <c:valAx>
        <c:axId val="459609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Segoe UI Variable Text Light" pitchFamily="2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9609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'Контрольный эксперимент'!$L$3</c:f>
              <c:strCache>
                <c:ptCount val="1"/>
                <c:pt idx="0">
                  <c:v>Констатирующий этап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6701692936368944E-3"/>
                  <c:y val="-1.273885350318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92-425A-8417-CF165821CB24}"/>
                </c:ext>
              </c:extLst>
            </c:dLbl>
            <c:dLbl>
              <c:idx val="1"/>
              <c:layout>
                <c:manualLayout>
                  <c:x val="-2.3350846468184901E-3"/>
                  <c:y val="-2.1231422505307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92-425A-8417-CF165821CB24}"/>
                </c:ext>
              </c:extLst>
            </c:dLbl>
            <c:dLbl>
              <c:idx val="2"/>
              <c:layout>
                <c:manualLayout>
                  <c:x val="1.8680677174547491E-2"/>
                  <c:y val="-1.2738853503184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C92-425A-8417-CF165821CB24}"/>
                </c:ext>
              </c:extLst>
            </c:dLbl>
            <c:dLbl>
              <c:idx val="3"/>
              <c:layout>
                <c:manualLayout>
                  <c:x val="1.1675423234092236E-2"/>
                  <c:y val="-1.6985138004246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92-425A-8417-CF165821CB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Variable Text Semibold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'Контрольный эксперимент'!$K$4:$K$7</c:f>
              <c:strCache>
                <c:ptCount val="4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  <c:pt idx="3">
                  <c:v>Не справились</c:v>
                </c:pt>
              </c:strCache>
            </c:strRef>
          </c:cat>
          <c:val>
            <c:numRef>
              <c:f>'Контрольный эксперимент'!$L$4:$L$7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50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92-425A-8417-CF165821CB24}"/>
            </c:ext>
          </c:extLst>
        </c:ser>
        <c:ser>
          <c:idx val="1"/>
          <c:order val="1"/>
          <c:tx>
            <c:strRef>
              <c:f>'Контрольный эксперимент'!$M$3</c:f>
              <c:strCache>
                <c:ptCount val="1"/>
                <c:pt idx="0">
                  <c:v>Контрольный этап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675423234092236E-2"/>
                  <c:y val="-4.246284501061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92-425A-8417-CF165821CB24}"/>
                </c:ext>
              </c:extLst>
            </c:dLbl>
            <c:dLbl>
              <c:idx val="1"/>
              <c:layout>
                <c:manualLayout>
                  <c:x val="1.4010507880910683E-2"/>
                  <c:y val="-2.1231422505307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92-425A-8417-CF165821CB24}"/>
                </c:ext>
              </c:extLst>
            </c:dLbl>
            <c:dLbl>
              <c:idx val="2"/>
              <c:layout>
                <c:manualLayout>
                  <c:x val="3.9081100693453191E-2"/>
                  <c:y val="-1.6984997966024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92-425A-8417-CF165821CB24}"/>
                </c:ext>
              </c:extLst>
            </c:dLbl>
            <c:dLbl>
              <c:idx val="3"/>
              <c:layout>
                <c:manualLayout>
                  <c:x val="2.9740717979296252E-2"/>
                  <c:y val="-1.6984997966024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C92-425A-8417-CF165821CB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Variable Text Semibold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'Контрольный эксперимент'!$K$4:$K$7</c:f>
              <c:strCache>
                <c:ptCount val="4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  <c:pt idx="3">
                  <c:v>Не справились</c:v>
                </c:pt>
              </c:strCache>
            </c:strRef>
          </c:cat>
          <c:val>
            <c:numRef>
              <c:f>'Контрольный эксперимент'!$M$4:$M$7</c:f>
              <c:numCache>
                <c:formatCode>General</c:formatCode>
                <c:ptCount val="4"/>
                <c:pt idx="0">
                  <c:v>0</c:v>
                </c:pt>
                <c:pt idx="1">
                  <c:v>70</c:v>
                </c:pt>
                <c:pt idx="2">
                  <c:v>30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C92-425A-8417-CF165821C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5972544"/>
        <c:axId val="465972872"/>
        <c:axId val="0"/>
      </c:bar3DChart>
      <c:catAx>
        <c:axId val="46597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Text Semibold" pitchFamily="2" charset="0"/>
                <a:ea typeface="+mn-ea"/>
                <a:cs typeface="+mn-cs"/>
              </a:defRPr>
            </a:pPr>
            <a:endParaRPr lang="ru-RU"/>
          </a:p>
        </c:txPr>
        <c:crossAx val="465972872"/>
        <c:crosses val="autoZero"/>
        <c:auto val="1"/>
        <c:lblAlgn val="ctr"/>
        <c:lblOffset val="100"/>
        <c:noMultiLvlLbl val="0"/>
      </c:catAx>
      <c:valAx>
        <c:axId val="46597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Text Semibold" pitchFamily="2" charset="0"/>
                <a:ea typeface="+mn-ea"/>
                <a:cs typeface="+mn-cs"/>
              </a:defRPr>
            </a:pPr>
            <a:endParaRPr lang="ru-RU"/>
          </a:p>
        </c:txPr>
        <c:crossAx val="46597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Variable Text Semibold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Segoe UI Variable Text Semibold" pitchFamily="2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'Контрольный эксперимент'!$L$11</c:f>
              <c:strCache>
                <c:ptCount val="1"/>
                <c:pt idx="0">
                  <c:v>Констатирующий этап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123232262218977E-3"/>
                  <c:y val="-3.1439194092154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6D-4E66-ABED-968AC4CB3B75}"/>
                </c:ext>
              </c:extLst>
            </c:dLbl>
            <c:dLbl>
              <c:idx val="1"/>
              <c:layout>
                <c:manualLayout>
                  <c:x val="-5.136969678665693E-3"/>
                  <c:y val="-2.3579395569115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6D-4E66-ABED-968AC4CB3B75}"/>
                </c:ext>
              </c:extLst>
            </c:dLbl>
            <c:dLbl>
              <c:idx val="2"/>
              <c:layout>
                <c:manualLayout>
                  <c:x val="1.5871618363871111E-2"/>
                  <c:y val="-2.0889116499852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76-4DA6-9324-F185950F9975}"/>
                </c:ext>
              </c:extLst>
            </c:dLbl>
            <c:dLbl>
              <c:idx val="3"/>
              <c:layout>
                <c:manualLayout>
                  <c:x val="-2.129482916137689E-3"/>
                  <c:y val="-3.22657107006205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76-4DA6-9324-F185950F99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Variable Text Ligh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'Контрольный эксперимент'!$K$12:$K$15</c:f>
              <c:strCache>
                <c:ptCount val="4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  <c:pt idx="3">
                  <c:v>Не справились</c:v>
                </c:pt>
              </c:strCache>
            </c:strRef>
          </c:cat>
          <c:val>
            <c:numRef>
              <c:f>'Контрольный эксперимент'!$L$12:$L$15</c:f>
              <c:numCache>
                <c:formatCode>General</c:formatCode>
                <c:ptCount val="4"/>
                <c:pt idx="0">
                  <c:v>0</c:v>
                </c:pt>
                <c:pt idx="1">
                  <c:v>50</c:v>
                </c:pt>
                <c:pt idx="2">
                  <c:v>50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76-4DA6-9324-F185950F9975}"/>
            </c:ext>
          </c:extLst>
        </c:ser>
        <c:ser>
          <c:idx val="1"/>
          <c:order val="1"/>
          <c:tx>
            <c:strRef>
              <c:f>'Контрольный эксперимент'!$M$11</c:f>
              <c:strCache>
                <c:ptCount val="1"/>
                <c:pt idx="0">
                  <c:v>Контрольный этап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4246464524437955E-3"/>
                  <c:y val="-3.1439194092154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6D-4E66-ABED-968AC4CB3B75}"/>
                </c:ext>
              </c:extLst>
            </c:dLbl>
            <c:dLbl>
              <c:idx val="1"/>
              <c:layout>
                <c:manualLayout>
                  <c:x val="5.8279662561764979E-3"/>
                  <c:y val="-1.6931367558526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76-4DA6-9324-F185950F9975}"/>
                </c:ext>
              </c:extLst>
            </c:dLbl>
            <c:dLbl>
              <c:idx val="2"/>
              <c:layout>
                <c:manualLayout>
                  <c:x val="2.831858407079646E-2"/>
                  <c:y val="-1.3029315960912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76-4DA6-9324-F185950F9975}"/>
                </c:ext>
              </c:extLst>
            </c:dLbl>
            <c:dLbl>
              <c:idx val="3"/>
              <c:layout>
                <c:manualLayout>
                  <c:x val="1.0087066917052367E-2"/>
                  <c:y val="-3.2678814284410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76-4DA6-9324-F185950F99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Variable Text Ligh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'Контрольный эксперимент'!$K$12:$K$15</c:f>
              <c:strCache>
                <c:ptCount val="4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  <c:pt idx="3">
                  <c:v>Не справились</c:v>
                </c:pt>
              </c:strCache>
            </c:strRef>
          </c:cat>
          <c:val>
            <c:numRef>
              <c:f>'Контрольный эксперимент'!$M$12:$M$15</c:f>
              <c:numCache>
                <c:formatCode>General</c:formatCode>
                <c:ptCount val="4"/>
                <c:pt idx="0">
                  <c:v>0</c:v>
                </c:pt>
                <c:pt idx="1">
                  <c:v>90</c:v>
                </c:pt>
                <c:pt idx="2">
                  <c:v>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76-4DA6-9324-F185950F9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5965000"/>
        <c:axId val="465965984"/>
        <c:axId val="0"/>
      </c:bar3DChart>
      <c:catAx>
        <c:axId val="46596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Text Light" pitchFamily="2" charset="0"/>
                <a:ea typeface="+mn-ea"/>
                <a:cs typeface="+mn-cs"/>
              </a:defRPr>
            </a:pPr>
            <a:endParaRPr lang="ru-RU"/>
          </a:p>
        </c:txPr>
        <c:crossAx val="465965984"/>
        <c:crosses val="autoZero"/>
        <c:auto val="1"/>
        <c:lblAlgn val="ctr"/>
        <c:lblOffset val="100"/>
        <c:noMultiLvlLbl val="0"/>
      </c:catAx>
      <c:valAx>
        <c:axId val="46596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Text Light" pitchFamily="2" charset="0"/>
                <a:ea typeface="+mn-ea"/>
                <a:cs typeface="+mn-cs"/>
              </a:defRPr>
            </a:pPr>
            <a:endParaRPr lang="ru-RU"/>
          </a:p>
        </c:txPr>
        <c:crossAx val="46596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Variable Text Light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Segoe UI Variable Text Light" pitchFamily="2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'Контрольный эксперимент'!$L$23</c:f>
              <c:strCache>
                <c:ptCount val="1"/>
                <c:pt idx="0">
                  <c:v>Констатирующий этап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2.564102564102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58-4260-9D06-EE4D6DD90F2F}"/>
                </c:ext>
              </c:extLst>
            </c:dLbl>
            <c:dLbl>
              <c:idx val="1"/>
              <c:layout>
                <c:manualLayout>
                  <c:x val="-1.4224444739250098E-2"/>
                  <c:y val="-1.709387614339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58-4260-9D06-EE4D6DD90F2F}"/>
                </c:ext>
              </c:extLst>
            </c:dLbl>
            <c:dLbl>
              <c:idx val="2"/>
              <c:layout>
                <c:manualLayout>
                  <c:x val="1.1883541295305914E-2"/>
                  <c:y val="-1.709401709401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58-4260-9D06-EE4D6DD90F2F}"/>
                </c:ext>
              </c:extLst>
            </c:dLbl>
            <c:dLbl>
              <c:idx val="3"/>
              <c:layout>
                <c:manualLayout>
                  <c:x val="7.1301247771835136E-3"/>
                  <c:y val="-2.1367521367521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58-4260-9D06-EE4D6DD90F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Variable Text Semiligh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'Контрольный эксперимент'!$K$24:$K$27</c:f>
              <c:strCache>
                <c:ptCount val="4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  <c:pt idx="3">
                  <c:v>Не справились</c:v>
                </c:pt>
              </c:strCache>
            </c:strRef>
          </c:cat>
          <c:val>
            <c:numRef>
              <c:f>'Контрольный эксперимент'!$L$24:$L$27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80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58-4260-9D06-EE4D6DD90F2F}"/>
            </c:ext>
          </c:extLst>
        </c:ser>
        <c:ser>
          <c:idx val="1"/>
          <c:order val="1"/>
          <c:tx>
            <c:strRef>
              <c:f>'Контрольный эксперимент'!$M$23</c:f>
              <c:strCache>
                <c:ptCount val="1"/>
                <c:pt idx="0">
                  <c:v>Контрольный этап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3572481396432061E-17"/>
                  <c:y val="-2.564102564102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58-4260-9D06-EE4D6DD90F2F}"/>
                </c:ext>
              </c:extLst>
            </c:dLbl>
            <c:dLbl>
              <c:idx val="1"/>
              <c:layout>
                <c:manualLayout>
                  <c:x val="7.1301247771836003E-3"/>
                  <c:y val="-2.564102564102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58-4260-9D06-EE4D6DD90F2F}"/>
                </c:ext>
              </c:extLst>
            </c:dLbl>
            <c:dLbl>
              <c:idx val="2"/>
              <c:layout>
                <c:manualLayout>
                  <c:x val="3.0897207367795602E-2"/>
                  <c:y val="-2.1367521367521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58-4260-9D06-EE4D6DD90F2F}"/>
                </c:ext>
              </c:extLst>
            </c:dLbl>
            <c:dLbl>
              <c:idx val="3"/>
              <c:layout>
                <c:manualLayout>
                  <c:x val="2.3767082590612002E-2"/>
                  <c:y val="-3.4188034188034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58-4260-9D06-EE4D6DD90F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Variable Text Semiligh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'Контрольный эксперимент'!$K$24:$K$27</c:f>
              <c:strCache>
                <c:ptCount val="4"/>
                <c:pt idx="0">
                  <c:v>Высокий уровень</c:v>
                </c:pt>
                <c:pt idx="1">
                  <c:v>Средний уровень</c:v>
                </c:pt>
                <c:pt idx="2">
                  <c:v>Низкий уровень</c:v>
                </c:pt>
                <c:pt idx="3">
                  <c:v>Не справились</c:v>
                </c:pt>
              </c:strCache>
            </c:strRef>
          </c:cat>
          <c:val>
            <c:numRef>
              <c:f>'Контрольный эксперимент'!$M$24:$M$27</c:f>
              <c:numCache>
                <c:formatCode>General</c:formatCode>
                <c:ptCount val="4"/>
                <c:pt idx="0">
                  <c:v>0</c:v>
                </c:pt>
                <c:pt idx="1">
                  <c:v>50</c:v>
                </c:pt>
                <c:pt idx="2">
                  <c:v>50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58-4260-9D06-EE4D6DD90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6254072"/>
        <c:axId val="466254400"/>
        <c:axId val="0"/>
      </c:bar3DChart>
      <c:catAx>
        <c:axId val="46625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Text Semiligh" pitchFamily="2" charset="0"/>
                <a:ea typeface="+mn-ea"/>
                <a:cs typeface="+mn-cs"/>
              </a:defRPr>
            </a:pPr>
            <a:endParaRPr lang="ru-RU"/>
          </a:p>
        </c:txPr>
        <c:crossAx val="466254400"/>
        <c:crosses val="autoZero"/>
        <c:auto val="1"/>
        <c:lblAlgn val="ctr"/>
        <c:lblOffset val="100"/>
        <c:noMultiLvlLbl val="0"/>
      </c:catAx>
      <c:valAx>
        <c:axId val="46625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Text Semiligh" pitchFamily="2" charset="0"/>
                <a:ea typeface="+mn-ea"/>
                <a:cs typeface="+mn-cs"/>
              </a:defRPr>
            </a:pPr>
            <a:endParaRPr lang="ru-RU"/>
          </a:p>
        </c:txPr>
        <c:crossAx val="46625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Variable Text Semiligh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Segoe UI Variable Text Semiligh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F55AA-22F3-4066-80DC-7EB41A460205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38125-C62E-4C16-B46F-10CFD240CA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51520" y="2276872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ИСПОЛЬЗОВАНИЕ МЕТОДА «ЖИВОЙ» КАРТИНЫ В ОБУЧЕНИИ ПЕРЕСКАЗУ ДОШКОЛЬНИКОВ 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С ЗАДЕРЖКОЙ ПСИХИЧЕСКОГО РАЗВИТИЯ НА ЛОГОПЕДИЧЕСКИХ ЗАНЯТИЯХ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59795"/>
              </p:ext>
            </p:extLst>
          </p:nvPr>
        </p:nvGraphicFramePr>
        <p:xfrm>
          <a:off x="5940153" y="5157192"/>
          <a:ext cx="3023072" cy="170688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023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5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Segoe UI Variable Text Semiligh" pitchFamily="2" charset="0"/>
                          <a:ea typeface="Times New Roman"/>
                          <a:cs typeface="Times New Roman" pitchFamily="18" charset="0"/>
                        </a:rPr>
                        <a:t>Выполнила:</a:t>
                      </a:r>
                      <a:endParaRPr lang="ru-RU" sz="1400" b="1" dirty="0">
                        <a:effectLst/>
                        <a:latin typeface="Segoe UI Variable Text Semiligh" pitchFamily="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Segoe UI Variable Text Semiligh" pitchFamily="2" charset="0"/>
                          <a:ea typeface="+mn-ea"/>
                          <a:cs typeface="Times New Roman" pitchFamily="18" charset="0"/>
                        </a:rPr>
                        <a:t>Никитцева Дарья Викторовна, </a:t>
                      </a:r>
                      <a:b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Segoe UI Variable Text Semiligh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Segoe UI Variable Text Semiligh" pitchFamily="2" charset="0"/>
                          <a:ea typeface="+mn-ea"/>
                          <a:cs typeface="Times New Roman" pitchFamily="18" charset="0"/>
                        </a:rPr>
                        <a:t>учитель-логопед </a:t>
                      </a:r>
                      <a:b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Segoe UI Variable Text Semiligh" pitchFamily="2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Segoe UI Variable Text Semiligh" pitchFamily="2" charset="0"/>
                          <a:ea typeface="+mn-ea"/>
                          <a:cs typeface="Times New Roman" pitchFamily="18" charset="0"/>
                        </a:rPr>
                        <a:t>МБУ ДО г. Мурманска ППМС-Центр</a:t>
                      </a:r>
                      <a:r>
                        <a:rPr lang="ru-RU" sz="1400" b="1" dirty="0">
                          <a:effectLst/>
                          <a:latin typeface="Segoe UI Variable Text Semiligh" pitchFamily="2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effectLst/>
                        <a:latin typeface="Segoe UI Variable Text Semiligh" pitchFamily="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Segoe UI Variable Text Semiligh" pitchFamily="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Segoe UI Variable Text Semiligh" pitchFamily="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Segoe UI Variable Text Semiligh" pitchFamily="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671376"/>
            <a:ext cx="9144000" cy="77356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Особенности пересказа дошкольников с ЗПР, %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Segoe UI Variable Text Semibold" pitchFamily="2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471052"/>
              </p:ext>
            </p:extLst>
          </p:nvPr>
        </p:nvGraphicFramePr>
        <p:xfrm>
          <a:off x="431540" y="1716044"/>
          <a:ext cx="8280919" cy="4309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858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889250"/>
            <a:ext cx="9133873" cy="5497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Метод «живой» картины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982449"/>
            <a:ext cx="874123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600" b="1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«живой» картины </a:t>
            </a:r>
            <a:r>
              <a:rPr lang="ru-RU" sz="26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комплексный метод, объединяющий в себе словесные, наглядные и практические методы, объединяющий разные модальности (слуховую, зрительную и др.), который предназначен для развития связной речи дошкольников с ЗПР 4-5 лет, а именно для развития навыков пересказа.</a:t>
            </a:r>
            <a:endParaRPr lang="ru-RU" sz="2600" dirty="0">
              <a:effectLst/>
              <a:latin typeface="Segoe UI Variable Text Semiligh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784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869305"/>
            <a:ext cx="9144000" cy="5497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Метод «живой» картины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3250" y="1627360"/>
            <a:ext cx="8697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30555" algn="l"/>
              </a:tabLst>
            </a:pPr>
            <a:r>
              <a:rPr lang="ru-RU" b="1" dirty="0">
                <a:latin typeface="Segoe UI Variable Text Semiligh" pitchFamily="2" charset="0"/>
                <a:ea typeface="Times New Roman" panose="02020603050405020304" pitchFamily="18" charset="0"/>
              </a:rPr>
              <a:t>Материалы и оборудование</a:t>
            </a:r>
            <a:r>
              <a:rPr lang="ru-RU" dirty="0">
                <a:latin typeface="Segoe UI Variable Text Semiligh" pitchFamily="2" charset="0"/>
                <a:ea typeface="Times New Roman" panose="02020603050405020304" pitchFamily="18" charset="0"/>
              </a:rPr>
              <a:t>: фланелеграф, рамка с полотном, элементы сюжета сказок из фетра, предметные и сюжетные картинки и иллюстрации к сказкам, текст сказок «Репка», «Кот, Петух и Лиса», «Лиса и Заяц».</a:t>
            </a:r>
            <a:endParaRPr lang="ru-RU" sz="1600" dirty="0">
              <a:effectLst/>
              <a:latin typeface="Segoe UI Variable Text Semiligh" pitchFamily="2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C:\Users\nikit\Desktop\ДИПЛОМ, Никитцева\Фланелераф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739005"/>
            <a:ext cx="2520280" cy="2016223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pic>
        <p:nvPicPr>
          <p:cNvPr id="9" name="Рисунок 8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2835634"/>
            <a:ext cx="4966320" cy="156317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0" name="Рисунок 9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4683750"/>
            <a:ext cx="3600400" cy="1432937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775" y="5030558"/>
            <a:ext cx="2592289" cy="112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764704"/>
            <a:ext cx="8597222" cy="5193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0"/>
              </a:spcAft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ea typeface="+mj-ea"/>
                <a:cs typeface="Times New Roman" pitchFamily="18" charset="0"/>
              </a:rPr>
              <a:t>Выбор текста для пересказывания</a:t>
            </a:r>
          </a:p>
          <a:p>
            <a:pPr algn="ctr">
              <a:spcBef>
                <a:spcPct val="0"/>
              </a:spcBef>
              <a:spcAft>
                <a:spcPts val="0"/>
              </a:spcAft>
            </a:pPr>
            <a:endParaRPr lang="ru-RU" sz="3200" b="1" dirty="0">
              <a:solidFill>
                <a:schemeClr val="accent6">
                  <a:lumMod val="50000"/>
                </a:schemeClr>
              </a:solidFill>
              <a:latin typeface="Segoe UI Variable Text Semibold" pitchFamily="2" charset="0"/>
              <a:ea typeface="+mj-ea"/>
              <a:cs typeface="Times New Roman" pitchFamily="18" charset="0"/>
            </a:endParaRPr>
          </a:p>
          <a:p>
            <a:pPr indent="450000" algn="just">
              <a:spcBef>
                <a:spcPts val="600"/>
              </a:spcBef>
              <a:spcAft>
                <a:spcPts val="0"/>
              </a:spcAft>
            </a:pPr>
            <a:r>
              <a:rPr lang="ru-RU" sz="2000" dirty="0">
                <a:latin typeface="Segoe UI Variable Text Semiligh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отбора текста для обучения пересказу дошкольников с задержкой психического развития 4-5 лет:</a:t>
            </a:r>
          </a:p>
          <a:p>
            <a:pPr marL="342900" lvl="0" indent="450000" algn="just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20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понятный и доступный текст;</a:t>
            </a:r>
          </a:p>
          <a:p>
            <a:pPr marL="342900" lvl="0" indent="450000" algn="just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20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знакомый текст, соответствующий знаниям и мышлению детей дошкольного возраста;</a:t>
            </a:r>
          </a:p>
          <a:p>
            <a:pPr marL="342900" lvl="0" indent="450000" algn="just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20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последовательный и прямолинейный сюжет;</a:t>
            </a:r>
          </a:p>
          <a:p>
            <a:pPr marL="342900" lvl="0" indent="450000" algn="just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20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небольшое количество персонажей;</a:t>
            </a:r>
          </a:p>
          <a:p>
            <a:pPr marL="342900" lvl="0" indent="450000" algn="just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20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текст, отображающий и формирующий жизненные компетенции.</a:t>
            </a:r>
          </a:p>
          <a:p>
            <a:pPr lvl="0" indent="450000" algn="just">
              <a:spcBef>
                <a:spcPts val="1200"/>
              </a:spcBef>
              <a:spcAft>
                <a:spcPts val="0"/>
              </a:spcAft>
              <a:tabLst>
                <a:tab pos="630555" algn="l"/>
              </a:tabLst>
            </a:pPr>
            <a:r>
              <a:rPr lang="ru-RU" sz="20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пересказа были выбраны следующие сказки: </a:t>
            </a:r>
            <a:r>
              <a:rPr lang="ru-RU" sz="2000" b="1" i="1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«Репка», «Кот, Петух и Лиса», «Лиса и Заяц»</a:t>
            </a:r>
            <a:r>
              <a:rPr lang="ru-RU" sz="2000" dirty="0">
                <a:latin typeface="Segoe UI Variable Text Semiligh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соответствуют календарно-тематическому планированию для детей 4-5 лет и входят в круг детского чтения.</a:t>
            </a:r>
          </a:p>
        </p:txBody>
      </p:sp>
    </p:spTree>
    <p:extLst>
      <p:ext uri="{BB962C8B-B14F-4D97-AF65-F5344CB8AC3E}">
        <p14:creationId xmlns:p14="http://schemas.microsoft.com/office/powerpoint/2010/main" val="2561163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738" y="889250"/>
            <a:ext cx="9144000" cy="5497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Календарно – тематическое планирование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634294"/>
              </p:ext>
            </p:extLst>
          </p:nvPr>
        </p:nvGraphicFramePr>
        <p:xfrm>
          <a:off x="1331640" y="2112507"/>
          <a:ext cx="6303645" cy="3298191"/>
        </p:xfrm>
        <a:graphic>
          <a:graphicData uri="http://schemas.openxmlformats.org/drawingml/2006/table">
            <a:tbl>
              <a:tblPr firstRow="1" firstCol="1" bandRow="1"/>
              <a:tblGrid>
                <a:gridCol w="627380">
                  <a:extLst>
                    <a:ext uri="{9D8B030D-6E8A-4147-A177-3AD203B41FA5}">
                      <a16:colId xmlns:a16="http://schemas.microsoft.com/office/drawing/2014/main" val="3314540320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910535408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3699766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72429209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4136510065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38856110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Этапы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занятия п/п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Задачи, решаемые на конкретном занятии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Используемые формы работы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оборудование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Содержание деятельности обучающихся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(задания, игры, упражнения и пр.)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502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Вводный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(1,2)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диалогической речи;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стимулирование ответов на вопросы развернутым предложением;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актуализация знаний и умений;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знакомство с понятием «сказка».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подгрупповые занятия 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«Живая» картина (фланелеграф и элементы сюжета сказки из фетра – герои, декорации, предметы).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Игра «Угадай сказку»;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игра «Угадай героя»;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беседа «Любимая сказка».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939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23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108520" y="889250"/>
            <a:ext cx="9144000" cy="5497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Календарно – тематическое планирование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080989"/>
              </p:ext>
            </p:extLst>
          </p:nvPr>
        </p:nvGraphicFramePr>
        <p:xfrm>
          <a:off x="685799" y="1887731"/>
          <a:ext cx="7772401" cy="4081019"/>
        </p:xfrm>
        <a:graphic>
          <a:graphicData uri="http://schemas.openxmlformats.org/drawingml/2006/table">
            <a:tbl>
              <a:tblPr firstRow="1" firstCol="1" bandRow="1"/>
              <a:tblGrid>
                <a:gridCol w="457201">
                  <a:extLst>
                    <a:ext uri="{9D8B030D-6E8A-4147-A177-3AD203B41FA5}">
                      <a16:colId xmlns:a16="http://schemas.microsoft.com/office/drawing/2014/main" val="4141172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7857938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214240406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99447681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0656945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40685730"/>
                    </a:ext>
                  </a:extLst>
                </a:gridCol>
              </a:tblGrid>
              <a:tr h="1373703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Основной</a:t>
                      </a:r>
                    </a:p>
                  </a:txBody>
                  <a:tcPr marL="37762" marR="3776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(9, 10)</a:t>
                      </a: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восприятия текста;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последовательности повествования;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 наглядной опоры и стимулирование зрительной и слуховой модальности;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обучение пересказу фрагментов из сказки; обучение пересказу полного текста сказки.</a:t>
                      </a: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подгрупповые занятия </a:t>
                      </a:r>
                    </a:p>
                  </a:txBody>
                  <a:tcPr marL="37762" marR="3776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«Живая» картина (фланелеграф и сюжетные элементы из фетра – герои, декорации, предметы),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 сказки «Репка».</a:t>
                      </a:r>
                      <a:endParaRPr lang="ru-RU" sz="1200" dirty="0">
                        <a:effectLst/>
                        <a:latin typeface="Segoe UI Variable Text Semiligh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Задание: прослушивание сказки, ответы на вопросы, составление плана пересказа по иллюстрациям, пересказ сказки.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Упражнения: «Назови героя»; «Что (с)делал(а), что (с)делали?», подбор слов-действий/глаголов к именам существительным в прошедшем времени.</a:t>
                      </a: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490610"/>
                  </a:ext>
                </a:extLst>
              </a:tr>
              <a:tr h="1754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(11,12)</a:t>
                      </a: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восприятия текста;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последовательности повествования;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использование наглядной опоры и стимулирование зрительной и слуховой модальности;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обучение пересказу фрагментов из сказки; обучение пересказу фрагментов из сказки.</a:t>
                      </a: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подгрупповые занятия </a:t>
                      </a:r>
                    </a:p>
                  </a:txBody>
                  <a:tcPr marL="37762" marR="3776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«Живая» картина (фланелеграф и сюжетные элементы из фетра – герои, декорации, предметы);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 сказки «Кот, Петух и</a:t>
                      </a:r>
                      <a:r>
                        <a:rPr lang="ru-RU" sz="1200" baseline="0" dirty="0">
                          <a:solidFill>
                            <a:srgbClr val="000000"/>
                          </a:solidFill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Лиса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200" dirty="0">
                        <a:effectLst/>
                        <a:latin typeface="Segoe UI Variable Text Semiligh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Задание: прослушивание сказки, ответы на вопросы, составление плана пересказа по иллюстрациям, пересказ сказки.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Упражнения: «Назови героя»; </a:t>
                      </a:r>
                      <a:r>
                        <a:rPr lang="ru-RU" sz="1200" i="1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Подарки для зверей», употребление имен существительных в дательном падеже (Д.п.).</a:t>
                      </a:r>
                    </a:p>
                  </a:txBody>
                  <a:tcPr marL="37762" marR="377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711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7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28600" y="850993"/>
            <a:ext cx="9144000" cy="5497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Календарно – тематическое планирование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101621"/>
              </p:ext>
            </p:extLst>
          </p:nvPr>
        </p:nvGraphicFramePr>
        <p:xfrm>
          <a:off x="728091" y="1916832"/>
          <a:ext cx="7630617" cy="4081019"/>
        </p:xfrm>
        <a:graphic>
          <a:graphicData uri="http://schemas.openxmlformats.org/drawingml/2006/table">
            <a:tbl>
              <a:tblPr firstRow="1" firstCol="1" bandRow="1"/>
              <a:tblGrid>
                <a:gridCol w="444636">
                  <a:extLst>
                    <a:ext uri="{9D8B030D-6E8A-4147-A177-3AD203B41FA5}">
                      <a16:colId xmlns:a16="http://schemas.microsoft.com/office/drawing/2014/main" val="1766634527"/>
                    </a:ext>
                  </a:extLst>
                </a:gridCol>
                <a:gridCol w="592848">
                  <a:extLst>
                    <a:ext uri="{9D8B030D-6E8A-4147-A177-3AD203B41FA5}">
                      <a16:colId xmlns:a16="http://schemas.microsoft.com/office/drawing/2014/main" val="1828971191"/>
                    </a:ext>
                  </a:extLst>
                </a:gridCol>
                <a:gridCol w="2000861">
                  <a:extLst>
                    <a:ext uri="{9D8B030D-6E8A-4147-A177-3AD203B41FA5}">
                      <a16:colId xmlns:a16="http://schemas.microsoft.com/office/drawing/2014/main" val="3852701188"/>
                    </a:ext>
                  </a:extLst>
                </a:gridCol>
                <a:gridCol w="490047">
                  <a:extLst>
                    <a:ext uri="{9D8B030D-6E8A-4147-A177-3AD203B41FA5}">
                      <a16:colId xmlns:a16="http://schemas.microsoft.com/office/drawing/2014/main" val="1619297341"/>
                    </a:ext>
                  </a:extLst>
                </a:gridCol>
                <a:gridCol w="1881344">
                  <a:extLst>
                    <a:ext uri="{9D8B030D-6E8A-4147-A177-3AD203B41FA5}">
                      <a16:colId xmlns:a16="http://schemas.microsoft.com/office/drawing/2014/main" val="374088209"/>
                    </a:ext>
                  </a:extLst>
                </a:gridCol>
                <a:gridCol w="2220881">
                  <a:extLst>
                    <a:ext uri="{9D8B030D-6E8A-4147-A177-3AD203B41FA5}">
                      <a16:colId xmlns:a16="http://schemas.microsoft.com/office/drawing/2014/main" val="1761652301"/>
                    </a:ext>
                  </a:extLst>
                </a:gridCol>
              </a:tblGrid>
              <a:tr h="1768427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Заключительный</a:t>
                      </a:r>
                    </a:p>
                  </a:txBody>
                  <a:tcPr marL="36045" marR="3604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(17,18)</a:t>
                      </a: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Закрепление изученного материала;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умения выразительно и последовательно пересказывать сказку;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обогащение словарного запаса;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монологической речи.</a:t>
                      </a: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подгрупповые занятия </a:t>
                      </a:r>
                    </a:p>
                  </a:txBody>
                  <a:tcPr marL="36045" marR="3604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«Живая» картина (фланелеграф и сюжетные элементы из фетра – герои, декорации, предметы);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 сказки «Лиса и заяц».</a:t>
                      </a:r>
                      <a:endParaRPr lang="ru-RU" sz="1200" dirty="0">
                        <a:effectLst/>
                        <a:latin typeface="Segoe UI Variable Text Semiligh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Задание: прослушивание сказки, ответы на вопросы, составление плана пересказа по иллюстрациям, пересказ сказки.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Упражнения: «Назови героя», «Посчитай» на умение согласовывать имена числительные и имена существительные в роде.</a:t>
                      </a: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715384"/>
                  </a:ext>
                </a:extLst>
              </a:tr>
              <a:tr h="1936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(19,20)</a:t>
                      </a: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Закрепление изученного материала;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умения выразительно и последовательно пересказывать сказку;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обогащение словарного запаса;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монологической речи.</a:t>
                      </a: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подгрупповые занятия </a:t>
                      </a:r>
                    </a:p>
                  </a:txBody>
                  <a:tcPr marL="36045" marR="3604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«Живая» картина (фланелеграф и сюжетные элементы из фетра – герои, декорации, предметы);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текст сказки «Лиса и заяц».</a:t>
                      </a:r>
                      <a:endParaRPr lang="ru-RU" sz="1200" dirty="0">
                        <a:effectLst/>
                        <a:latin typeface="Segoe UI Variable Text Semiligh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Задание: прослушивание сказки, ответы на вопросы, составление плана пересказа по иллюстрациям, пересказ сказки.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Упражнения: «Назови героя», </a:t>
                      </a:r>
                      <a:r>
                        <a:rPr lang="ru-RU" sz="1200" i="1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Segoe UI Variable Text Semiligh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«Один-много», умение образовывать множественное число имен существительных в именительном (И.п.) и родительном (Р.п.) падежах.</a:t>
                      </a:r>
                    </a:p>
                  </a:txBody>
                  <a:tcPr marL="36045" marR="36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388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76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540568" y="1438507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926818"/>
            <a:ext cx="9144000" cy="10620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Игры «Угадай сказку», «Назови героя», «Назови какой(-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ая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, -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ое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, -</a:t>
            </a:r>
            <a:r>
              <a:rPr lang="ru-RU" sz="3200" b="1" dirty="0" err="1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ие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)?»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2294755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dirty="0">
                <a:latin typeface="Segoe UI Variable Text Semiligh" pitchFamily="2" charset="0"/>
                <a:cs typeface="Times New Roman" panose="02020603050405020304" pitchFamily="18" charset="0"/>
              </a:rPr>
              <a:t>Обогащение словаря различными частями речи, согласование частей речи между собой, развитие диалогической речи, умение отвечать на вопрос развернутым предложением.</a:t>
            </a:r>
          </a:p>
        </p:txBody>
      </p:sp>
    </p:spTree>
    <p:extLst>
      <p:ext uri="{BB962C8B-B14F-4D97-AF65-F5344CB8AC3E}">
        <p14:creationId xmlns:p14="http://schemas.microsoft.com/office/powerpoint/2010/main" val="110586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540568" y="1438507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079104" y="2161758"/>
            <a:ext cx="4860032" cy="5497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Игра «Кого нет?»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7768" y="3140968"/>
            <a:ext cx="8622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dirty="0">
                <a:latin typeface="Segoe UI Variable Text Semiligh" pitchFamily="2" charset="0"/>
                <a:cs typeface="Times New Roman" panose="02020603050405020304" pitchFamily="18" charset="0"/>
              </a:rPr>
              <a:t>Развитие грамматического компонента: умение употреблять существительные в Родительном падеже.</a:t>
            </a:r>
          </a:p>
        </p:txBody>
      </p:sp>
    </p:spTree>
    <p:extLst>
      <p:ext uri="{BB962C8B-B14F-4D97-AF65-F5344CB8AC3E}">
        <p14:creationId xmlns:p14="http://schemas.microsoft.com/office/powerpoint/2010/main" val="353955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540568" y="1438507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3448" y="1031305"/>
            <a:ext cx="9144000" cy="5497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Пересказ сказки «Лиса и заяц», «Репка»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844824"/>
            <a:ext cx="9140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Segoe UI Variable Text Semiligh" pitchFamily="2" charset="0"/>
                <a:cs typeface="Times New Roman" panose="02020603050405020304" pitchFamily="18" charset="0"/>
              </a:rPr>
              <a:t>Пересказ сказки по частям, полный пересказ.</a:t>
            </a:r>
          </a:p>
        </p:txBody>
      </p:sp>
    </p:spTree>
    <p:extLst>
      <p:ext uri="{BB962C8B-B14F-4D97-AF65-F5344CB8AC3E}">
        <p14:creationId xmlns:p14="http://schemas.microsoft.com/office/powerpoint/2010/main" val="2526580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872295"/>
            <a:ext cx="9144000" cy="11335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Сравнительный анализ навыка пересказа с опорой на серию сюжетных картинок у дошкольников с ЗПР, %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229334220"/>
              </p:ext>
            </p:extLst>
          </p:nvPr>
        </p:nvGraphicFramePr>
        <p:xfrm>
          <a:off x="755576" y="2420888"/>
          <a:ext cx="7632848" cy="3437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7414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15008"/>
            <a:ext cx="9144000" cy="87383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Сравнительный анализ навыка пересказа с опорой на сюжетную картину у дошкольников с ЗПР, %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53583580"/>
              </p:ext>
            </p:extLst>
          </p:nvPr>
        </p:nvGraphicFramePr>
        <p:xfrm>
          <a:off x="863588" y="2420888"/>
          <a:ext cx="7416824" cy="3375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3613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898985"/>
            <a:ext cx="9144000" cy="108012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itchFamily="18" charset="0"/>
              </a:rPr>
              <a:t>Сравнительный анализ навыка пересказа без опоры на наглядность у дошкольников с ЗПР, %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39175796"/>
              </p:ext>
            </p:extLst>
          </p:nvPr>
        </p:nvGraphicFramePr>
        <p:xfrm>
          <a:off x="683568" y="2348880"/>
          <a:ext cx="770485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9133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91679" y="1439045"/>
            <a:ext cx="722907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0997" y="1577544"/>
            <a:ext cx="9144000" cy="4377252"/>
          </a:xfrm>
        </p:spPr>
        <p:txBody>
          <a:bodyPr>
            <a:noAutofit/>
          </a:bodyPr>
          <a:lstStyle/>
          <a:p>
            <a:endParaRPr lang="ru-RU" sz="4400" dirty="0">
              <a:solidFill>
                <a:schemeClr val="tx1"/>
              </a:solidFill>
              <a:latin typeface="Segoe UI Variable Text Semibold" pitchFamily="2" charset="0"/>
              <a:cs typeface="Times New Roman" panose="02020603050405020304" pitchFamily="18" charset="0"/>
            </a:endParaRPr>
          </a:p>
          <a:p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Segoe UI Variable Text Semibold" pitchFamily="2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l"/>
            <a:endParaRPr lang="ru-RU" sz="2400" dirty="0">
              <a:solidFill>
                <a:schemeClr val="tx1"/>
              </a:solidFill>
              <a:latin typeface="Segoe UI Variable Text Semibold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0790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E0A75798149224BABE8DEA1611D2F15" ma:contentTypeVersion="0" ma:contentTypeDescription="Создание документа." ma:contentTypeScope="" ma:versionID="9f516b3829a86623d2804e384a07f34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AF2E25-0C3C-4602-A722-5639E97BBC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291EFE2-889A-4C09-87CA-0C9224196FE4}">
  <ds:schemaRefs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DC35CBA-24B8-4967-86ED-D98FA6B1B1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3845</TotalTime>
  <Words>866</Words>
  <Application>Microsoft Office PowerPoint</Application>
  <PresentationFormat>Экран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Segoe UI Variable Text Semibold</vt:lpstr>
      <vt:lpstr>Segoe UI Variable Text Semiligh</vt:lpstr>
      <vt:lpstr>Symbol</vt:lpstr>
      <vt:lpstr>Times New Roman</vt:lpstr>
      <vt:lpstr>Тема Office</vt:lpstr>
      <vt:lpstr>Презентация PowerPoint</vt:lpstr>
      <vt:lpstr>Особенности пересказа дошкольников с ЗПР, %</vt:lpstr>
      <vt:lpstr>Метод «живой» картины</vt:lpstr>
      <vt:lpstr>Метод «живой» картины</vt:lpstr>
      <vt:lpstr>Презентация PowerPoint</vt:lpstr>
      <vt:lpstr>Календарно – тематическое планирование</vt:lpstr>
      <vt:lpstr>Календарно – тематическое планирование</vt:lpstr>
      <vt:lpstr>Календарно – тематическое планирование</vt:lpstr>
      <vt:lpstr>Игры «Угадай сказку», «Назови героя», «Назови какой(-ая, -ое, -ие)?»</vt:lpstr>
      <vt:lpstr>Игра «Кого нет?»</vt:lpstr>
      <vt:lpstr>Пересказ сказки «Лиса и заяц», «Репка»</vt:lpstr>
      <vt:lpstr>Сравнительный анализ навыка пересказа с опорой на серию сюжетных картинок у дошкольников с ЗПР, %</vt:lpstr>
      <vt:lpstr>Сравнительный анализ навыка пересказа с опорой на сюжетную картину у дошкольников с ЗПР, %</vt:lpstr>
      <vt:lpstr>Сравнительный анализ навыка пересказа без опоры на наглядность у дошкольников с ЗПР, %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zstudent</dc:creator>
  <cp:lastModifiedBy>Екатерина Чимутова</cp:lastModifiedBy>
  <cp:revision>214</cp:revision>
  <dcterms:created xsi:type="dcterms:W3CDTF">2017-10-16T15:00:25Z</dcterms:created>
  <dcterms:modified xsi:type="dcterms:W3CDTF">2026-08-06T12:41:19Z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0x010100FE0A75798149224BABE8DEA1611D2F15</vt:lpwstr>
  </property>
</Properties>
</file>