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6" r:id="rId9"/>
    <p:sldId id="267" r:id="rId10"/>
    <p:sldId id="268" r:id="rId11"/>
    <p:sldId id="269" r:id="rId12"/>
    <p:sldId id="275" r:id="rId13"/>
    <p:sldId id="274" r:id="rId14"/>
  </p:sldIdLst>
  <p:sldSz cx="12192000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736" autoAdjust="0"/>
  </p:normalViewPr>
  <p:slideViewPr>
    <p:cSldViewPr>
      <p:cViewPr varScale="1">
        <p:scale>
          <a:sx n="74" d="100"/>
          <a:sy n="74" d="100"/>
        </p:scale>
        <p:origin x="1013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DA961-204E-4F3A-A69B-543144F6430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1C160-A4DB-4FA6-BFA9-6307F2F5A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64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1C160-A4DB-4FA6-BFA9-6307F2F5AA8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202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7B8F92C8-E0DE-4B0E-8F77-7C94BB10F057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5" name="Овал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D1C7E51E-9D74-4ED4-9DB2-36B6BADECB6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B8F92C8-E0DE-4B0E-8F77-7C94BB10F057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1C7E51E-9D74-4ED4-9DB2-36B6BADECB6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7B8F92C8-E0DE-4B0E-8F77-7C94BB10F057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D1C7E51E-9D74-4ED4-9DB2-36B6BADECB6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92C8-E0DE-4B0E-8F77-7C94BB10F057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E51E-9D74-4ED4-9DB2-36B6BADECB6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92C8-E0DE-4B0E-8F77-7C94BB10F057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E51E-9D74-4ED4-9DB2-36B6BADECB6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B8F92C8-E0DE-4B0E-8F77-7C94BB10F057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1C7E51E-9D74-4ED4-9DB2-36B6BADECB6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92C8-E0DE-4B0E-8F77-7C94BB10F057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E51E-9D74-4ED4-9DB2-36B6BADEC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Овал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B8F92C8-E0DE-4B0E-8F77-7C94BB10F057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1C7E51E-9D74-4ED4-9DB2-36B6BADECB69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3" name="Овал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B8F92C8-E0DE-4B0E-8F77-7C94BB10F057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1C7E51E-9D74-4ED4-9DB2-36B6BADECB69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92C8-E0DE-4B0E-8F77-7C94BB10F057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E51E-9D74-4ED4-9DB2-36B6BADEC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92C8-E0DE-4B0E-8F77-7C94BB10F057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7E51E-9D74-4ED4-9DB2-36B6BADEC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B8F92C8-E0DE-4B0E-8F77-7C94BB10F057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Овал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1C7E51E-9D74-4ED4-9DB2-36B6BADECB6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83632" y="620688"/>
            <a:ext cx="8136904" cy="417646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Опыт работы учителя-логопеда</a:t>
            </a:r>
            <a:br>
              <a:rPr lang="ru-RU" dirty="0"/>
            </a:br>
            <a:r>
              <a:rPr lang="ru-RU" dirty="0"/>
              <a:t>«Использование элементов песочной терапии</a:t>
            </a:r>
            <a:br>
              <a:rPr lang="ru-RU" dirty="0"/>
            </a:br>
            <a:r>
              <a:rPr lang="ru-RU" dirty="0"/>
              <a:t>для развития всех компонентов речи у старших дошкольников с ТНР»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688288" y="5229200"/>
            <a:ext cx="27142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dirty="0"/>
              <a:t>учитель-логопед </a:t>
            </a:r>
          </a:p>
          <a:p>
            <a:pPr algn="r"/>
            <a:r>
              <a:rPr lang="ru-RU" sz="2400" dirty="0"/>
              <a:t>Назарова В.А.</a:t>
            </a:r>
          </a:p>
        </p:txBody>
      </p:sp>
    </p:spTree>
    <p:extLst>
      <p:ext uri="{BB962C8B-B14F-4D97-AF65-F5344CB8AC3E}">
        <p14:creationId xmlns:p14="http://schemas.microsoft.com/office/powerpoint/2010/main" val="2960616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672" y="274638"/>
            <a:ext cx="5400600" cy="2362274"/>
          </a:xfrm>
        </p:spPr>
        <p:txBody>
          <a:bodyPr>
            <a:normAutofit/>
          </a:bodyPr>
          <a:lstStyle/>
          <a:p>
            <a:r>
              <a:rPr lang="ru-RU" sz="2800"/>
              <a:t>«Самая лучшая игрушка</a:t>
            </a:r>
            <a:br>
              <a:rPr lang="ru-RU" sz="2800"/>
            </a:br>
            <a:r>
              <a:rPr lang="ru-RU" sz="2800"/>
              <a:t>для детей – кучка песка»</a:t>
            </a:r>
            <a:br>
              <a:rPr lang="ru-RU" sz="2800"/>
            </a:br>
            <a:r>
              <a:rPr lang="ru-RU" sz="2800"/>
              <a:t>К.Д. Ушинский</a:t>
            </a:r>
            <a:br>
              <a:rPr lang="ru-RU" sz="280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503712" y="3284984"/>
            <a:ext cx="4248472" cy="31889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ownloads\ori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9696" y="2636912"/>
            <a:ext cx="489654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037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Категории воспитанников группы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Группу посещает 12 детей в возрасте 5-7 лет. </a:t>
            </a:r>
          </a:p>
          <a:p>
            <a:r>
              <a:rPr lang="ru-RU" dirty="0"/>
              <a:t>Из них:</a:t>
            </a:r>
          </a:p>
          <a:p>
            <a:r>
              <a:rPr lang="ru-RU" dirty="0"/>
              <a:t>- 3 ребенка имеют задержку психического развития</a:t>
            </a:r>
          </a:p>
          <a:p>
            <a:r>
              <a:rPr lang="ru-RU" dirty="0"/>
              <a:t>-1 ребенок имеет РАС</a:t>
            </a:r>
          </a:p>
          <a:p>
            <a:r>
              <a:rPr lang="ru-RU" dirty="0"/>
              <a:t>-8 детей - тяжелое нарушение речи(ТНР)</a:t>
            </a:r>
          </a:p>
          <a:p>
            <a:endParaRPr lang="ru-RU" dirty="0"/>
          </a:p>
        </p:txBody>
      </p:sp>
      <p:pic>
        <p:nvPicPr>
          <p:cNvPr id="3074" name="Picture 2" descr="C:\Users\Admin\Downloads\i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1584" y="4292138"/>
            <a:ext cx="7128792" cy="230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699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выбора технологии песочной терапии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Исходя из анализа мониторинга развития детей группы, актуальной проблемой стал выбор технологий, направленных на коррекцию речевых нарушений воспитанников, а также  методов и приемов, помогающих снять эмоциональное и мышечное напряжение у детей. Этим требованиям соответствует технология песочной терапии</a:t>
            </a:r>
          </a:p>
          <a:p>
            <a:endParaRPr lang="ru-RU" dirty="0"/>
          </a:p>
        </p:txBody>
      </p:sp>
      <p:pic>
        <p:nvPicPr>
          <p:cNvPr id="2050" name="Picture 2" descr="C:\Users\Admin\Downloads\610059134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7768" y="4293096"/>
            <a:ext cx="561662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24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400" y="476672"/>
            <a:ext cx="9721080" cy="1301006"/>
          </a:xfrm>
        </p:spPr>
        <p:txBody>
          <a:bodyPr>
            <a:noAutofit/>
          </a:bodyPr>
          <a:lstStyle/>
          <a:p>
            <a:br>
              <a:rPr lang="ru-RU" sz="1800" b="1" dirty="0">
                <a:solidFill>
                  <a:schemeClr val="tx1"/>
                </a:solidFill>
              </a:rPr>
            </a:b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620688"/>
            <a:ext cx="10094912" cy="5853264"/>
          </a:xfrm>
        </p:spPr>
        <p:txBody>
          <a:bodyPr>
            <a:normAutofit fontScale="85000" lnSpcReduction="20000"/>
          </a:bodyPr>
          <a:lstStyle/>
          <a:p>
            <a:pPr marL="0" indent="358775" algn="just">
              <a:buNone/>
            </a:pPr>
            <a:r>
              <a:rPr lang="ru-RU" b="1" dirty="0"/>
              <a:t>Цель: </a:t>
            </a:r>
            <a:r>
              <a:rPr lang="ru-RU" dirty="0"/>
              <a:t> создание специальных условий и подходов в коррекционной работе с детьми с нарушениями речи для успешного решения коррекционно-образовательных задач  посредством технологии «Песочная терапия». </a:t>
            </a:r>
          </a:p>
          <a:p>
            <a:pPr marL="0" indent="358775">
              <a:buNone/>
            </a:pPr>
            <a:r>
              <a:rPr lang="ru-RU" b="1" dirty="0"/>
              <a:t>Задачи:</a:t>
            </a:r>
            <a:endParaRPr lang="ru-RU" dirty="0"/>
          </a:p>
          <a:p>
            <a:r>
              <a:rPr lang="ru-RU" dirty="0"/>
              <a:t>Способствовать мотивационной готовности детей воспринимать учебную инструкцию;</a:t>
            </a:r>
          </a:p>
          <a:p>
            <a:r>
              <a:rPr lang="ru-RU" dirty="0"/>
              <a:t>Формировать у детей психологическую базу речи (внимание, восприятие, память), когнитивные процессы;</a:t>
            </a:r>
          </a:p>
          <a:p>
            <a:r>
              <a:rPr lang="ru-RU" dirty="0"/>
              <a:t>Учить детей способам коммуникации в совместных играх и упражнениях в песочнице;</a:t>
            </a:r>
          </a:p>
          <a:p>
            <a:r>
              <a:rPr lang="ru-RU" dirty="0"/>
              <a:t>Развивать мелкую моторику рук;</a:t>
            </a:r>
          </a:p>
          <a:p>
            <a:r>
              <a:rPr lang="ru-RU" dirty="0"/>
              <a:t>Автоматизировать нарушенные звуки;</a:t>
            </a:r>
          </a:p>
          <a:p>
            <a:r>
              <a:rPr lang="ru-RU" dirty="0"/>
              <a:t>Развивать диафрагмальное дыхание;</a:t>
            </a:r>
          </a:p>
          <a:p>
            <a:r>
              <a:rPr lang="ru-RU" dirty="0"/>
              <a:t>Способствовать освоению детьми навыков </a:t>
            </a:r>
            <a:r>
              <a:rPr lang="ru-RU" dirty="0" err="1"/>
              <a:t>звуко</a:t>
            </a:r>
            <a:r>
              <a:rPr lang="ru-RU" dirty="0"/>
              <a:t>-слогового анализа и синтеза;</a:t>
            </a:r>
          </a:p>
          <a:p>
            <a:r>
              <a:rPr lang="ru-RU" dirty="0"/>
              <a:t>Развивать фонематический слух и восприятие;</a:t>
            </a:r>
          </a:p>
          <a:p>
            <a:r>
              <a:rPr lang="ru-RU" dirty="0"/>
              <a:t>Изучать буквы, обучать грамоте;</a:t>
            </a:r>
          </a:p>
          <a:p>
            <a:r>
              <a:rPr lang="ru-RU" dirty="0"/>
              <a:t>Обогащать и активизировать словарь родного языка; </a:t>
            </a:r>
          </a:p>
          <a:p>
            <a:r>
              <a:rPr lang="ru-RU" dirty="0"/>
              <a:t>Развивать связную речь детей.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1831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технологии «Песочная терапия»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существенно усиливается желание ребёнка узнавать что-то новое, экспериментировать и работать самостоятельно.</a:t>
            </a:r>
          </a:p>
          <a:p>
            <a:pPr algn="just"/>
            <a:r>
              <a:rPr lang="ru-RU" dirty="0"/>
              <a:t>при использовании игр с песком развивается тактильная чувствительность как основа «ручного интеллекта».</a:t>
            </a:r>
          </a:p>
          <a:p>
            <a:pPr algn="just"/>
            <a:r>
              <a:rPr lang="ru-RU" dirty="0"/>
              <a:t>в играх с песком более гармонично и интенсивно развиваются все познавательные функции (восприятие, внимание, память, мышление), а так же речь и моторика.</a:t>
            </a:r>
          </a:p>
          <a:p>
            <a:r>
              <a:rPr lang="ru-RU" dirty="0"/>
              <a:t>совершенствуется предметно-игровая деятельность, что способствует развитию сюжетно-ролевой игры и коммуникативных навыков ребёнка.</a:t>
            </a:r>
          </a:p>
          <a:p>
            <a:pPr algn="just"/>
            <a:r>
              <a:rPr lang="ru-RU" dirty="0"/>
              <a:t>естественная потребность детей играть с песком позволяет перенести часть учебного материала на песок, за счет чего  традиционная методика по развитию всех компонентов речи для детей с ТНР становится более интересной, увлекательной, продуктивной.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616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Используемое оборудование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10382944" cy="487375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1. Световые столы для рисования на сухом песке.</a:t>
            </a:r>
          </a:p>
          <a:p>
            <a:pPr marL="0" indent="0">
              <a:buNone/>
            </a:pPr>
            <a:r>
              <a:rPr lang="ru-RU" dirty="0"/>
              <a:t>2. Песочница, наполненная  кинетическим песком.</a:t>
            </a:r>
          </a:p>
          <a:p>
            <a:pPr marL="0" indent="0">
              <a:buNone/>
            </a:pPr>
            <a:r>
              <a:rPr lang="ru-RU" dirty="0"/>
              <a:t>3. Коллекции  миниатюрных фигурок и предметов по различным темам:</a:t>
            </a:r>
          </a:p>
          <a:p>
            <a:pPr marL="0" indent="271463">
              <a:buNone/>
            </a:pPr>
            <a:r>
              <a:rPr lang="ru-RU" dirty="0"/>
              <a:t>людей, разнообразных по полу, возрасту, культурной и национальной принадлежности, профессиям;</a:t>
            </a:r>
          </a:p>
          <a:p>
            <a:pPr marL="0" indent="271463">
              <a:buNone/>
            </a:pPr>
            <a:r>
              <a:rPr lang="ru-RU" dirty="0"/>
              <a:t>животных (домашних, диких);</a:t>
            </a:r>
          </a:p>
          <a:p>
            <a:pPr marL="0" indent="271463">
              <a:buNone/>
            </a:pPr>
            <a:r>
              <a:rPr lang="ru-RU" dirty="0"/>
              <a:t>птиц (диких, домашних);</a:t>
            </a:r>
          </a:p>
          <a:p>
            <a:pPr marL="0" indent="271463">
              <a:buNone/>
            </a:pPr>
            <a:r>
              <a:rPr lang="ru-RU" dirty="0"/>
              <a:t>обитателей водного мира (разнообразных рыб);</a:t>
            </a:r>
          </a:p>
          <a:p>
            <a:pPr marL="0" indent="271463">
              <a:buNone/>
            </a:pPr>
            <a:r>
              <a:rPr lang="ru-RU" dirty="0"/>
              <a:t>жилища с мебелью (дома, дворцы, замки);</a:t>
            </a:r>
          </a:p>
          <a:p>
            <a:pPr marL="0" indent="271463">
              <a:buNone/>
            </a:pPr>
            <a:r>
              <a:rPr lang="ru-RU" dirty="0"/>
              <a:t>домашнюю утварь (посуду, предметы обихода, убранства стола);</a:t>
            </a:r>
          </a:p>
          <a:p>
            <a:pPr marL="0" indent="271463">
              <a:buNone/>
            </a:pPr>
            <a:r>
              <a:rPr lang="ru-RU" dirty="0"/>
              <a:t>деревья и другие растения (цветы, трава, кустарники, зелень и пр.);</a:t>
            </a:r>
          </a:p>
          <a:p>
            <a:pPr marL="0" indent="271463">
              <a:buNone/>
            </a:pPr>
            <a:r>
              <a:rPr lang="ru-RU" dirty="0"/>
              <a:t>транспортные средства (наземный, водный, воздушный транспорт);</a:t>
            </a:r>
          </a:p>
          <a:p>
            <a:pPr marL="0" indent="271463">
              <a:buNone/>
            </a:pPr>
            <a:r>
              <a:rPr lang="ru-RU" dirty="0"/>
              <a:t>объекты среды обитания человека (заборы, изгороди, мосты, ворота);</a:t>
            </a:r>
          </a:p>
          <a:p>
            <a:pPr marL="0" indent="271463">
              <a:buNone/>
            </a:pPr>
            <a:r>
              <a:rPr lang="ru-RU" dirty="0"/>
              <a:t>аксессуары (бусы, маски, ткани, пуговицы и пр.).</a:t>
            </a:r>
          </a:p>
          <a:p>
            <a:pPr marL="0" indent="271463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8960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Рекомендации по проведению песочных игр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396001"/>
            <a:ext cx="995680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1. Игры в песочнице проводятся с подгруппой или индивидуально.</a:t>
            </a:r>
          </a:p>
          <a:p>
            <a:pPr marL="0" indent="0">
              <a:buNone/>
            </a:pPr>
            <a:r>
              <a:rPr lang="ru-RU" dirty="0"/>
              <a:t>2. До занятия и после занятия моются руки.</a:t>
            </a:r>
          </a:p>
          <a:p>
            <a:pPr marL="0" indent="0">
              <a:buNone/>
            </a:pPr>
            <a:r>
              <a:rPr lang="ru-RU" dirty="0"/>
              <a:t>3. Перед занятием в «песочнице»  проводятся пальчиковые игры-разминки.</a:t>
            </a:r>
          </a:p>
          <a:p>
            <a:pPr marL="0" indent="0">
              <a:buNone/>
            </a:pPr>
            <a:r>
              <a:rPr lang="ru-RU" dirty="0"/>
              <a:t>4. При работе с песком соблюдать определённые правила:</a:t>
            </a:r>
          </a:p>
          <a:p>
            <a:pPr marL="358775" indent="0">
              <a:buNone/>
            </a:pPr>
            <a:r>
              <a:rPr lang="ru-RU" dirty="0"/>
              <a:t>- песок не должен высыпаться из песочницы;</a:t>
            </a:r>
          </a:p>
          <a:p>
            <a:pPr marL="358775" indent="0">
              <a:buNone/>
            </a:pPr>
            <a:r>
              <a:rPr lang="ru-RU" dirty="0"/>
              <a:t>- нельзя брать песок в рот и кидаться песком;</a:t>
            </a:r>
          </a:p>
          <a:p>
            <a:pPr marL="358775" indent="0">
              <a:buNone/>
            </a:pPr>
            <a:r>
              <a:rPr lang="ru-RU" dirty="0"/>
              <a:t>- отряхивать руки и играть можно только над песочницей;</a:t>
            </a:r>
          </a:p>
          <a:p>
            <a:pPr marL="358775" indent="0">
              <a:buNone/>
            </a:pPr>
            <a:r>
              <a:rPr lang="ru-RU" dirty="0"/>
              <a:t>- после игры надо убрать за собой рабочее место, убрать все игрушки на свои места.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082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83" y="332656"/>
            <a:ext cx="9956800" cy="796950"/>
          </a:xfrm>
        </p:spPr>
        <p:txBody>
          <a:bodyPr/>
          <a:lstStyle/>
          <a:p>
            <a:r>
              <a:rPr lang="ru-RU" dirty="0"/>
              <a:t>Примерная структура занятия с песком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1283" y="1268760"/>
            <a:ext cx="995680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I. Вводная часть:</a:t>
            </a:r>
          </a:p>
          <a:p>
            <a:pPr marL="0" indent="0">
              <a:buNone/>
            </a:pPr>
            <a:r>
              <a:rPr lang="ru-RU" dirty="0"/>
              <a:t>- Приветствие.</a:t>
            </a:r>
          </a:p>
          <a:p>
            <a:pPr marL="0" indent="0">
              <a:buNone/>
            </a:pPr>
            <a:r>
              <a:rPr lang="ru-RU" dirty="0"/>
              <a:t> - Правила работы с песком.</a:t>
            </a:r>
          </a:p>
          <a:p>
            <a:pPr marL="0" indent="0">
              <a:buNone/>
            </a:pPr>
            <a:r>
              <a:rPr lang="ru-RU" dirty="0"/>
              <a:t>II. Основная часть занятия :</a:t>
            </a:r>
          </a:p>
          <a:p>
            <a:pPr marL="0" indent="0">
              <a:buNone/>
            </a:pPr>
            <a:r>
              <a:rPr lang="ru-RU" dirty="0"/>
              <a:t>- Упражнения на развитие тактильно-кинестетической чувствительности.</a:t>
            </a:r>
          </a:p>
          <a:p>
            <a:pPr marL="0" indent="0">
              <a:buNone/>
            </a:pPr>
            <a:r>
              <a:rPr lang="ru-RU" dirty="0"/>
              <a:t>- Игры и упражнения, направленные на формирование всех компонентов речи</a:t>
            </a:r>
          </a:p>
          <a:p>
            <a:pPr marL="0" indent="0">
              <a:buNone/>
            </a:pPr>
            <a:r>
              <a:rPr lang="ru-RU" dirty="0"/>
              <a:t>III. Заключительная часть:</a:t>
            </a:r>
          </a:p>
          <a:p>
            <a:pPr marL="0" indent="0">
              <a:buNone/>
            </a:pPr>
            <a:r>
              <a:rPr lang="ru-RU" dirty="0"/>
              <a:t>- Подведение итогов занятия .</a:t>
            </a:r>
          </a:p>
          <a:p>
            <a:pPr marL="0" indent="0">
              <a:buNone/>
            </a:pPr>
            <a:r>
              <a:rPr lang="ru-RU" dirty="0"/>
              <a:t>- Упражнение на релаксацию. Рефлексия. Ритуал прощания.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9635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Направления игр с песком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ru-RU" sz="8000" dirty="0"/>
              <a:t>Игры и игровые упражнения  для развитие тактильно-кинестетических ощущений.</a:t>
            </a:r>
          </a:p>
          <a:p>
            <a:pPr>
              <a:lnSpc>
                <a:spcPct val="120000"/>
              </a:lnSpc>
            </a:pPr>
            <a:r>
              <a:rPr lang="ru-RU" sz="8000" dirty="0"/>
              <a:t>Игры и игровые упражнения  для развития дифференцированных движений, силы, ловкости пальцев</a:t>
            </a:r>
            <a:r>
              <a:rPr lang="ru-RU" sz="8000" i="1" dirty="0"/>
              <a:t> </a:t>
            </a:r>
          </a:p>
          <a:p>
            <a:pPr>
              <a:lnSpc>
                <a:spcPct val="120000"/>
              </a:lnSpc>
            </a:pPr>
            <a:r>
              <a:rPr lang="ru-RU" sz="8000" dirty="0"/>
              <a:t>Артикуляционная гимнастика</a:t>
            </a:r>
          </a:p>
          <a:p>
            <a:pPr>
              <a:lnSpc>
                <a:spcPct val="120000"/>
              </a:lnSpc>
            </a:pPr>
            <a:r>
              <a:rPr lang="ru-RU" sz="8000" dirty="0"/>
              <a:t>Игры и игровые упражнения  для развитие диафрагмального дыхания</a:t>
            </a:r>
          </a:p>
          <a:p>
            <a:pPr>
              <a:lnSpc>
                <a:spcPct val="120000"/>
              </a:lnSpc>
            </a:pPr>
            <a:r>
              <a:rPr lang="ru-RU" sz="8000" dirty="0"/>
              <a:t>Автоматизация звуков</a:t>
            </a:r>
          </a:p>
          <a:p>
            <a:pPr>
              <a:lnSpc>
                <a:spcPct val="120000"/>
              </a:lnSpc>
            </a:pPr>
            <a:r>
              <a:rPr lang="ru-RU" sz="8000" dirty="0"/>
              <a:t>Развитие фонематического слуха</a:t>
            </a:r>
          </a:p>
          <a:p>
            <a:pPr>
              <a:lnSpc>
                <a:spcPct val="120000"/>
              </a:lnSpc>
            </a:pPr>
            <a:r>
              <a:rPr lang="ru-RU" sz="8000" dirty="0"/>
              <a:t>Игры и игровые упражнения  на формирование слоговой структуры слова</a:t>
            </a:r>
          </a:p>
          <a:p>
            <a:pPr>
              <a:lnSpc>
                <a:spcPct val="120000"/>
              </a:lnSpc>
            </a:pPr>
            <a:r>
              <a:rPr lang="ru-RU" sz="8000" dirty="0"/>
              <a:t>Совершенствование лексико-грамматических категорий</a:t>
            </a:r>
          </a:p>
          <a:p>
            <a:pPr>
              <a:lnSpc>
                <a:spcPct val="120000"/>
              </a:lnSpc>
            </a:pPr>
            <a:r>
              <a:rPr lang="ru-RU" sz="8000" dirty="0"/>
              <a:t>Подготовка к обучению грамоте</a:t>
            </a:r>
          </a:p>
          <a:p>
            <a:pPr>
              <a:lnSpc>
                <a:spcPct val="120000"/>
              </a:lnSpc>
            </a:pPr>
            <a:r>
              <a:rPr lang="ru-RU" sz="8000" dirty="0"/>
              <a:t>Развитие связной речи</a:t>
            </a:r>
            <a:br>
              <a:rPr lang="ru-RU" sz="5000" dirty="0"/>
            </a:br>
            <a:br>
              <a:rPr lang="ru-RU" sz="5000" b="1" dirty="0"/>
            </a:br>
            <a:br>
              <a:rPr lang="ru-RU" sz="5000" dirty="0"/>
            </a:br>
            <a:br>
              <a:rPr lang="ru-RU" sz="5000" dirty="0"/>
            </a:b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8789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Результативность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/>
              <a:t>у детей значительно возрастает интерес к логопедическим занятиям, многие из них с восторгом и радостью воспринимают каждое занятие. Особенно это актуально с детьми, имеющими ограниченные возможности здоровья;</a:t>
            </a:r>
          </a:p>
          <a:p>
            <a:pPr algn="just"/>
            <a:r>
              <a:rPr lang="ru-RU" dirty="0"/>
              <a:t>дети чувствуют себя более успешными. Даже неудавшееся упражнение им хочется проигрывать по несколько раз, достигая необходимого результата;</a:t>
            </a:r>
          </a:p>
          <a:p>
            <a:pPr algn="just"/>
            <a:r>
              <a:rPr lang="ru-RU" dirty="0"/>
              <a:t>на занятиях нет места монотонности и скуке, каждое упражнение для детей как открытие. Они с удовольствием вносят свои правила, вновь и вновь обыгрывая сюжет или понравившийся элемент игры. При этом часто предлагают интересные варианты игры, что в дальнейшем служит основой для построения новых форм работы с дошкольниками.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616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sun9-52.userapi.com/s/v1/ig2/HXsWEK3TqTZ-DiR34Rzgt7RGYVXjxfirZWfnEc_ovISoGmcnncIC8tmC3IC82_ckig8jpfRBLn3hdidAqR40salO.jpg?quality=95&amp;as=32x43,48x64,72x96,108x144,160x213,240x320,360x479,480x639,540x719,640x852,720x959,1080x1438,1280x1705,1440x1918,1922x2560&amp;from=bu&amp;u=P34xooG1paggiIbygtIewyeu2l08C0WOt2RFF4WpNvk&amp;cs=1280x0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Admin\Downloads\HXsWEK3TqTZ-DiR34Rzgt7RGYVXjxfirZWfnEc_ovISoGmcnncIC8tmC3IC82_ckig8jpfRBLn3hdidAqR40sal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2029" y="548680"/>
            <a:ext cx="4111625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ownloads\apqzMLFm4QhwkoofDd7clQUbqTA75WnSagrBsaHfEdt9W3MXR9IBfaKmH5YNxTbPHQ-VdiIReGcfUH6ghjiWpV0_ (1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2024" y="548680"/>
            <a:ext cx="4032448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199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ownloads\slide-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88559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7951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</TotalTime>
  <Words>822</Words>
  <Application>Microsoft Office PowerPoint</Application>
  <PresentationFormat>Широкоэкранный</PresentationFormat>
  <Paragraphs>83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Calibri</vt:lpstr>
      <vt:lpstr>Century Schoolbook</vt:lpstr>
      <vt:lpstr>Wingdings</vt:lpstr>
      <vt:lpstr>Wingdings 2</vt:lpstr>
      <vt:lpstr>Эркер</vt:lpstr>
      <vt:lpstr>Опыт работы учителя-логопеда «Использование элементов песочной терапии для развития всех компонентов речи у старших дошкольников с ТНР»   </vt:lpstr>
      <vt:lpstr>«Самая лучшая игрушка для детей – кучка песка» К.Д. Ушинский </vt:lpstr>
      <vt:lpstr>Категории воспитанников группы</vt:lpstr>
      <vt:lpstr>Актуальность выбора технологии песочной терапии</vt:lpstr>
      <vt:lpstr> </vt:lpstr>
      <vt:lpstr>Преимущества технологии «Песочная терапия»</vt:lpstr>
      <vt:lpstr>Используемое оборудование</vt:lpstr>
      <vt:lpstr>Рекомендации по проведению песочных игр </vt:lpstr>
      <vt:lpstr>Примерная структура занятия с песком</vt:lpstr>
      <vt:lpstr>Направления игр с песком</vt:lpstr>
      <vt:lpstr>Результативность работы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Екатерина Чимутова</cp:lastModifiedBy>
  <cp:revision>15</cp:revision>
  <dcterms:created xsi:type="dcterms:W3CDTF">2026-03-12T14:46:33Z</dcterms:created>
  <dcterms:modified xsi:type="dcterms:W3CDTF">2026-08-06T12:06:33Z</dcterms:modified>
</cp:coreProperties>
</file>