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1" r:id="rId2"/>
    <p:sldId id="270" r:id="rId3"/>
    <p:sldId id="271" r:id="rId4"/>
    <p:sldId id="272" r:id="rId5"/>
    <p:sldId id="273" r:id="rId6"/>
    <p:sldId id="274" r:id="rId7"/>
    <p:sldId id="264" r:id="rId8"/>
    <p:sldId id="276" r:id="rId9"/>
    <p:sldId id="277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A07BA-90E6-4877-BEFD-30B1D720FD23}" type="datetimeFigureOut">
              <a:rPr lang="ru-RU" smtClean="0"/>
              <a:pPr/>
              <a:t>06.08.2026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E76B6-FE8B-4B21-BD94-10ED2F94CA8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A07BA-90E6-4877-BEFD-30B1D720FD23}" type="datetimeFigureOut">
              <a:rPr lang="ru-RU" smtClean="0"/>
              <a:pPr/>
              <a:t>06.08.2026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E76B6-FE8B-4B21-BD94-10ED2F94CA8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A07BA-90E6-4877-BEFD-30B1D720FD23}" type="datetimeFigureOut">
              <a:rPr lang="ru-RU" smtClean="0"/>
              <a:pPr/>
              <a:t>06.08.2026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E76B6-FE8B-4B21-BD94-10ED2F94CA8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A07BA-90E6-4877-BEFD-30B1D720FD23}" type="datetimeFigureOut">
              <a:rPr lang="ru-RU" smtClean="0"/>
              <a:pPr/>
              <a:t>06.08.2026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E76B6-FE8B-4B21-BD94-10ED2F94CA8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A07BA-90E6-4877-BEFD-30B1D720FD23}" type="datetimeFigureOut">
              <a:rPr lang="ru-RU" smtClean="0"/>
              <a:pPr/>
              <a:t>06.08.2026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E76B6-FE8B-4B21-BD94-10ED2F94CA8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A07BA-90E6-4877-BEFD-30B1D720FD23}" type="datetimeFigureOut">
              <a:rPr lang="ru-RU" smtClean="0"/>
              <a:pPr/>
              <a:t>06.08.2026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E76B6-FE8B-4B21-BD94-10ED2F94CA8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A07BA-90E6-4877-BEFD-30B1D720FD23}" type="datetimeFigureOut">
              <a:rPr lang="ru-RU" smtClean="0"/>
              <a:pPr/>
              <a:t>06.08.2026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E76B6-FE8B-4B21-BD94-10ED2F94CA8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A07BA-90E6-4877-BEFD-30B1D720FD23}" type="datetimeFigureOut">
              <a:rPr lang="ru-RU" smtClean="0"/>
              <a:pPr/>
              <a:t>06.08.2026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344068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E76B6-FE8B-4B21-BD94-10ED2F94CA81}" type="slidenum">
              <a:rPr lang="ru-RU" smtClean="0">
                <a:solidFill>
                  <a:srgbClr val="344068"/>
                </a:solidFill>
              </a:rPr>
              <a:pPr/>
              <a:t>‹#›</a:t>
            </a:fld>
            <a:endParaRPr lang="ru-RU" dirty="0">
              <a:solidFill>
                <a:srgbClr val="344068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A07BA-90E6-4877-BEFD-30B1D720FD23}" type="datetimeFigureOut">
              <a:rPr lang="ru-RU" smtClean="0"/>
              <a:pPr/>
              <a:t>06.08.2026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E76B6-FE8B-4B21-BD94-10ED2F94CA8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A07BA-90E6-4877-BEFD-30B1D720FD23}" type="datetimeFigureOut">
              <a:rPr lang="ru-RU" smtClean="0"/>
              <a:pPr/>
              <a:t>06.08.2026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E76B6-FE8B-4B21-BD94-10ED2F94CA8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A07BA-90E6-4877-BEFD-30B1D720FD23}" type="datetimeFigureOut">
              <a:rPr lang="ru-RU" smtClean="0"/>
              <a:pPr/>
              <a:t>06.08.2026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E76B6-FE8B-4B21-BD94-10ED2F94CA8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FBA07BA-90E6-4877-BEFD-30B1D720FD23}" type="datetimeFigureOut">
              <a:rPr lang="ru-RU" smtClean="0"/>
              <a:pPr/>
              <a:t>06.08.2026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2CE76B6-FE8B-4B21-BD94-10ED2F94CA8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3428" y="260648"/>
            <a:ext cx="7543800" cy="129614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54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Самооценка </a:t>
            </a:r>
            <a:br>
              <a:rPr lang="ru-RU" sz="54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уверенность в себе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3076" y="2666241"/>
            <a:ext cx="1952752" cy="151625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7434" y="5468029"/>
            <a:ext cx="980728" cy="980728"/>
          </a:xfrm>
          <a:prstGeom prst="rect">
            <a:avLst/>
          </a:prstGeom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3720" y="5287531"/>
            <a:ext cx="981541" cy="981541"/>
          </a:xfrm>
          <a:prstGeom prst="rect">
            <a:avLst/>
          </a:prstGeom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5261" y="4986605"/>
            <a:ext cx="981541" cy="981541"/>
          </a:xfrm>
          <a:prstGeom prst="rect">
            <a:avLst/>
          </a:prstGeom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1232" y="4616261"/>
            <a:ext cx="981541" cy="981541"/>
          </a:xfrm>
          <a:prstGeom prst="rect">
            <a:avLst/>
          </a:prstGeom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3153" y="4092093"/>
            <a:ext cx="981541" cy="981541"/>
          </a:xfrm>
          <a:prstGeom prst="rect">
            <a:avLst/>
          </a:prstGeom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</p:pic>
      <p:sp>
        <p:nvSpPr>
          <p:cNvPr id="11" name="TextBox 10"/>
          <p:cNvSpPr txBox="1"/>
          <p:nvPr/>
        </p:nvSpPr>
        <p:spPr>
          <a:xfrm>
            <a:off x="1435590" y="483104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rgbClr val="00B0F0"/>
                </a:solidFill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46424" y="4747730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rgbClr val="00B0F0"/>
                </a:solidFill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82528" y="442456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rgbClr val="00B0F0"/>
                </a:solidFill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92002" y="4102716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rgbClr val="00B0F0"/>
                </a:solidFill>
              </a:rPr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83479" y="3573016"/>
            <a:ext cx="6350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B0F0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99554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5656" y="0"/>
            <a:ext cx="6480720" cy="6858000"/>
          </a:xfrm>
        </p:spPr>
      </p:pic>
    </p:spTree>
    <p:extLst>
      <p:ext uri="{BB962C8B-B14F-4D97-AF65-F5344CB8AC3E}">
        <p14:creationId xmlns:p14="http://schemas.microsoft.com/office/powerpoint/2010/main" val="1281166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бъект 2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1680" y="116632"/>
            <a:ext cx="5630172" cy="6624736"/>
          </a:xfrm>
        </p:spPr>
      </p:pic>
    </p:spTree>
    <p:extLst>
      <p:ext uri="{BB962C8B-B14F-4D97-AF65-F5344CB8AC3E}">
        <p14:creationId xmlns:p14="http://schemas.microsoft.com/office/powerpoint/2010/main" val="135858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692696"/>
            <a:ext cx="6102424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ru-RU" sz="2800" b="1" i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САМООЦЕНКА</a:t>
            </a:r>
            <a:r>
              <a:rPr lang="ru-RU" sz="2400" dirty="0">
                <a:solidFill>
                  <a:srgbClr val="E75C0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– это оценка процесса </a:t>
            </a:r>
          </a:p>
          <a:p>
            <a:pPr algn="ctr">
              <a:lnSpc>
                <a:spcPct val="150000"/>
              </a:lnSpc>
              <a:buFont typeface="Wingdings" pitchFamily="2" charset="2"/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 результатов собственной деятельности и поведения, субъективно переживаемых </a:t>
            </a:r>
          </a:p>
          <a:p>
            <a:pPr algn="ctr">
              <a:lnSpc>
                <a:spcPct val="150000"/>
              </a:lnSpc>
              <a:buFont typeface="Wingdings" pitchFamily="2" charset="2"/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как успех или неуспех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39752" y="3356992"/>
            <a:ext cx="6048672" cy="306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7511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5893" y="3789040"/>
            <a:ext cx="7739637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Факторы, влияющие на самооценку</a:t>
            </a:r>
            <a:r>
              <a:rPr lang="ru-RU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endParaRPr lang="ru-RU" b="1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dirty="0"/>
              <a:t>•Воспитание в семье, стиль общения родителей.</a:t>
            </a:r>
          </a:p>
          <a:p>
            <a:r>
              <a:rPr lang="ru-RU" dirty="0"/>
              <a:t>•Школьная среда, взаимоотношения с одноклассниками и учителями.</a:t>
            </a:r>
          </a:p>
          <a:p>
            <a:r>
              <a:rPr lang="ru-RU" dirty="0"/>
              <a:t>•Социальные сети.</a:t>
            </a:r>
          </a:p>
          <a:p>
            <a:r>
              <a:rPr lang="ru-RU" dirty="0"/>
              <a:t>•Личный опыт успехов и неудач.</a:t>
            </a:r>
          </a:p>
          <a:p>
            <a:r>
              <a:rPr lang="ru-RU" dirty="0"/>
              <a:t>•Внутренний диалог и саморазвитие.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222100"/>
            <a:ext cx="813690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Завышенная самооценка </a:t>
            </a:r>
            <a:r>
              <a:rPr lang="ru-RU" dirty="0"/>
              <a:t>– человек переоценивает свои способности, что может привести к проблемам в общении и обучении.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Заниженная самооценка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человек недооценивает </a:t>
            </a:r>
            <a:r>
              <a:rPr lang="ru-RU" dirty="0"/>
              <a:t>себя, что приводит к страху перед неудачами, избеганию новых задач и низкой мотивации.</a:t>
            </a:r>
          </a:p>
          <a:p>
            <a:r>
              <a:rPr lang="ru-RU" b="1" dirty="0"/>
              <a:t>Положительная самооценка </a:t>
            </a:r>
            <a:r>
              <a:rPr lang="ru-RU" dirty="0"/>
              <a:t>– человек объективно оценивает свои сильные и слабые стороны, что позволяет ему уверенно строить свое будущее.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395260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 </a:t>
            </a:r>
            <a:r>
              <a:rPr lang="ru-RU" sz="28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Виды самооценки:</a:t>
            </a:r>
          </a:p>
        </p:txBody>
      </p:sp>
    </p:spTree>
    <p:extLst>
      <p:ext uri="{BB962C8B-B14F-4D97-AF65-F5344CB8AC3E}">
        <p14:creationId xmlns:p14="http://schemas.microsoft.com/office/powerpoint/2010/main" val="32194914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476672"/>
            <a:ext cx="8325544" cy="3513544"/>
          </a:xfrm>
        </p:spPr>
        <p:txBody>
          <a:bodyPr/>
          <a:lstStyle/>
          <a:p>
            <a:pPr marL="45720" indent="0" algn="ctr">
              <a:buNone/>
            </a:pPr>
            <a:r>
              <a:rPr lang="ru-RU" sz="32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Упражнение  "Зеркальная </a:t>
            </a:r>
            <a:r>
              <a:rPr lang="ru-RU" sz="3200" b="1" dirty="0" err="1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аффирмация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</a:p>
          <a:p>
            <a:pPr marL="45720" indent="0">
              <a:buNone/>
            </a:pPr>
            <a:r>
              <a:rPr lang="ru-RU" b="1" dirty="0"/>
              <a:t>Цель:</a:t>
            </a:r>
            <a:r>
              <a:rPr lang="ru-RU" dirty="0"/>
              <a:t> Развитие уверенности в себе через позитивные установки. </a:t>
            </a:r>
          </a:p>
          <a:p>
            <a:pPr marL="45720" indent="0">
              <a:buNone/>
            </a:pPr>
            <a:r>
              <a:rPr lang="ru-RU" b="1" dirty="0"/>
              <a:t>Инструкция:</a:t>
            </a:r>
            <a:r>
              <a:rPr lang="ru-RU" dirty="0"/>
              <a:t> Встаньте перед зеркалом, посмотрите себе в глаза и произнесите 5-7 позитивных утверждений (например, "Я способен(а) на многое", "Я достойный(</a:t>
            </a:r>
            <a:r>
              <a:rPr lang="ru-RU" dirty="0" err="1"/>
              <a:t>ая</a:t>
            </a:r>
            <a:r>
              <a:rPr lang="ru-RU" dirty="0"/>
              <a:t>) человек").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5736" y="3501008"/>
            <a:ext cx="4834657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010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805344" y="188640"/>
            <a:ext cx="7543800" cy="9101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95000"/>
              </a:lnSpc>
            </a:pPr>
            <a:r>
              <a:rPr lang="ru-RU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Аффирмации</a:t>
            </a:r>
          </a:p>
          <a:p>
            <a:pPr algn="ctr">
              <a:lnSpc>
                <a:spcPct val="95000"/>
              </a:lnSpc>
            </a:pPr>
            <a:r>
              <a:rPr lang="ru-RU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 словесного самовнушения</a:t>
            </a: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436784" y="1268760"/>
            <a:ext cx="8280920" cy="791177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 помощью аффирмаций, которые нужно повторять многократно, можно достичь эффекта спокойствия и расслабления сознания и тела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2919" y="4522744"/>
            <a:ext cx="2728291" cy="212030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7904" y="2024131"/>
            <a:ext cx="2044403" cy="221629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6986" y="1991895"/>
            <a:ext cx="2480718" cy="224242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6784" y="4461923"/>
            <a:ext cx="2304256" cy="218112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5931" y="1991895"/>
            <a:ext cx="2417917" cy="224375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1117" y="4522744"/>
            <a:ext cx="2571363" cy="2183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7285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731520"/>
            <a:ext cx="8424936" cy="521776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32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Упражнение "Дневник успеха"</a:t>
            </a:r>
          </a:p>
          <a:p>
            <a:pPr marL="45720" indent="0">
              <a:buNone/>
            </a:pPr>
            <a:r>
              <a:rPr lang="ru-RU" b="1" dirty="0"/>
              <a:t>Цель:</a:t>
            </a:r>
            <a:r>
              <a:rPr lang="ru-RU" dirty="0"/>
              <a:t> Формирование позитивного отношения к своим достижениям. </a:t>
            </a:r>
          </a:p>
          <a:p>
            <a:pPr marL="45720" indent="0">
              <a:buNone/>
            </a:pPr>
            <a:r>
              <a:rPr lang="ru-RU" b="1" dirty="0"/>
              <a:t>Инструкция:</a:t>
            </a:r>
            <a:r>
              <a:rPr lang="ru-RU" dirty="0"/>
              <a:t> В течение недели записывайте три своих достижения в день (даже маленькие, например, "Помог другу с домашним заданием")</a:t>
            </a:r>
          </a:p>
          <a:p>
            <a:pPr marL="45720" indent="0">
              <a:buNone/>
            </a:pPr>
            <a:r>
              <a:rPr lang="ru-RU" dirty="0"/>
              <a:t>Через неделю обсудите в группе, какие успехи вас порадовали.</a:t>
            </a: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30198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548680"/>
            <a:ext cx="8748464" cy="3657560"/>
          </a:xfrm>
        </p:spPr>
        <p:txBody>
          <a:bodyPr>
            <a:normAutofit fontScale="92500" lnSpcReduction="20000"/>
          </a:bodyPr>
          <a:lstStyle/>
          <a:p>
            <a:pPr marL="45720" indent="0" algn="ctr">
              <a:buNone/>
            </a:pPr>
            <a:r>
              <a:rPr lang="ru-RU" sz="35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Упражнение</a:t>
            </a:r>
          </a:p>
          <a:p>
            <a:pPr marL="45720" indent="0" algn="ctr">
              <a:buNone/>
            </a:pPr>
            <a:r>
              <a:rPr lang="ru-RU" sz="35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«Как бороться со страхом ошибки?»</a:t>
            </a:r>
          </a:p>
          <a:p>
            <a:pPr marL="45720" indent="0" algn="ctr">
              <a:buNone/>
            </a:pPr>
            <a:endParaRPr lang="ru-RU" sz="3500" b="1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r>
              <a:rPr lang="ru-RU" b="1" dirty="0"/>
              <a:t>Цель:</a:t>
            </a:r>
            <a:r>
              <a:rPr lang="ru-RU" dirty="0"/>
              <a:t> Развитие устойчивости к неудачам.</a:t>
            </a:r>
          </a:p>
          <a:p>
            <a:pPr marL="45720" indent="0">
              <a:buNone/>
            </a:pPr>
            <a:r>
              <a:rPr lang="ru-RU" b="1" dirty="0"/>
              <a:t>Инструкция:</a:t>
            </a:r>
            <a:endParaRPr lang="ru-RU" dirty="0"/>
          </a:p>
          <a:p>
            <a:pPr marL="45720" lvl="0" indent="0">
              <a:buNone/>
            </a:pPr>
            <a:r>
              <a:rPr lang="ru-RU" dirty="0"/>
              <a:t>- Напишите список ситуаций, в которых боитесь ошибиться.</a:t>
            </a:r>
          </a:p>
          <a:p>
            <a:pPr marL="45720" lvl="0" indent="0">
              <a:buNone/>
            </a:pPr>
            <a:r>
              <a:rPr lang="ru-RU" dirty="0"/>
              <a:t>- Подумайте, что самое страшное может случиться и как с этим справиться.</a:t>
            </a:r>
          </a:p>
          <a:p>
            <a:pPr marL="45720" lvl="0" indent="0">
              <a:buNone/>
            </a:pPr>
            <a:r>
              <a:rPr lang="ru-RU" dirty="0"/>
              <a:t>- В парах разыграйте ситуацию, когда ошибка стала уроком.</a:t>
            </a: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4171623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910</TotalTime>
  <Words>308</Words>
  <Application>Microsoft Office PowerPoint</Application>
  <PresentationFormat>Экран (4:3)</PresentationFormat>
  <Paragraphs>38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Georgia</vt:lpstr>
      <vt:lpstr>Times New Roman</vt:lpstr>
      <vt:lpstr>Trebuchet MS</vt:lpstr>
      <vt:lpstr>Wingdings</vt:lpstr>
      <vt:lpstr>Воздушный поток</vt:lpstr>
      <vt:lpstr>Самооценка  и уверенность в себе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 словесного самовнушения – аффирмаций</dc:title>
  <dc:creator>Глушкова Мария Владимировна</dc:creator>
  <cp:lastModifiedBy>Екатерина Чимутова</cp:lastModifiedBy>
  <cp:revision>69</cp:revision>
  <dcterms:created xsi:type="dcterms:W3CDTF">2025-02-04T11:26:12Z</dcterms:created>
  <dcterms:modified xsi:type="dcterms:W3CDTF">2026-08-06T11:34:23Z</dcterms:modified>
</cp:coreProperties>
</file>