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47F75-65A9-0E85-54E1-C3B519ABA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C7AE04-CABF-2CC8-98EE-DF0A1AB4C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738655-509C-BD5E-CA0A-389AE6723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A9AEDB-69C8-20AF-258A-0AB50CD20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FB034-84C6-9DF8-60C1-8E216E936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39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CD1B9-B412-1566-F198-2326F29E9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9A37A1-4D91-572B-0186-98D6416BD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C15B5E-5FBB-1E76-1CC5-D554C446A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BFF9A7-D678-A582-16EE-18136FC1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3B198-9F83-D513-A5FF-A989DE3B0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8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3E696-B73A-3570-0EC9-6D22A7B20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A3B9FE-B754-4244-DAC2-3AB85210F9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DCEC05-5F3B-6215-A975-4F67BAF4E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81A468-335C-F8A2-DF39-C1D15EEF0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E1A84A-13AD-82B9-2D30-12050DE71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68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99AF8-DA5B-52A1-4A61-486BF6DA0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9DE7C9-4416-9E48-166A-791BAE952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A83AD58-8D44-4B93-0141-70C1547C32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344F2BB-9058-0E28-56ED-279A9C507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045E36-C5A8-4539-F983-14DDE1002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73CC49-8B3A-2F5F-1497-1601B9C2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44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D3CBC-BFA1-680D-43D6-37A7820A8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BA58E4-0F2F-2812-DFD0-B01C7BAB5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65D711-C52D-1E0B-F609-7E098A116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B88669-844F-41EF-A375-6520A47824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B5B1B42-7028-AC1C-E9B1-AC6F9CBF7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7F2CFC4-B21F-43D2-DC17-3013A10D0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0E468B-86D8-04FF-E633-C0EDEB54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CC213B-AA54-F088-D544-5F700CF50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60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DF0504-3E09-B9E9-83EB-871A70F8E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27E0778-E413-4A1B-9634-0CCECEDD9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DD6C1D-7A8F-8CA8-5322-D20C09FB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D05BB3-8EEB-FD60-7341-1BDA7E966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11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F75290-0FC9-6B0D-DDAF-6C3A95146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BB4CA51-75FE-D765-8073-E55B3C627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6E1CBC-FFDA-2E82-647A-9DDCC187F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76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C3A50-3DFE-8D57-3B64-FE73F1915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FA75CC-C18D-5ED6-E04B-F2CC86D17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315F09-8ED9-42D9-7891-AF96AFA58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97EEE8-7789-191E-ED16-67FE2F88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F61AF8-BF56-5ADB-4868-A9AC9E2ED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03C6DE-81F8-CD90-6805-3A2AA04B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9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B8E82-5F3B-3D33-FB91-511A4C301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E4F4EF2-3D56-F1F4-5F38-C3C9FE39E0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66BA2E-F8DB-1178-B6B5-2A57E821F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CF6DE5-1F4F-A3B0-3578-F9485B9C5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D9F856-AFF8-7301-9704-8E891BCBE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5EA3E2-9140-12A1-2FE2-5FFB5858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63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7D5C38-DDA1-FACD-FA83-F94423AE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A62DA6-6B68-742D-1BA5-C3D486666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8A920A-DDD7-2AC8-8C03-148E85209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D4895F-C385-8591-B797-D3B7A6477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5B3E70-CA71-BBE0-80D0-AC80371C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26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42E751F-42CD-B3ED-CAAA-C2EC3F5135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F040D0-5A6C-DB09-ADFB-AF5CC6417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F28446-11FA-254C-2961-53ACF13B8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43B2EC-E932-02C8-C915-1412BFC54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7474E6-FC72-DD60-0031-C5C8205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5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AB16D-29BB-A980-2DC7-4D466D17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7E4D4A-CD50-89A2-D327-16F9E994D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51651F-A254-306D-4804-05DD22A1AB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9D936-72EE-40E2-9419-6421D708F41A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042C3F-6E65-DC3F-5067-AA5F148E9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918F5E-0F0E-1E77-5A82-C31BD7A68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E331B-03A8-4709-993D-C63132CE3C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75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audio" Target="../media/audio3.wav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audio" Target="../media/audio5.wav"/><Relationship Id="rId7" Type="http://schemas.openxmlformats.org/officeDocument/2006/relationships/image" Target="../media/image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gif"/><Relationship Id="rId5" Type="http://schemas.openxmlformats.org/officeDocument/2006/relationships/image" Target="../media/image5.jpeg"/><Relationship Id="rId10" Type="http://schemas.openxmlformats.org/officeDocument/2006/relationships/image" Target="../media/image10.gif"/><Relationship Id="rId4" Type="http://schemas.openxmlformats.org/officeDocument/2006/relationships/audio" Target="../media/audio6.wav"/><Relationship Id="rId9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audio" Target="../media/audio8.wav"/><Relationship Id="rId7" Type="http://schemas.openxmlformats.org/officeDocument/2006/relationships/image" Target="../media/image8.gif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gif"/><Relationship Id="rId4" Type="http://schemas.openxmlformats.org/officeDocument/2006/relationships/image" Target="../media/image5.jpeg"/><Relationship Id="rId9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audio" Target="../media/audio10.wav"/><Relationship Id="rId7" Type="http://schemas.openxmlformats.org/officeDocument/2006/relationships/image" Target="../media/image10.gif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audio" Target="../media/audio9.wav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9.gif"/><Relationship Id="rId19" Type="http://schemas.openxmlformats.org/officeDocument/2006/relationships/image" Target="../media/image20.gif"/><Relationship Id="rId4" Type="http://schemas.openxmlformats.org/officeDocument/2006/relationships/image" Target="../media/image5.jpeg"/><Relationship Id="rId9" Type="http://schemas.openxmlformats.org/officeDocument/2006/relationships/image" Target="../media/image8.gif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24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audio" Target="../media/audio10.wav"/><Relationship Id="rId7" Type="http://schemas.openxmlformats.org/officeDocument/2006/relationships/audio" Target="../media/audio12.wav"/><Relationship Id="rId12" Type="http://schemas.openxmlformats.org/officeDocument/2006/relationships/image" Target="../media/image20.gif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image" Target="../media/image22.png"/><Relationship Id="rId10" Type="http://schemas.openxmlformats.org/officeDocument/2006/relationships/image" Target="../media/image10.gif"/><Relationship Id="rId4" Type="http://schemas.openxmlformats.org/officeDocument/2006/relationships/image" Target="../media/image21.jpg"/><Relationship Id="rId9" Type="http://schemas.openxmlformats.org/officeDocument/2006/relationships/audio" Target="../media/audio1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26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27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28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29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30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31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32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33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audio" Target="../media/audio10.wav"/><Relationship Id="rId7" Type="http://schemas.openxmlformats.org/officeDocument/2006/relationships/image" Target="../media/image34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0.png"/><Relationship Id="rId18" Type="http://schemas.openxmlformats.org/officeDocument/2006/relationships/image" Target="../media/image44.png"/><Relationship Id="rId3" Type="http://schemas.openxmlformats.org/officeDocument/2006/relationships/audio" Target="../media/audio14.wav"/><Relationship Id="rId21" Type="http://schemas.openxmlformats.org/officeDocument/2006/relationships/image" Target="../media/image46.png"/><Relationship Id="rId7" Type="http://schemas.openxmlformats.org/officeDocument/2006/relationships/image" Target="../media/image38.jpeg"/><Relationship Id="rId12" Type="http://schemas.openxmlformats.org/officeDocument/2006/relationships/image" Target="../media/image9.gif"/><Relationship Id="rId17" Type="http://schemas.openxmlformats.org/officeDocument/2006/relationships/image" Target="../media/image43.png"/><Relationship Id="rId2" Type="http://schemas.openxmlformats.org/officeDocument/2006/relationships/audio" Target="../media/audio9.wav"/><Relationship Id="rId16" Type="http://schemas.openxmlformats.org/officeDocument/2006/relationships/image" Target="../media/image42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8.gif"/><Relationship Id="rId5" Type="http://schemas.openxmlformats.org/officeDocument/2006/relationships/image" Target="../media/image36.png"/><Relationship Id="rId15" Type="http://schemas.microsoft.com/office/2007/relationships/hdphoto" Target="../media/hdphoto1.wdp"/><Relationship Id="rId10" Type="http://schemas.openxmlformats.org/officeDocument/2006/relationships/image" Target="../media/image11.gif"/><Relationship Id="rId19" Type="http://schemas.microsoft.com/office/2007/relationships/hdphoto" Target="../media/hdphoto2.wdp"/><Relationship Id="rId4" Type="http://schemas.openxmlformats.org/officeDocument/2006/relationships/image" Target="../media/image35.png"/><Relationship Id="rId9" Type="http://schemas.openxmlformats.org/officeDocument/2006/relationships/image" Target="../media/image10.gif"/><Relationship Id="rId14" Type="http://schemas.openxmlformats.org/officeDocument/2006/relationships/image" Target="../media/image41.png"/><Relationship Id="rId22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jpeg"/><Relationship Id="rId3" Type="http://schemas.openxmlformats.org/officeDocument/2006/relationships/audio" Target="../media/audio12.wav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jpg"/><Relationship Id="rId10" Type="http://schemas.openxmlformats.org/officeDocument/2006/relationships/image" Target="../media/image53.png"/><Relationship Id="rId4" Type="http://schemas.openxmlformats.org/officeDocument/2006/relationships/audio" Target="../media/audio13.wav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9.png"/><Relationship Id="rId3" Type="http://schemas.openxmlformats.org/officeDocument/2006/relationships/audio" Target="../media/audio12.wav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8.png"/><Relationship Id="rId5" Type="http://schemas.openxmlformats.org/officeDocument/2006/relationships/image" Target="../media/image48.jpg"/><Relationship Id="rId10" Type="http://schemas.openxmlformats.org/officeDocument/2006/relationships/image" Target="../media/image53.png"/><Relationship Id="rId4" Type="http://schemas.openxmlformats.org/officeDocument/2006/relationships/audio" Target="../media/audio13.wav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audio" Target="../media/media2.mp3"/><Relationship Id="rId16" Type="http://schemas.openxmlformats.org/officeDocument/2006/relationships/image" Target="../media/image69.png"/><Relationship Id="rId20" Type="http://schemas.openxmlformats.org/officeDocument/2006/relationships/image" Target="../media/image72.png"/><Relationship Id="rId1" Type="http://schemas.microsoft.com/office/2007/relationships/media" Target="../media/media2.mp3"/><Relationship Id="rId6" Type="http://schemas.openxmlformats.org/officeDocument/2006/relationships/image" Target="../media/image61.png"/><Relationship Id="rId11" Type="http://schemas.openxmlformats.org/officeDocument/2006/relationships/image" Target="../media/image64.png"/><Relationship Id="rId5" Type="http://schemas.openxmlformats.org/officeDocument/2006/relationships/image" Target="../media/image60.jpe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microsoft.com/office/2007/relationships/hdphoto" Target="../media/hdphoto3.wdp"/><Relationship Id="rId4" Type="http://schemas.openxmlformats.org/officeDocument/2006/relationships/audio" Target="../media/audio10.wav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audio" Target="../media/audio17.wav"/><Relationship Id="rId7" Type="http://schemas.openxmlformats.org/officeDocument/2006/relationships/image" Target="../media/image8.gif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73.svg"/><Relationship Id="rId5" Type="http://schemas.openxmlformats.org/officeDocument/2006/relationships/image" Target="../media/image6.png"/><Relationship Id="rId10" Type="http://schemas.openxmlformats.org/officeDocument/2006/relationships/image" Target="../media/image11.gif"/><Relationship Id="rId4" Type="http://schemas.openxmlformats.org/officeDocument/2006/relationships/image" Target="../media/image5.jpeg"/><Relationship Id="rId9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C4BE8D0E-B0B5-AD90-7A8D-72FAE60CE9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75745A0-FE8B-BBD1-AFF4-3A262D76F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1633" y="3882963"/>
            <a:ext cx="2701329" cy="281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38D63C-3DF5-E807-D530-C92EDD79B62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764" y="3612444"/>
            <a:ext cx="2545030" cy="285043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0CCA89-9EAA-03E7-8028-0E5AD5E8289C}"/>
              </a:ext>
            </a:extLst>
          </p:cNvPr>
          <p:cNvSpPr/>
          <p:nvPr/>
        </p:nvSpPr>
        <p:spPr>
          <a:xfrm>
            <a:off x="6806139" y="185864"/>
            <a:ext cx="3772315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Учим звуки </a:t>
            </a:r>
          </a:p>
          <a:p>
            <a:pPr algn="ctr"/>
            <a:r>
              <a:rPr lang="ru-RU" sz="7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 -Д</a:t>
            </a:r>
          </a:p>
        </p:txBody>
      </p:sp>
      <p:pic>
        <p:nvPicPr>
          <p:cNvPr id="7" name="Песенка из Мультфильма Мишки Ми-ми-мишки. Новые музыкальные клипы от Доброго Гно">
            <a:hlinkClick r:id="" action="ppaction://media"/>
            <a:extLst>
              <a:ext uri="{FF2B5EF4-FFF2-40B4-BE49-F238E27FC236}">
                <a16:creationId xmlns:a16="http://schemas.microsoft.com/office/drawing/2014/main" id="{BAD5A6B6-E85F-171C-367E-886490D08A6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4" end="10760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3778" y="395123"/>
            <a:ext cx="4876800" cy="2743200"/>
          </a:xfrm>
          <a:prstGeom prst="rect">
            <a:avLst/>
          </a:prstGeom>
          <a:ln w="6350" cap="flat">
            <a:solidFill>
              <a:srgbClr val="BFBFBF"/>
            </a:solidFill>
          </a:ln>
          <a:effectLst>
            <a:outerShdw blurRad="190500" dist="215900" dir="7200000" sx="101000" sy="101000" algn="t" rotWithShape="0">
              <a:srgbClr val="000000">
                <a:alpha val="20000"/>
              </a:srgbClr>
            </a:outerShdw>
          </a:effectLst>
          <a:scene3d>
            <a:camera prst="perspectiveRight" fov="3300000">
              <a:rot lat="0" lon="20100000" rev="0"/>
            </a:camera>
            <a:lightRig rig="threePt" dir="t">
              <a:rot lat="0" lon="0" rev="3600000"/>
            </a:lightRig>
          </a:scene3d>
          <a:sp3d extrusionH="952500">
            <a:extrusionClr>
              <a:srgbClr val="D9D9D9"/>
            </a:extrusionClr>
            <a:contourClr>
              <a:srgbClr val="D9D9D9"/>
            </a:contourClr>
          </a:sp3d>
        </p:spPr>
      </p:pic>
      <p:sp>
        <p:nvSpPr>
          <p:cNvPr id="8" name="Прямоугольник: скругленные углы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2C848D-C94C-2E1D-278A-2FF5FACCAA7D}"/>
              </a:ext>
            </a:extLst>
          </p:cNvPr>
          <p:cNvSpPr/>
          <p:nvPr/>
        </p:nvSpPr>
        <p:spPr>
          <a:xfrm>
            <a:off x="4617156" y="5136444"/>
            <a:ext cx="1761066" cy="790223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n w="19050">
                  <a:solidFill>
                    <a:schemeClr val="tx1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Старт </a:t>
            </a:r>
          </a:p>
        </p:txBody>
      </p:sp>
    </p:spTree>
    <p:extLst>
      <p:ext uri="{BB962C8B-B14F-4D97-AF65-F5344CB8AC3E}">
        <p14:creationId xmlns:p14="http://schemas.microsoft.com/office/powerpoint/2010/main" val="385401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93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4C9569BD-B418-82B5-25CB-9A997F3192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соня">
            <a:extLst>
              <a:ext uri="{FF2B5EF4-FFF2-40B4-BE49-F238E27FC236}">
                <a16:creationId xmlns:a16="http://schemas.microsoft.com/office/drawing/2014/main" id="{60DBDBD7-834B-2960-5F0B-CDC767A1D9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644" y="2449388"/>
            <a:ext cx="1338211" cy="14987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тучка">
            <a:extLst>
              <a:ext uri="{FF2B5EF4-FFF2-40B4-BE49-F238E27FC236}">
                <a16:creationId xmlns:a16="http://schemas.microsoft.com/office/drawing/2014/main" id="{45051572-64B5-BB49-D5F0-ACAD64138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5220" y="4360986"/>
            <a:ext cx="1681346" cy="175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3E19B5B8-91CC-C626-CB54-F0E0FE98852C}"/>
              </a:ext>
            </a:extLst>
          </p:cNvPr>
          <p:cNvSpPr/>
          <p:nvPr/>
        </p:nvSpPr>
        <p:spPr>
          <a:xfrm>
            <a:off x="4541855" y="954593"/>
            <a:ext cx="1879042" cy="1326383"/>
          </a:xfrm>
          <a:prstGeom prst="cloudCallout">
            <a:avLst>
              <a:gd name="adj1" fmla="val -50574"/>
              <a:gd name="adj2" fmla="val 7232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Тучка, а что это стучит?</a:t>
            </a:r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4DCD6D63-FF08-C83E-F950-048FB8682620}"/>
              </a:ext>
            </a:extLst>
          </p:cNvPr>
          <p:cNvSpPr/>
          <p:nvPr/>
        </p:nvSpPr>
        <p:spPr>
          <a:xfrm>
            <a:off x="5636851" y="2170444"/>
            <a:ext cx="2622894" cy="1851409"/>
          </a:xfrm>
          <a:prstGeom prst="cloudCallout">
            <a:avLst>
              <a:gd name="adj1" fmla="val 30808"/>
              <a:gd name="adj2" fmla="val 7045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Это стучит молоток.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Т-Т-Т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Это твердый и глухой звук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BD84952-8C58-2228-1649-755728A70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6769" y="5624197"/>
            <a:ext cx="1000163" cy="72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B7D9E76-E273-621C-CC93-5D8BE15CC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4404" y="5830699"/>
            <a:ext cx="1000163" cy="72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7E4AE5C-ACC2-7A19-413E-83F99B15D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2855" y="5730254"/>
            <a:ext cx="1000163" cy="72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B6A071CC-73CE-114F-3C3D-28E35248C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4119" y="5985794"/>
            <a:ext cx="1000163" cy="72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AA959B5-2A67-77A8-4FAE-0C1632264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6205" y="5646701"/>
            <a:ext cx="1000163" cy="72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41C4307-6F30-AF10-D67B-F046431CFC75}"/>
              </a:ext>
            </a:extLst>
          </p:cNvPr>
          <p:cNvGrpSpPr/>
          <p:nvPr/>
        </p:nvGrpSpPr>
        <p:grpSpPr>
          <a:xfrm>
            <a:off x="7359487" y="709993"/>
            <a:ext cx="2622293" cy="990057"/>
            <a:chOff x="7359487" y="709993"/>
            <a:chExt cx="2622293" cy="99005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EB8E54-8658-3983-54DD-64EF2AAEC39F}"/>
                </a:ext>
              </a:extLst>
            </p:cNvPr>
            <p:cNvSpPr txBox="1"/>
            <p:nvPr/>
          </p:nvSpPr>
          <p:spPr>
            <a:xfrm>
              <a:off x="7847069" y="869053"/>
              <a:ext cx="19271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Т-Т-Т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AFFCDF5-3D1A-2B67-8704-7ADF4378D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4119" y="709993"/>
              <a:ext cx="707661" cy="511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17DDED8D-A1CB-D2BF-C10E-FDEDE619F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9487" y="709993"/>
              <a:ext cx="966477" cy="648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Стрелка: вправо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1455772-B0D8-ADBE-E4AF-951437DFC107}"/>
              </a:ext>
            </a:extLst>
          </p:cNvPr>
          <p:cNvSpPr/>
          <p:nvPr/>
        </p:nvSpPr>
        <p:spPr>
          <a:xfrm>
            <a:off x="11518622" y="6369896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1FD9D0-7B69-36D5-C0D1-877FF7FDD683}"/>
              </a:ext>
            </a:extLst>
          </p:cNvPr>
          <p:cNvSpPr txBox="1"/>
          <p:nvPr/>
        </p:nvSpPr>
        <p:spPr>
          <a:xfrm>
            <a:off x="311499" y="160774"/>
            <a:ext cx="326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Кликай сначала на Соню 2 раза, затем на Тучку</a:t>
            </a:r>
          </a:p>
        </p:txBody>
      </p:sp>
    </p:spTree>
    <p:extLst>
      <p:ext uri="{BB962C8B-B14F-4D97-AF65-F5344CB8AC3E}">
        <p14:creationId xmlns:p14="http://schemas.microsoft.com/office/powerpoint/2010/main" val="135951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ice-changer-2022-10-16-22-55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uhoy-stuk-molotka-s-eh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uhoy-stuk-molotka-s-eh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uhoy-stuk-molotka-s-eh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uhoy-stuk-molotka-s-eh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uhoy-stuk-molotka-s-eh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ice-changer-2022-10-16-22-59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4C9569BD-B418-82B5-25CB-9A997F3192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соня">
            <a:extLst>
              <a:ext uri="{FF2B5EF4-FFF2-40B4-BE49-F238E27FC236}">
                <a16:creationId xmlns:a16="http://schemas.microsoft.com/office/drawing/2014/main" id="{60DBDBD7-834B-2960-5F0B-CDC767A1D94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644" y="2449388"/>
            <a:ext cx="1338211" cy="14987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тучка">
            <a:extLst>
              <a:ext uri="{FF2B5EF4-FFF2-40B4-BE49-F238E27FC236}">
                <a16:creationId xmlns:a16="http://schemas.microsoft.com/office/drawing/2014/main" id="{45051572-64B5-BB49-D5F0-ACAD64138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5220" y="4360986"/>
            <a:ext cx="1681346" cy="175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3E19B5B8-91CC-C626-CB54-F0E0FE98852C}"/>
              </a:ext>
            </a:extLst>
          </p:cNvPr>
          <p:cNvSpPr/>
          <p:nvPr/>
        </p:nvSpPr>
        <p:spPr>
          <a:xfrm>
            <a:off x="4330840" y="612949"/>
            <a:ext cx="2733059" cy="1668028"/>
          </a:xfrm>
          <a:prstGeom prst="cloudCallout">
            <a:avLst>
              <a:gd name="adj1" fmla="val -50574"/>
              <a:gd name="adj2" fmla="val 7232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А моя дудочка поёт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Д-Д-Д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Это твердый и звонкий звук</a:t>
            </a:r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4DCD6D63-FF08-C83E-F950-048FB8682620}"/>
              </a:ext>
            </a:extLst>
          </p:cNvPr>
          <p:cNvSpPr/>
          <p:nvPr/>
        </p:nvSpPr>
        <p:spPr>
          <a:xfrm>
            <a:off x="5704763" y="2823588"/>
            <a:ext cx="2210218" cy="1198265"/>
          </a:xfrm>
          <a:prstGeom prst="cloudCallout">
            <a:avLst>
              <a:gd name="adj1" fmla="val 30808"/>
              <a:gd name="adj2" fmla="val 7045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Теперь мы знаем, как звучат звуки.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41C4307-6F30-AF10-D67B-F046431CFC75}"/>
              </a:ext>
            </a:extLst>
          </p:cNvPr>
          <p:cNvGrpSpPr/>
          <p:nvPr/>
        </p:nvGrpSpPr>
        <p:grpSpPr>
          <a:xfrm>
            <a:off x="7515893" y="1506957"/>
            <a:ext cx="2622293" cy="990057"/>
            <a:chOff x="7359487" y="709993"/>
            <a:chExt cx="2622293" cy="99005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EB8E54-8658-3983-54DD-64EF2AAEC39F}"/>
                </a:ext>
              </a:extLst>
            </p:cNvPr>
            <p:cNvSpPr txBox="1"/>
            <p:nvPr/>
          </p:nvSpPr>
          <p:spPr>
            <a:xfrm>
              <a:off x="7847069" y="869053"/>
              <a:ext cx="19271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Т-Т-Т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AFFCDF5-3D1A-2B67-8704-7ADF4378D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4119" y="709993"/>
              <a:ext cx="707661" cy="511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17DDED8D-A1CB-D2BF-C10E-FDEDE619F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9487" y="709993"/>
              <a:ext cx="966477" cy="648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Стрелка: вправо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1455772-B0D8-ADBE-E4AF-951437DFC107}"/>
              </a:ext>
            </a:extLst>
          </p:cNvPr>
          <p:cNvSpPr/>
          <p:nvPr/>
        </p:nvSpPr>
        <p:spPr>
          <a:xfrm>
            <a:off x="11518622" y="6369896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EA455D8-13F9-C9FD-D2F1-177C4D8E6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8460" y="2764395"/>
            <a:ext cx="1685919" cy="66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FD7EB4F-93FB-A640-AB93-56F0F6F0AE7B}"/>
              </a:ext>
            </a:extLst>
          </p:cNvPr>
          <p:cNvGrpSpPr/>
          <p:nvPr/>
        </p:nvGrpSpPr>
        <p:grpSpPr>
          <a:xfrm>
            <a:off x="1762436" y="279779"/>
            <a:ext cx="2536422" cy="1102611"/>
            <a:chOff x="1762436" y="279779"/>
            <a:chExt cx="2536422" cy="110261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D0BFD7F-A154-2481-E2BB-0E3B7A2B5463}"/>
                </a:ext>
              </a:extLst>
            </p:cNvPr>
            <p:cNvSpPr txBox="1"/>
            <p:nvPr/>
          </p:nvSpPr>
          <p:spPr>
            <a:xfrm>
              <a:off x="2214430" y="612949"/>
              <a:ext cx="197842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4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Д-Д-Д</a:t>
              </a:r>
            </a:p>
          </p:txBody>
        </p:sp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8F9E4EB2-E98D-BBB3-B85C-01055B36A5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958108" flipH="1">
              <a:off x="3696208" y="541633"/>
              <a:ext cx="864504" cy="340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C9371402-981F-829B-0463-5670C9A57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436" y="579585"/>
              <a:ext cx="737127" cy="5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5A567D4-8B91-8BC5-C3FD-5C5339654D79}"/>
              </a:ext>
            </a:extLst>
          </p:cNvPr>
          <p:cNvSpPr txBox="1"/>
          <p:nvPr/>
        </p:nvSpPr>
        <p:spPr>
          <a:xfrm>
            <a:off x="311499" y="160774"/>
            <a:ext cx="28536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Кликай сначала на Соню , затем на Тучку</a:t>
            </a:r>
          </a:p>
        </p:txBody>
      </p:sp>
    </p:spTree>
    <p:extLst>
      <p:ext uri="{BB962C8B-B14F-4D97-AF65-F5344CB8AC3E}">
        <p14:creationId xmlns:p14="http://schemas.microsoft.com/office/powerpoint/2010/main" val="306054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korotkaya-melod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ice-changer-2022-10-16-23-12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ice-changer-2022-10-16-23-13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4C9569BD-B418-82B5-25CB-9A997F3192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соня">
            <a:extLst>
              <a:ext uri="{FF2B5EF4-FFF2-40B4-BE49-F238E27FC236}">
                <a16:creationId xmlns:a16="http://schemas.microsoft.com/office/drawing/2014/main" id="{60DBDBD7-834B-2960-5F0B-CDC767A1D94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644" y="2449388"/>
            <a:ext cx="1338211" cy="14987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тучка">
            <a:extLst>
              <a:ext uri="{FF2B5EF4-FFF2-40B4-BE49-F238E27FC236}">
                <a16:creationId xmlns:a16="http://schemas.microsoft.com/office/drawing/2014/main" id="{45051572-64B5-BB49-D5F0-ACAD64138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5220" y="4360986"/>
            <a:ext cx="1681346" cy="175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3E19B5B8-91CC-C626-CB54-F0E0FE98852C}"/>
              </a:ext>
            </a:extLst>
          </p:cNvPr>
          <p:cNvSpPr/>
          <p:nvPr/>
        </p:nvSpPr>
        <p:spPr>
          <a:xfrm>
            <a:off x="4330840" y="612949"/>
            <a:ext cx="2733059" cy="1668028"/>
          </a:xfrm>
          <a:prstGeom prst="cloudCallout">
            <a:avLst>
              <a:gd name="adj1" fmla="val -50574"/>
              <a:gd name="adj2" fmla="val 7232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Давай поиграем, и проверим, как ребята запомнили звуки.</a:t>
            </a:r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4DCD6D63-FF08-C83E-F950-048FB8682620}"/>
              </a:ext>
            </a:extLst>
          </p:cNvPr>
          <p:cNvSpPr/>
          <p:nvPr/>
        </p:nvSpPr>
        <p:spPr>
          <a:xfrm>
            <a:off x="5704762" y="2620722"/>
            <a:ext cx="2777607" cy="1401131"/>
          </a:xfrm>
          <a:prstGeom prst="cloudCallout">
            <a:avLst>
              <a:gd name="adj1" fmla="val 30808"/>
              <a:gd name="adj2" fmla="val 7045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Давай.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Определите, какой звук вы слышите в слове?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41C4307-6F30-AF10-D67B-F046431CFC75}"/>
              </a:ext>
            </a:extLst>
          </p:cNvPr>
          <p:cNvGrpSpPr/>
          <p:nvPr/>
        </p:nvGrpSpPr>
        <p:grpSpPr>
          <a:xfrm>
            <a:off x="7676667" y="273204"/>
            <a:ext cx="2622293" cy="990057"/>
            <a:chOff x="7359487" y="709993"/>
            <a:chExt cx="2622293" cy="99005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EB8E54-8658-3983-54DD-64EF2AAEC39F}"/>
                </a:ext>
              </a:extLst>
            </p:cNvPr>
            <p:cNvSpPr txBox="1"/>
            <p:nvPr/>
          </p:nvSpPr>
          <p:spPr>
            <a:xfrm>
              <a:off x="7847069" y="869053"/>
              <a:ext cx="19271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Т-Т-Т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AFFCDF5-3D1A-2B67-8704-7ADF4378D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4119" y="709993"/>
              <a:ext cx="707661" cy="511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17DDED8D-A1CB-D2BF-C10E-FDEDE619F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9487" y="709993"/>
              <a:ext cx="966477" cy="648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Стрелка: вправо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1455772-B0D8-ADBE-E4AF-951437DFC107}"/>
              </a:ext>
            </a:extLst>
          </p:cNvPr>
          <p:cNvSpPr/>
          <p:nvPr/>
        </p:nvSpPr>
        <p:spPr>
          <a:xfrm>
            <a:off x="11518622" y="6369896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FD7EB4F-93FB-A640-AB93-56F0F6F0AE7B}"/>
              </a:ext>
            </a:extLst>
          </p:cNvPr>
          <p:cNvGrpSpPr/>
          <p:nvPr/>
        </p:nvGrpSpPr>
        <p:grpSpPr>
          <a:xfrm>
            <a:off x="1336327" y="122083"/>
            <a:ext cx="2536422" cy="1102611"/>
            <a:chOff x="1762436" y="279779"/>
            <a:chExt cx="2536422" cy="110261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D0BFD7F-A154-2481-E2BB-0E3B7A2B5463}"/>
                </a:ext>
              </a:extLst>
            </p:cNvPr>
            <p:cNvSpPr txBox="1"/>
            <p:nvPr/>
          </p:nvSpPr>
          <p:spPr>
            <a:xfrm>
              <a:off x="2214430" y="612949"/>
              <a:ext cx="197842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4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Д-Д-Д</a:t>
              </a:r>
            </a:p>
          </p:txBody>
        </p:sp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8F9E4EB2-E98D-BBB3-B85C-01055B36A5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958108" flipH="1">
              <a:off x="3696208" y="541633"/>
              <a:ext cx="864504" cy="340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C9371402-981F-829B-0463-5670C9A57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436" y="579585"/>
              <a:ext cx="737127" cy="5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B1FD9D0-7B69-36D5-C0D1-877FF7FDD683}"/>
              </a:ext>
            </a:extLst>
          </p:cNvPr>
          <p:cNvSpPr txBox="1"/>
          <p:nvPr/>
        </p:nvSpPr>
        <p:spPr>
          <a:xfrm>
            <a:off x="311499" y="160774"/>
            <a:ext cx="28536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Кликай сначала на Соню , затем на Тучку</a:t>
            </a:r>
          </a:p>
        </p:txBody>
      </p:sp>
    </p:spTree>
    <p:extLst>
      <p:ext uri="{BB962C8B-B14F-4D97-AF65-F5344CB8AC3E}">
        <p14:creationId xmlns:p14="http://schemas.microsoft.com/office/powerpoint/2010/main" val="145003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ice-changer-2022-10-16-23-20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ice-changer-2022-10-16-23-22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4C9569BD-B418-82B5-25CB-9A997F3192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соня">
            <a:extLst>
              <a:ext uri="{FF2B5EF4-FFF2-40B4-BE49-F238E27FC236}">
                <a16:creationId xmlns:a16="http://schemas.microsoft.com/office/drawing/2014/main" id="{60DBDBD7-834B-2960-5F0B-CDC767A1D94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644" y="2449388"/>
            <a:ext cx="1338211" cy="14987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тучка">
            <a:extLst>
              <a:ext uri="{FF2B5EF4-FFF2-40B4-BE49-F238E27FC236}">
                <a16:creationId xmlns:a16="http://schemas.microsoft.com/office/drawing/2014/main" id="{45051572-64B5-BB49-D5F0-ACAD64138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5220" y="4360986"/>
            <a:ext cx="1681346" cy="175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: вправо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1455772-B0D8-ADBE-E4AF-951437DFC107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д">
            <a:extLst>
              <a:ext uri="{FF2B5EF4-FFF2-40B4-BE49-F238E27FC236}">
                <a16:creationId xmlns:a16="http://schemas.microsoft.com/office/drawing/2014/main" id="{ADD8FEE7-CB55-5EAC-AA59-A98D07AF15C6}"/>
              </a:ext>
            </a:extLst>
          </p:cNvPr>
          <p:cNvGrpSpPr/>
          <p:nvPr/>
        </p:nvGrpSpPr>
        <p:grpSpPr>
          <a:xfrm>
            <a:off x="2202156" y="5195280"/>
            <a:ext cx="2002976" cy="1436723"/>
            <a:chOff x="956150" y="3744980"/>
            <a:chExt cx="2381460" cy="1552961"/>
          </a:xfrm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832B7151-F797-DE1F-23C0-D64000585B42}"/>
                </a:ext>
              </a:extLst>
            </p:cNvPr>
            <p:cNvSpPr/>
            <p:nvPr/>
          </p:nvSpPr>
          <p:spPr>
            <a:xfrm>
              <a:off x="956150" y="3900402"/>
              <a:ext cx="2381460" cy="139753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FD7EB4F-93FB-A640-AB93-56F0F6F0AE7B}"/>
                </a:ext>
              </a:extLst>
            </p:cNvPr>
            <p:cNvGrpSpPr/>
            <p:nvPr/>
          </p:nvGrpSpPr>
          <p:grpSpPr>
            <a:xfrm>
              <a:off x="1011581" y="3744980"/>
              <a:ext cx="2090048" cy="1194360"/>
              <a:chOff x="2106795" y="76575"/>
              <a:chExt cx="2090048" cy="1194360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D0BFD7F-A154-2481-E2BB-0E3B7A2B5463}"/>
                  </a:ext>
                </a:extLst>
              </p:cNvPr>
              <p:cNvSpPr txBox="1"/>
              <p:nvPr/>
            </p:nvSpPr>
            <p:spPr>
              <a:xfrm>
                <a:off x="2499563" y="686160"/>
                <a:ext cx="149111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dirty="0">
                    <a:solidFill>
                      <a:srgbClr val="0070C0"/>
                    </a:solidFill>
                    <a:latin typeface="Arial Black" panose="020B0A04020102020204" pitchFamily="34" charset="0"/>
                  </a:rPr>
                  <a:t>Д-Д-Д</a:t>
                </a:r>
              </a:p>
            </p:txBody>
          </p:sp>
          <p:pic>
            <p:nvPicPr>
              <p:cNvPr id="3" name="Picture 4">
                <a:extLst>
                  <a:ext uri="{FF2B5EF4-FFF2-40B4-BE49-F238E27FC236}">
                    <a16:creationId xmlns:a16="http://schemas.microsoft.com/office/drawing/2014/main" id="{8F9E4EB2-E98D-BBB3-B85C-01055B36A5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958108" flipH="1">
                <a:off x="3594193" y="338428"/>
                <a:ext cx="864504" cy="3407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" name="Picture 6">
                <a:extLst>
                  <a:ext uri="{FF2B5EF4-FFF2-40B4-BE49-F238E27FC236}">
                    <a16:creationId xmlns:a16="http://schemas.microsoft.com/office/drawing/2014/main" id="{C9371402-981F-829B-0463-5670C9A570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06795" y="471738"/>
                <a:ext cx="569918" cy="4416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4" name="т">
            <a:extLst>
              <a:ext uri="{FF2B5EF4-FFF2-40B4-BE49-F238E27FC236}">
                <a16:creationId xmlns:a16="http://schemas.microsoft.com/office/drawing/2014/main" id="{41989F60-9C82-3ACE-205F-E8779A158732}"/>
              </a:ext>
            </a:extLst>
          </p:cNvPr>
          <p:cNvGrpSpPr/>
          <p:nvPr/>
        </p:nvGrpSpPr>
        <p:grpSpPr>
          <a:xfrm>
            <a:off x="8589795" y="5331897"/>
            <a:ext cx="2159195" cy="1312529"/>
            <a:chOff x="8724760" y="4821928"/>
            <a:chExt cx="2643377" cy="1447119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4C34CE6E-5749-76E8-6863-282B9AD44411}"/>
                </a:ext>
              </a:extLst>
            </p:cNvPr>
            <p:cNvSpPr/>
            <p:nvPr/>
          </p:nvSpPr>
          <p:spPr>
            <a:xfrm>
              <a:off x="8804228" y="4821928"/>
              <a:ext cx="2381460" cy="1397539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541C4307-6F30-AF10-D67B-F046431CFC75}"/>
                </a:ext>
              </a:extLst>
            </p:cNvPr>
            <p:cNvGrpSpPr/>
            <p:nvPr/>
          </p:nvGrpSpPr>
          <p:grpSpPr>
            <a:xfrm>
              <a:off x="8724760" y="5063171"/>
              <a:ext cx="2643377" cy="1205876"/>
              <a:chOff x="7557148" y="624385"/>
              <a:chExt cx="2643377" cy="1205876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2EB8E54-8658-3983-54DD-64EF2AAEC39F}"/>
                  </a:ext>
                </a:extLst>
              </p:cNvPr>
              <p:cNvSpPr txBox="1"/>
              <p:nvPr/>
            </p:nvSpPr>
            <p:spPr>
              <a:xfrm>
                <a:off x="8134520" y="772498"/>
                <a:ext cx="134684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3200" dirty="0">
                    <a:solidFill>
                      <a:srgbClr val="0070C0"/>
                    </a:solidFill>
                    <a:latin typeface="Arial Black" panose="020B0A04020102020204" pitchFamily="34" charset="0"/>
                  </a:rPr>
                  <a:t>Т-Т-Т</a:t>
                </a:r>
              </a:p>
            </p:txBody>
          </p:sp>
          <p:pic>
            <p:nvPicPr>
              <p:cNvPr id="17" name="Picture 2">
                <a:extLst>
                  <a:ext uri="{FF2B5EF4-FFF2-40B4-BE49-F238E27FC236}">
                    <a16:creationId xmlns:a16="http://schemas.microsoft.com/office/drawing/2014/main" id="{5AFFCDF5-3D1A-2B67-8704-7ADF4378DD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86230" y="1024541"/>
                <a:ext cx="1114295" cy="8057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8">
                <a:extLst>
                  <a:ext uri="{FF2B5EF4-FFF2-40B4-BE49-F238E27FC236}">
                    <a16:creationId xmlns:a16="http://schemas.microsoft.com/office/drawing/2014/main" id="{17DDED8D-A1CB-D2BF-C10E-FDEDE619F5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57148" y="624385"/>
                <a:ext cx="729388" cy="4893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CC5DBD7-B1A0-E52A-1316-ACBED66A786B}"/>
              </a:ext>
            </a:extLst>
          </p:cNvPr>
          <p:cNvGrpSpPr/>
          <p:nvPr/>
        </p:nvGrpSpPr>
        <p:grpSpPr>
          <a:xfrm>
            <a:off x="5236829" y="748353"/>
            <a:ext cx="1706543" cy="1701035"/>
            <a:chOff x="5648694" y="3429000"/>
            <a:chExt cx="1773839" cy="1773839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BC0D08E3-E5A5-4E50-CEDF-B3F832DA5F8B}"/>
                </a:ext>
              </a:extLst>
            </p:cNvPr>
            <p:cNvSpPr/>
            <p:nvPr/>
          </p:nvSpPr>
          <p:spPr>
            <a:xfrm>
              <a:off x="5648694" y="3429000"/>
              <a:ext cx="1773839" cy="177383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EEFD2E46-F9DE-6362-479F-FE94E279E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07432" y="3902267"/>
              <a:ext cx="1495527" cy="975849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grpSp>
        <p:nvGrpSpPr>
          <p:cNvPr id="28" name="панда">
            <a:extLst>
              <a:ext uri="{FF2B5EF4-FFF2-40B4-BE49-F238E27FC236}">
                <a16:creationId xmlns:a16="http://schemas.microsoft.com/office/drawing/2014/main" id="{85033815-4C7C-FDF6-A77E-7AF8AAB8B761}"/>
              </a:ext>
            </a:extLst>
          </p:cNvPr>
          <p:cNvGrpSpPr/>
          <p:nvPr/>
        </p:nvGrpSpPr>
        <p:grpSpPr>
          <a:xfrm>
            <a:off x="5251452" y="761265"/>
            <a:ext cx="1706543" cy="1701035"/>
            <a:chOff x="5648694" y="3429000"/>
            <a:chExt cx="1773839" cy="1773839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A6BFA15C-57ED-2210-5C1D-B08A2C6B8111}"/>
                </a:ext>
              </a:extLst>
            </p:cNvPr>
            <p:cNvSpPr/>
            <p:nvPr/>
          </p:nvSpPr>
          <p:spPr>
            <a:xfrm>
              <a:off x="5648694" y="3429000"/>
              <a:ext cx="1773839" cy="177383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8C55D919-2DCC-EF72-EBAE-108A83CAE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16109" y="3642429"/>
              <a:ext cx="1478172" cy="1495527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grpSp>
        <p:nvGrpSpPr>
          <p:cNvPr id="31" name="подушка">
            <a:extLst>
              <a:ext uri="{FF2B5EF4-FFF2-40B4-BE49-F238E27FC236}">
                <a16:creationId xmlns:a16="http://schemas.microsoft.com/office/drawing/2014/main" id="{F4792415-B9FE-BE57-5A86-1337E4DF5C66}"/>
              </a:ext>
            </a:extLst>
          </p:cNvPr>
          <p:cNvGrpSpPr/>
          <p:nvPr/>
        </p:nvGrpSpPr>
        <p:grpSpPr>
          <a:xfrm>
            <a:off x="5192416" y="774177"/>
            <a:ext cx="1815553" cy="1815552"/>
            <a:chOff x="5592038" y="3369291"/>
            <a:chExt cx="1887147" cy="1893257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D544E24C-FD12-B1AC-EED8-A581C08A1ACB}"/>
                </a:ext>
              </a:extLst>
            </p:cNvPr>
            <p:cNvSpPr/>
            <p:nvPr/>
          </p:nvSpPr>
          <p:spPr>
            <a:xfrm>
              <a:off x="5648694" y="3429000"/>
              <a:ext cx="1773839" cy="177383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BD4DA0A1-B3FD-60DD-24C7-224E4E5A8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92038" y="3369291"/>
              <a:ext cx="1887147" cy="1893257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grpSp>
        <p:nvGrpSpPr>
          <p:cNvPr id="34" name="дым">
            <a:extLst>
              <a:ext uri="{FF2B5EF4-FFF2-40B4-BE49-F238E27FC236}">
                <a16:creationId xmlns:a16="http://schemas.microsoft.com/office/drawing/2014/main" id="{E76DD66B-0463-9AA4-5F27-444796DF1F97}"/>
              </a:ext>
            </a:extLst>
          </p:cNvPr>
          <p:cNvGrpSpPr/>
          <p:nvPr/>
        </p:nvGrpSpPr>
        <p:grpSpPr>
          <a:xfrm>
            <a:off x="5308092" y="739916"/>
            <a:ext cx="1706543" cy="1701036"/>
            <a:chOff x="5648694" y="3429000"/>
            <a:chExt cx="1773839" cy="1773839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F7E15373-4D23-FA25-7E1A-CDC2385A6BBB}"/>
                </a:ext>
              </a:extLst>
            </p:cNvPr>
            <p:cNvSpPr/>
            <p:nvPr/>
          </p:nvSpPr>
          <p:spPr>
            <a:xfrm>
              <a:off x="5648694" y="3429000"/>
              <a:ext cx="1773839" cy="177383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9170C767-74F0-E46E-4F01-BF59492C1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84548" y="3659103"/>
              <a:ext cx="1450136" cy="1387164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grpSp>
        <p:nvGrpSpPr>
          <p:cNvPr id="37" name="дом">
            <a:extLst>
              <a:ext uri="{FF2B5EF4-FFF2-40B4-BE49-F238E27FC236}">
                <a16:creationId xmlns:a16="http://schemas.microsoft.com/office/drawing/2014/main" id="{8A43AAE4-D5A1-3122-43E1-DB058F18DA6C}"/>
              </a:ext>
            </a:extLst>
          </p:cNvPr>
          <p:cNvGrpSpPr/>
          <p:nvPr/>
        </p:nvGrpSpPr>
        <p:grpSpPr>
          <a:xfrm>
            <a:off x="5251452" y="774177"/>
            <a:ext cx="1706543" cy="1701036"/>
            <a:chOff x="5648694" y="3429000"/>
            <a:chExt cx="1773839" cy="1773839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A05D7693-9BFF-7035-2D16-84D662CFA56B}"/>
                </a:ext>
              </a:extLst>
            </p:cNvPr>
            <p:cNvSpPr/>
            <p:nvPr/>
          </p:nvSpPr>
          <p:spPr>
            <a:xfrm>
              <a:off x="5648694" y="3429000"/>
              <a:ext cx="1773839" cy="177383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5B86E9DB-06C7-88DF-7495-D9715A5D6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9281" y="3678288"/>
              <a:ext cx="1211748" cy="1206099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grpSp>
        <p:nvGrpSpPr>
          <p:cNvPr id="40" name="монета">
            <a:extLst>
              <a:ext uri="{FF2B5EF4-FFF2-40B4-BE49-F238E27FC236}">
                <a16:creationId xmlns:a16="http://schemas.microsoft.com/office/drawing/2014/main" id="{FF2AD776-C3FE-50C1-74B6-2EA81A2AD15C}"/>
              </a:ext>
            </a:extLst>
          </p:cNvPr>
          <p:cNvGrpSpPr/>
          <p:nvPr/>
        </p:nvGrpSpPr>
        <p:grpSpPr>
          <a:xfrm>
            <a:off x="5286083" y="705500"/>
            <a:ext cx="1706543" cy="1701036"/>
            <a:chOff x="5648694" y="3429000"/>
            <a:chExt cx="1773839" cy="1773839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4E7AFF39-46BC-EF26-3F5C-2265B00C1C74}"/>
                </a:ext>
              </a:extLst>
            </p:cNvPr>
            <p:cNvSpPr/>
            <p:nvPr/>
          </p:nvSpPr>
          <p:spPr>
            <a:xfrm>
              <a:off x="5648694" y="3429000"/>
              <a:ext cx="1773839" cy="177383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2D2AC35B-5543-5CA4-5C03-81427DB92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93156" y="3716841"/>
              <a:ext cx="1108200" cy="1125346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grpSp>
        <p:nvGrpSpPr>
          <p:cNvPr id="43" name="фонтан">
            <a:extLst>
              <a:ext uri="{FF2B5EF4-FFF2-40B4-BE49-F238E27FC236}">
                <a16:creationId xmlns:a16="http://schemas.microsoft.com/office/drawing/2014/main" id="{44AC42E2-5125-A359-4769-50566D2C0139}"/>
              </a:ext>
            </a:extLst>
          </p:cNvPr>
          <p:cNvGrpSpPr/>
          <p:nvPr/>
        </p:nvGrpSpPr>
        <p:grpSpPr>
          <a:xfrm>
            <a:off x="5272186" y="795988"/>
            <a:ext cx="1706543" cy="1701036"/>
            <a:chOff x="5648694" y="3429000"/>
            <a:chExt cx="1773839" cy="1773839"/>
          </a:xfrm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6126162C-0968-7133-871B-BBF5F55A6A0D}"/>
                </a:ext>
              </a:extLst>
            </p:cNvPr>
            <p:cNvSpPr/>
            <p:nvPr/>
          </p:nvSpPr>
          <p:spPr>
            <a:xfrm>
              <a:off x="5648694" y="3429000"/>
              <a:ext cx="1773839" cy="177383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16B262CE-AEF2-048B-6935-E1EC1E1A5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17032" y="3731890"/>
              <a:ext cx="1015173" cy="128866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grpSp>
        <p:nvGrpSpPr>
          <p:cNvPr id="46" name="танк">
            <a:extLst>
              <a:ext uri="{FF2B5EF4-FFF2-40B4-BE49-F238E27FC236}">
                <a16:creationId xmlns:a16="http://schemas.microsoft.com/office/drawing/2014/main" id="{3B17020E-3839-3D01-3F33-482782813B92}"/>
              </a:ext>
            </a:extLst>
          </p:cNvPr>
          <p:cNvGrpSpPr/>
          <p:nvPr/>
        </p:nvGrpSpPr>
        <p:grpSpPr>
          <a:xfrm>
            <a:off x="5232301" y="761265"/>
            <a:ext cx="1706543" cy="1701036"/>
            <a:chOff x="5648694" y="3429000"/>
            <a:chExt cx="1773839" cy="1773839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7B2447A2-9AD6-14B3-19F4-02A89B44A4C1}"/>
                </a:ext>
              </a:extLst>
            </p:cNvPr>
            <p:cNvSpPr/>
            <p:nvPr/>
          </p:nvSpPr>
          <p:spPr>
            <a:xfrm>
              <a:off x="5648694" y="3429000"/>
              <a:ext cx="1773839" cy="1773839"/>
            </a:xfrm>
            <a:prstGeom prst="ellipse">
              <a:avLst/>
            </a:prstGeom>
            <a:solidFill>
              <a:srgbClr val="CCECF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CDAA064C-9DF5-C488-2C33-29EBAFE5E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42172" y="3822099"/>
              <a:ext cx="1352431" cy="98416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  <p:sp>
        <p:nvSpPr>
          <p:cNvPr id="49" name="Овал 48">
            <a:extLst>
              <a:ext uri="{FF2B5EF4-FFF2-40B4-BE49-F238E27FC236}">
                <a16:creationId xmlns:a16="http://schemas.microsoft.com/office/drawing/2014/main" id="{89790F19-B1E5-82C2-E1AA-0347363E6A98}"/>
              </a:ext>
            </a:extLst>
          </p:cNvPr>
          <p:cNvSpPr/>
          <p:nvPr/>
        </p:nvSpPr>
        <p:spPr>
          <a:xfrm>
            <a:off x="5200991" y="791205"/>
            <a:ext cx="1706543" cy="1701036"/>
          </a:xfrm>
          <a:prstGeom prst="ellipse">
            <a:avLst/>
          </a:prstGeom>
          <a:solidFill>
            <a:srgbClr val="CCEC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Arial Narrow" panose="020B0606020202030204" pitchFamily="34" charset="0"/>
              </a:rPr>
              <a:t>Молодец!</a:t>
            </a:r>
          </a:p>
        </p:txBody>
      </p:sp>
      <p:pic>
        <p:nvPicPr>
          <p:cNvPr id="50" name="кнопка">
            <a:extLst>
              <a:ext uri="{FF2B5EF4-FFF2-40B4-BE49-F238E27FC236}">
                <a16:creationId xmlns:a16="http://schemas.microsoft.com/office/drawing/2014/main" id="{08EB9E50-B618-1CE9-74BC-D4F076D44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4170" y="5316522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60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0185 L 8.33333E-7 0.00046 C 0.01797 0.01991 0.03659 0.03125 0.05312 0.05834 C 0.08724 0.11296 0.11484 0.20371 0.15065 0.24491 C 0.16367 0.25972 0.17721 0.26852 0.18945 0.28866 C 0.2013 0.30741 0.21068 0.33727 0.22226 0.35695 C 0.23307 0.37616 0.24088 0.3875 0.25065 0.41296 C 0.25482 0.42431 0.25807 0.43959 0.26263 0.44977 C 0.28906 0.5088 0.26289 0.43218 0.27682 0.47454 " pathEditMode="relative" rAng="0" ptsTypes="AAAAAAAAA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41" y="235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0162 L 4.375E-6 0.00046 C 0.01836 0.02037 0.03697 0.03148 0.05364 0.05695 C 0.08802 0.11088 0.11601 0.2 0.15221 0.23935 C 0.16523 0.25301 0.17916 0.26273 0.19166 0.28148 C 0.20364 0.29931 0.21302 0.32986 0.22474 0.34838 C 0.23567 0.36713 0.24349 0.37824 0.25325 0.40371 C 0.25768 0.41482 0.26093 0.42917 0.26549 0.43959 C 0.29231 0.49699 0.26588 0.42222 0.27981 0.46181 " pathEditMode="relative" rAng="0" ptsTypes="AAAAAAAAA">
                                      <p:cBhvr>
                                        <p:cTn id="9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84" y="229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0139 L -3.75E-6 0.00046 C 0.01797 0.01898 0.03633 0.02986 0.05261 0.0537 C 0.08646 0.10532 0.11394 0.18981 0.14961 0.22731 C 0.16237 0.24051 0.17605 0.24953 0.18842 0.26713 C 0.20013 0.28426 0.20938 0.31319 0.22084 0.33125 C 0.23177 0.34884 0.23933 0.35902 0.24909 0.38356 C 0.25326 0.39421 0.25651 0.40787 0.26094 0.41759 C 0.28737 0.47152 0.26133 0.40115 0.27513 0.43865 " pathEditMode="relative" rAng="0" ptsTypes="AAAAAAAAA">
                                      <p:cBhvr>
                                        <p:cTn id="9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218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-0.00139 C 0.01875 0.01736 0.03763 0.028 0.05482 0.05185 C 0.08997 0.10254 0.11875 0.1868 0.15586 0.22338 C 0.16901 0.23588 0.18333 0.24513 0.19622 0.26273 C 0.20833 0.27963 0.21823 0.30856 0.23008 0.32592 C 0.2414 0.34328 0.24948 0.3537 0.25937 0.378 C 0.2638 0.38796 0.26732 0.40162 0.27187 0.41134 C 0.29948 0.46458 0.27213 0.39537 0.28672 0.43217 " pathEditMode="relative" rAng="0" ptsTypes="AAAAAAAAA">
                                      <p:cBhvr>
                                        <p:cTn id="10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36" y="2152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00093 L -1.04167E-6 0.00047 C -0.01549 0.01922 -0.03125 0.0301 -0.04531 0.0551 C -0.07435 0.10741 -0.09779 0.19491 -0.12812 0.2338 C -0.13919 0.24769 -0.15078 0.25672 -0.1612 0.275 C -0.17122 0.2926 -0.1793 0.32246 -0.18919 0.34074 C -0.19831 0.35903 -0.20508 0.36991 -0.21315 0.39422 C -0.2168 0.4051 -0.21966 0.41968 -0.22344 0.4301 C -0.24596 0.48588 -0.2237 0.41297 -0.23542 0.45324 " pathEditMode="relative" rAng="0" ptsTypes="AAAAAAAAA">
                                      <p:cBhvr>
                                        <p:cTn id="1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2259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.00092 L -4.16667E-7 0.00046 C -0.0151 0.01875 -0.03047 0.0287 -0.04427 0.05324 C -0.0724 0.1037 -0.09531 0.18819 -0.12513 0.22662 C -0.13581 0.23935 -0.14713 0.24815 -0.15742 0.26597 C -0.16706 0.28333 -0.17487 0.31157 -0.1845 0.32986 C -0.19349 0.34722 -0.20013 0.35833 -0.20807 0.38171 C -0.21159 0.39167 -0.21432 0.40555 -0.21797 0.41551 C -0.2401 0.46991 -0.21823 0.3993 -0.22969 0.43842 " pathEditMode="relative" rAng="0" ptsTypes="AAAAAAAAA">
                                      <p:cBhvr>
                                        <p:cTn id="1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218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1.45833E-6 -0.00092 C -0.01615 0.01945 -0.03229 0.02963 -0.04662 0.05324 C -0.07656 0.10047 -0.10065 0.18264 -0.13203 0.21968 C -0.14349 0.23357 -0.15547 0.24213 -0.16628 0.25834 C -0.17669 0.275 -0.18477 0.30278 -0.19492 0.32061 C -0.20443 0.3382 -0.21133 0.34792 -0.21979 0.37107 C -0.22344 0.38172 -0.2263 0.39468 -0.23034 0.4044 C -0.25365 0.45741 -0.23073 0.3882 -0.24258 0.42593 " pathEditMode="relative" rAng="0" ptsTypes="AAAAAAAAA">
                                      <p:cBhvr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35" y="2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00162 L -1.04167E-6 0.00046 C -0.01549 0.01875 -0.03112 0.02893 -0.04518 0.05254 C -0.07409 0.10231 -0.09766 0.18449 -0.12812 0.22129 C -0.13906 0.23402 -0.15078 0.24305 -0.16133 0.26018 C -0.17122 0.27662 -0.1793 0.30486 -0.18906 0.32199 C -0.19844 0.33912 -0.20495 0.3493 -0.21315 0.37291 C -0.2168 0.3831 -0.21966 0.39652 -0.22344 0.40601 C -0.24596 0.45949 -0.2237 0.39004 -0.23542 0.42708 " pathEditMode="relative" rAng="0" ptsTypes="AAAAAAAAA">
                                      <p:cBhvr>
                                        <p:cTn id="1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2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0" y="-10161"/>
            <a:ext cx="12302333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2553" y="2181658"/>
            <a:ext cx="1208482" cy="1549995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67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00143 0.216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108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0" y="-10161"/>
            <a:ext cx="12337057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Picture 2">
            <a:hlinkClick r:id="" action="ppaction://noaction">
              <a:snd r:embed="rId7" name="vybor-deystviya.wav"/>
            </a:hlinkClick>
            <a:extLst>
              <a:ext uri="{FF2B5EF4-FFF2-40B4-BE49-F238E27FC236}">
                <a16:creationId xmlns:a16="http://schemas.microsoft.com/office/drawing/2014/main" id="{0011838E-8576-7F15-7913-08C0C35FA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7964" y="2039061"/>
            <a:ext cx="1397383" cy="101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hlinkClick r:id="" action="ppaction://noaction">
              <a:snd r:embed="rId9" name="zvuk-nepravilnogo-otveta-sto-k-odnomu-5187.wav"/>
            </a:hlinkClick>
            <a:extLst>
              <a:ext uri="{FF2B5EF4-FFF2-40B4-BE49-F238E27FC236}">
                <a16:creationId xmlns:a16="http://schemas.microsoft.com/office/drawing/2014/main" id="{A7BCA6FE-68F5-2B18-F403-F70F46698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226951">
            <a:off x="18169" y="2219833"/>
            <a:ext cx="1646006" cy="64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2553" y="2181658"/>
            <a:ext cx="1208482" cy="1549995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00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00143 0.216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108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0" y="-10161"/>
            <a:ext cx="12290759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17" r="11017"/>
          <a:stretch/>
        </p:blipFill>
        <p:spPr>
          <a:xfrm>
            <a:off x="5342553" y="2181658"/>
            <a:ext cx="1208482" cy="1549995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15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-0.21784 0.20579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98" y="10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19" y="-10161"/>
            <a:ext cx="12290758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2553" y="2181658"/>
            <a:ext cx="1208482" cy="1549995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4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00143 0.2162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108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0" y="-10161"/>
            <a:ext cx="12202019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2553" y="2181658"/>
            <a:ext cx="1208482" cy="1549995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94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19935 0.18171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61" y="90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0" y="-10161"/>
            <a:ext cx="12202019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1" r="-452"/>
          <a:stretch/>
        </p:blipFill>
        <p:spPr>
          <a:xfrm>
            <a:off x="4826643" y="2181658"/>
            <a:ext cx="2198258" cy="1549995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34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-0.21159 0.17569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86" y="87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19" y="-10161"/>
            <a:ext cx="12290758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2553" y="2181658"/>
            <a:ext cx="1208482" cy="1549995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4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-0.20859 0.17245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0" y="861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0" y="-10161"/>
            <a:ext cx="12202019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6048" y="2234541"/>
            <a:ext cx="1570911" cy="1444229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76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00378 0.19653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98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20" y="-10161"/>
            <a:ext cx="12202019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18" r="8889"/>
          <a:stretch/>
        </p:blipFill>
        <p:spPr>
          <a:xfrm>
            <a:off x="5059906" y="2168917"/>
            <a:ext cx="1979271" cy="1234816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07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0.19102 0.1831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44" y="91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19" y="-10161"/>
            <a:ext cx="12290758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2553" y="2181658"/>
            <a:ext cx="1208482" cy="1549995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23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48148E-6 L 0.00378 0.19653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98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текст, компьютер, рабочий ст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9D498BE-AB72-7CC3-300A-B326034BF6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19" y="-10161"/>
            <a:ext cx="12290758" cy="6868161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8815B1-59A2-1FB7-8CC5-1A222C7B8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40902" y="4439416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6D02B-2325-9F37-EE6B-DE95C1A6735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12" y="4138155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29" name="начало">
            <a:extLst>
              <a:ext uri="{FF2B5EF4-FFF2-40B4-BE49-F238E27FC236}">
                <a16:creationId xmlns:a16="http://schemas.microsoft.com/office/drawing/2014/main" id="{C5E2E8E5-B33A-0180-C890-FC1691A416F8}"/>
              </a:ext>
            </a:extLst>
          </p:cNvPr>
          <p:cNvGrpSpPr/>
          <p:nvPr/>
        </p:nvGrpSpPr>
        <p:grpSpPr>
          <a:xfrm>
            <a:off x="2655769" y="4439416"/>
            <a:ext cx="1304544" cy="414528"/>
            <a:chOff x="2655769" y="4439416"/>
            <a:chExt cx="1304544" cy="414528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67782DB5-8B15-7CAE-4DA8-8F272575DB82}"/>
                </a:ext>
              </a:extLst>
            </p:cNvPr>
            <p:cNvGrpSpPr/>
            <p:nvPr/>
          </p:nvGrpSpPr>
          <p:grpSpPr>
            <a:xfrm>
              <a:off x="2655769" y="4439416"/>
              <a:ext cx="1304544" cy="414528"/>
              <a:chOff x="3023616" y="3291840"/>
              <a:chExt cx="1304544" cy="414528"/>
            </a:xfrm>
          </p:grpSpPr>
          <p:sp>
            <p:nvSpPr>
              <p:cNvPr id="23" name="Прямоугольник: скругленные углы 22">
                <a:extLst>
                  <a:ext uri="{FF2B5EF4-FFF2-40B4-BE49-F238E27FC236}">
                    <a16:creationId xmlns:a16="http://schemas.microsoft.com/office/drawing/2014/main" id="{3C3D06DE-12E9-F926-2FC5-DB2DAEF213E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EDF0854B-C0EB-4539-3081-E8F6F492EF39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6C81EBA-BCF0-8BF6-159A-17C9A528B672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8FA43ACE-F5FF-2C45-E63B-5B40C80B95E3}"/>
                </a:ext>
              </a:extLst>
            </p:cNvPr>
            <p:cNvSpPr/>
            <p:nvPr/>
          </p:nvSpPr>
          <p:spPr>
            <a:xfrm>
              <a:off x="2741308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середина">
            <a:extLst>
              <a:ext uri="{FF2B5EF4-FFF2-40B4-BE49-F238E27FC236}">
                <a16:creationId xmlns:a16="http://schemas.microsoft.com/office/drawing/2014/main" id="{6F93C222-F262-C3E7-F1E9-F955028E610F}"/>
              </a:ext>
            </a:extLst>
          </p:cNvPr>
          <p:cNvGrpSpPr/>
          <p:nvPr/>
        </p:nvGrpSpPr>
        <p:grpSpPr>
          <a:xfrm>
            <a:off x="5262083" y="4232152"/>
            <a:ext cx="1304544" cy="414528"/>
            <a:chOff x="5330476" y="4232152"/>
            <a:chExt cx="1304544" cy="414528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441FF03-D1B0-CF78-4600-8E317356D8F5}"/>
                </a:ext>
              </a:extLst>
            </p:cNvPr>
            <p:cNvGrpSpPr/>
            <p:nvPr/>
          </p:nvGrpSpPr>
          <p:grpSpPr>
            <a:xfrm>
              <a:off x="5330476" y="4232152"/>
              <a:ext cx="1304544" cy="414528"/>
              <a:chOff x="3023616" y="3291840"/>
              <a:chExt cx="1304544" cy="414528"/>
            </a:xfrm>
          </p:grpSpPr>
          <p:sp>
            <p:nvSpPr>
              <p:cNvPr id="14" name="Прямоугольник: скругленные углы 13">
                <a:extLst>
                  <a:ext uri="{FF2B5EF4-FFF2-40B4-BE49-F238E27FC236}">
                    <a16:creationId xmlns:a16="http://schemas.microsoft.com/office/drawing/2014/main" id="{B6213EFA-214A-3104-27EF-EB3A554C3832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>
                <a:extLst>
                  <a:ext uri="{FF2B5EF4-FFF2-40B4-BE49-F238E27FC236}">
                    <a16:creationId xmlns:a16="http://schemas.microsoft.com/office/drawing/2014/main" id="{9A697CF9-11A1-D09E-7AA4-DED670D099F6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EEA7A796-C990-DAB1-566E-511CD2A74714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2BB6CF5-36F8-2995-1D3E-CC05E3DA0D4B}"/>
                </a:ext>
              </a:extLst>
            </p:cNvPr>
            <p:cNvSpPr/>
            <p:nvPr/>
          </p:nvSpPr>
          <p:spPr>
            <a:xfrm>
              <a:off x="5847561" y="4304229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конец">
            <a:extLst>
              <a:ext uri="{FF2B5EF4-FFF2-40B4-BE49-F238E27FC236}">
                <a16:creationId xmlns:a16="http://schemas.microsoft.com/office/drawing/2014/main" id="{F8ADAA80-6666-1700-A0B0-A280E7D6AC54}"/>
              </a:ext>
            </a:extLst>
          </p:cNvPr>
          <p:cNvGrpSpPr/>
          <p:nvPr/>
        </p:nvGrpSpPr>
        <p:grpSpPr>
          <a:xfrm>
            <a:off x="7724631" y="4439416"/>
            <a:ext cx="1304544" cy="414528"/>
            <a:chOff x="7724631" y="4439416"/>
            <a:chExt cx="1304544" cy="414528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1B8DC7C-DB61-DF4B-C1AE-C5211006B8C6}"/>
                </a:ext>
              </a:extLst>
            </p:cNvPr>
            <p:cNvGrpSpPr/>
            <p:nvPr/>
          </p:nvGrpSpPr>
          <p:grpSpPr>
            <a:xfrm>
              <a:off x="7724631" y="4439416"/>
              <a:ext cx="1304544" cy="414528"/>
              <a:chOff x="3023616" y="3291840"/>
              <a:chExt cx="1304544" cy="414528"/>
            </a:xfrm>
          </p:grpSpPr>
          <p:sp>
            <p:nvSpPr>
              <p:cNvPr id="19" name="Прямоугольник: скругленные углы 18">
                <a:extLst>
                  <a:ext uri="{FF2B5EF4-FFF2-40B4-BE49-F238E27FC236}">
                    <a16:creationId xmlns:a16="http://schemas.microsoft.com/office/drawing/2014/main" id="{1DABDB2E-643A-0569-B878-50F74EA2B5CC}"/>
                  </a:ext>
                </a:extLst>
              </p:cNvPr>
              <p:cNvSpPr/>
              <p:nvPr/>
            </p:nvSpPr>
            <p:spPr>
              <a:xfrm>
                <a:off x="3023616" y="3291840"/>
                <a:ext cx="1304544" cy="4145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>
                <a:extLst>
                  <a:ext uri="{FF2B5EF4-FFF2-40B4-BE49-F238E27FC236}">
                    <a16:creationId xmlns:a16="http://schemas.microsoft.com/office/drawing/2014/main" id="{8ED03E21-9028-BF2D-1E0D-DEF626BED8EF}"/>
                  </a:ext>
                </a:extLst>
              </p:cNvPr>
              <p:cNvSpPr/>
              <p:nvPr/>
            </p:nvSpPr>
            <p:spPr>
              <a:xfrm>
                <a:off x="3437246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>
                <a:extLst>
                  <a:ext uri="{FF2B5EF4-FFF2-40B4-BE49-F238E27FC236}">
                    <a16:creationId xmlns:a16="http://schemas.microsoft.com/office/drawing/2014/main" id="{29126A1F-65AC-0629-D89E-4FA305F3B68C}"/>
                  </a:ext>
                </a:extLst>
              </p:cNvPr>
              <p:cNvSpPr/>
              <p:nvPr/>
            </p:nvSpPr>
            <p:spPr>
              <a:xfrm>
                <a:off x="3882703" y="3291840"/>
                <a:ext cx="45719" cy="414528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180846B9-D02B-D861-8874-6334DB53E0BC}"/>
                </a:ext>
              </a:extLst>
            </p:cNvPr>
            <p:cNvSpPr/>
            <p:nvPr/>
          </p:nvSpPr>
          <p:spPr>
            <a:xfrm>
              <a:off x="8685661" y="4511493"/>
              <a:ext cx="270374" cy="2703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32424C2-BE93-A80F-1BDB-A14C23D03D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67" t="-16044" r="-6916"/>
          <a:stretch/>
        </p:blipFill>
        <p:spPr>
          <a:xfrm>
            <a:off x="5343054" y="1933555"/>
            <a:ext cx="1412975" cy="1510681"/>
          </a:xfrm>
          <a:prstGeom prst="rect">
            <a:avLst/>
          </a:prstGeom>
        </p:spPr>
      </p:pic>
      <p:pic>
        <p:nvPicPr>
          <p:cNvPr id="33" name="кнопка">
            <a:extLst>
              <a:ext uri="{FF2B5EF4-FFF2-40B4-BE49-F238E27FC236}">
                <a16:creationId xmlns:a16="http://schemas.microsoft.com/office/drawing/2014/main" id="{FF9077E5-3019-921A-B8BC-5255EF33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416" y="5922176"/>
            <a:ext cx="931863" cy="74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35499E4-BC67-BE4A-D516-05FFDD21AADC}"/>
              </a:ext>
            </a:extLst>
          </p:cNvPr>
          <p:cNvSpPr txBox="1"/>
          <p:nvPr/>
        </p:nvSpPr>
        <p:spPr>
          <a:xfrm>
            <a:off x="3599185" y="0"/>
            <a:ext cx="477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Назови предмет. Определи какой звук ты слышишь в слове.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Затем определи, где находиться звук.</a:t>
            </a:r>
          </a:p>
        </p:txBody>
      </p:sp>
      <p:sp>
        <p:nvSpPr>
          <p:cNvPr id="35" name="Стрелка: вправо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0D1C3A-5816-006B-6CAA-1D17B8E7B432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31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7 L -0.22096 0.20764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55" y="10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31EEAB-D108-F50B-1449-1D35F29F57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342071" cy="685800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CC2E88A-B041-8C84-0CEF-BEE18A569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994058" y="1934613"/>
            <a:ext cx="4332205" cy="451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B0F0F80-43A3-E5FD-1397-6165246D846B}"/>
              </a:ext>
            </a:extLst>
          </p:cNvPr>
          <p:cNvGrpSpPr/>
          <p:nvPr/>
        </p:nvGrpSpPr>
        <p:grpSpPr>
          <a:xfrm>
            <a:off x="4083627" y="384464"/>
            <a:ext cx="7824355" cy="6068292"/>
            <a:chOff x="4083627" y="384464"/>
            <a:chExt cx="7824355" cy="606829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C4AF01A-838C-02FF-E8E0-81F0196CD8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83627" y="384464"/>
              <a:ext cx="7824355" cy="606829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8E9802E8-15DF-A775-4463-A20B9C612F7D}"/>
                </a:ext>
              </a:extLst>
            </p:cNvPr>
            <p:cNvSpPr/>
            <p:nvPr/>
          </p:nvSpPr>
          <p:spPr>
            <a:xfrm>
              <a:off x="4722725" y="2723103"/>
              <a:ext cx="4240405" cy="3205424"/>
            </a:xfrm>
            <a:prstGeom prst="rect">
              <a:avLst/>
            </a:prstGeom>
            <a:blipFill dpi="0"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кнопка">
            <a:extLst>
              <a:ext uri="{FF2B5EF4-FFF2-40B4-BE49-F238E27FC236}">
                <a16:creationId xmlns:a16="http://schemas.microsoft.com/office/drawing/2014/main" id="{DB6750C5-4F33-D257-CD60-8F615518B256}"/>
              </a:ext>
            </a:extLst>
          </p:cNvPr>
          <p:cNvSpPr/>
          <p:nvPr/>
        </p:nvSpPr>
        <p:spPr>
          <a:xfrm>
            <a:off x="8909443" y="3801701"/>
            <a:ext cx="2607586" cy="249199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Кликай</a:t>
            </a:r>
            <a:r>
              <a:rPr lang="ru-RU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1EB7A0-7946-A68B-14CA-3A6B7483666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170" y="3355383"/>
            <a:ext cx="1971331" cy="2030001"/>
          </a:xfrm>
          <a:prstGeom prst="rect">
            <a:avLst/>
          </a:prstGeom>
        </p:spPr>
      </p:pic>
      <p:grpSp>
        <p:nvGrpSpPr>
          <p:cNvPr id="16" name="д">
            <a:extLst>
              <a:ext uri="{FF2B5EF4-FFF2-40B4-BE49-F238E27FC236}">
                <a16:creationId xmlns:a16="http://schemas.microsoft.com/office/drawing/2014/main" id="{81166786-926D-11CC-A582-9AF0E8A6D368}"/>
              </a:ext>
            </a:extLst>
          </p:cNvPr>
          <p:cNvGrpSpPr/>
          <p:nvPr/>
        </p:nvGrpSpPr>
        <p:grpSpPr>
          <a:xfrm>
            <a:off x="1762436" y="325499"/>
            <a:ext cx="2536422" cy="1102611"/>
            <a:chOff x="1762436" y="279779"/>
            <a:chExt cx="2536422" cy="11026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51C265E-F1B6-FFE7-1C5A-4EAB67098CDA}"/>
                </a:ext>
              </a:extLst>
            </p:cNvPr>
            <p:cNvSpPr txBox="1"/>
            <p:nvPr/>
          </p:nvSpPr>
          <p:spPr>
            <a:xfrm>
              <a:off x="2214430" y="612949"/>
              <a:ext cx="197842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4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Д-Д-Д</a:t>
              </a:r>
            </a:p>
          </p:txBody>
        </p:sp>
        <p:pic>
          <p:nvPicPr>
            <p:cNvPr id="18" name="Picture 4">
              <a:extLst>
                <a:ext uri="{FF2B5EF4-FFF2-40B4-BE49-F238E27FC236}">
                  <a16:creationId xmlns:a16="http://schemas.microsoft.com/office/drawing/2014/main" id="{09902459-9825-245C-1B4F-1003698F30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958108" flipH="1">
              <a:off x="3696208" y="541633"/>
              <a:ext cx="864504" cy="340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id="{5ED5E017-D83A-9FD4-3EE4-AFC0B3BB37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436" y="579585"/>
              <a:ext cx="737127" cy="5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т">
            <a:extLst>
              <a:ext uri="{FF2B5EF4-FFF2-40B4-BE49-F238E27FC236}">
                <a16:creationId xmlns:a16="http://schemas.microsoft.com/office/drawing/2014/main" id="{0A035A53-CFAA-84FC-CFF0-F454F0301BC8}"/>
              </a:ext>
            </a:extLst>
          </p:cNvPr>
          <p:cNvGrpSpPr/>
          <p:nvPr/>
        </p:nvGrpSpPr>
        <p:grpSpPr>
          <a:xfrm>
            <a:off x="9285689" y="446514"/>
            <a:ext cx="2622293" cy="990057"/>
            <a:chOff x="7359487" y="709993"/>
            <a:chExt cx="2622293" cy="99005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3B1DAFB-43EA-9A39-10E3-65DA5A62CF16}"/>
                </a:ext>
              </a:extLst>
            </p:cNvPr>
            <p:cNvSpPr txBox="1"/>
            <p:nvPr/>
          </p:nvSpPr>
          <p:spPr>
            <a:xfrm>
              <a:off x="7847069" y="869053"/>
              <a:ext cx="19271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Т-Т-Т</a:t>
              </a: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7AC0496D-BABD-4910-E775-84ACAE9347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4119" y="709993"/>
              <a:ext cx="707661" cy="511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8">
              <a:extLst>
                <a:ext uri="{FF2B5EF4-FFF2-40B4-BE49-F238E27FC236}">
                  <a16:creationId xmlns:a16="http://schemas.microsoft.com/office/drawing/2014/main" id="{CF039425-9101-7544-9C1C-E52A544208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9487" y="709993"/>
              <a:ext cx="966477" cy="648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4457DC2-C3E4-B41C-39CF-BB9FE529F54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805" y="3205005"/>
            <a:ext cx="2332779" cy="2332779"/>
          </a:xfrm>
          <a:prstGeom prst="rect">
            <a:avLst/>
          </a:prstGeom>
        </p:spPr>
      </p:pic>
      <p:pic>
        <p:nvPicPr>
          <p:cNvPr id="25" name="Picture 12">
            <a:extLst>
              <a:ext uri="{FF2B5EF4-FFF2-40B4-BE49-F238E27FC236}">
                <a16:creationId xmlns:a16="http://schemas.microsoft.com/office/drawing/2014/main" id="{3979B597-AD16-8136-5AFA-9E0288E00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727" b="93000" l="10000" r="90000">
                        <a14:foregroundMark x1="54636" y1="6818" x2="54636" y2="6818"/>
                        <a14:foregroundMark x1="54455" y1="93000" x2="54455" y2="9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1926" r="20519"/>
          <a:stretch/>
        </p:blipFill>
        <p:spPr bwMode="auto">
          <a:xfrm>
            <a:off x="5903002" y="2776866"/>
            <a:ext cx="2092802" cy="3097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10003D68-CA36-A44A-9AAD-69F582084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0106" y="3044514"/>
            <a:ext cx="2785642" cy="256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Медузы прозрачного клипа искусства PNG | PNG Play">
            <a:extLst>
              <a:ext uri="{FF2B5EF4-FFF2-40B4-BE49-F238E27FC236}">
                <a16:creationId xmlns:a16="http://schemas.microsoft.com/office/drawing/2014/main" id="{A2ADA5AE-674F-8258-F87D-015EACA5D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4109" y="3012976"/>
            <a:ext cx="2220578" cy="2796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8DFA332-62E0-E472-7BC5-55D699041AA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381" b="90476" l="7101" r="94083">
                        <a14:foregroundMark x1="8284" y1="38690" x2="8284" y2="38690"/>
                        <a14:foregroundMark x1="53254" y1="3571" x2="53254" y2="3571"/>
                        <a14:foregroundMark x1="94083" y1="41071" x2="94083" y2="41071"/>
                        <a14:foregroundMark x1="28994" y1="90476" x2="28994" y2="904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26161" y="3185643"/>
            <a:ext cx="2537802" cy="252278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1804652-664B-4F72-C890-0A9A829D71DF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1251" y="3162515"/>
            <a:ext cx="2487621" cy="247613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17DBB76-49AB-DB8E-4D7E-14320FF70B60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473" y="3074911"/>
            <a:ext cx="2562801" cy="290737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D00E3EE-7CB6-6B94-C2B9-59DFAD37BAC3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6901" y="3289714"/>
            <a:ext cx="2932051" cy="239959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4BF2ED6-7291-265C-9651-431DC07F5547}"/>
              </a:ext>
            </a:extLst>
          </p:cNvPr>
          <p:cNvSpPr txBox="1"/>
          <p:nvPr/>
        </p:nvSpPr>
        <p:spPr>
          <a:xfrm>
            <a:off x="350586" y="6131149"/>
            <a:ext cx="4506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Расскажи, что на фото у Тучки.</a:t>
            </a:r>
          </a:p>
          <a:p>
            <a:pPr algn="ctr"/>
            <a:r>
              <a:rPr lang="ru-RU" b="1" dirty="0"/>
              <a:t>Определи, какой звук ты слышишь в слове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CE15A2-C54C-0CEB-0CA2-9C7422D50656}"/>
              </a:ext>
            </a:extLst>
          </p:cNvPr>
          <p:cNvSpPr txBox="1"/>
          <p:nvPr/>
        </p:nvSpPr>
        <p:spPr>
          <a:xfrm>
            <a:off x="5704671" y="4236212"/>
            <a:ext cx="2380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Молодец!</a:t>
            </a:r>
          </a:p>
        </p:txBody>
      </p:sp>
      <p:sp>
        <p:nvSpPr>
          <p:cNvPr id="34" name="Стрелка: вправо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1409C7E-C85E-69FE-AD16-F6EDE6C567B7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31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33" grpId="0"/>
      <p:bldP spid="3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небо&#10;&#10;Автоматически созданное описание">
            <a:extLst>
              <a:ext uri="{FF2B5EF4-FFF2-40B4-BE49-F238E27FC236}">
                <a16:creationId xmlns:a16="http://schemas.microsoft.com/office/drawing/2014/main" id="{20EC6C5D-2B48-F534-123D-55BC63700E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DF61EB7-F738-09B2-914C-56667B86E297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1364F0C-FD71-DBF6-3B49-1F27BB554509}"/>
              </a:ext>
            </a:extLst>
          </p:cNvPr>
          <p:cNvGrpSpPr/>
          <p:nvPr/>
        </p:nvGrpSpPr>
        <p:grpSpPr>
          <a:xfrm>
            <a:off x="140580" y="-2465853"/>
            <a:ext cx="1830324" cy="2465853"/>
            <a:chOff x="5180838" y="1348631"/>
            <a:chExt cx="1830324" cy="2465853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EE2C2DC-8EC2-3E27-FEE7-9BBE356D0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91FA4C8B-2AC3-9B8E-7101-35738F856D22}"/>
                </a:ext>
              </a:extLst>
            </p:cNvPr>
            <p:cNvGrpSpPr/>
            <p:nvPr/>
          </p:nvGrpSpPr>
          <p:grpSpPr>
            <a:xfrm>
              <a:off x="5649468" y="1772323"/>
              <a:ext cx="893064" cy="772658"/>
              <a:chOff x="13240512" y="523499"/>
              <a:chExt cx="969264" cy="976117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4126172F-29DF-FCB0-5D5E-D8CC555C171F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8" name="Picture 16">
                <a:extLst>
                  <a:ext uri="{FF2B5EF4-FFF2-40B4-BE49-F238E27FC236}">
                    <a16:creationId xmlns:a16="http://schemas.microsoft.com/office/drawing/2014/main" id="{77E3F02A-FF16-E718-2230-CE7AD331F2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7366"/>
              <a:stretch/>
            </p:blipFill>
            <p:spPr bwMode="auto">
              <a:xfrm>
                <a:off x="13369399" y="523499"/>
                <a:ext cx="730076" cy="8463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6542D4A8-BB3E-38D9-1BE4-EA8D2CE0AF57}"/>
              </a:ext>
            </a:extLst>
          </p:cNvPr>
          <p:cNvGrpSpPr/>
          <p:nvPr/>
        </p:nvGrpSpPr>
        <p:grpSpPr>
          <a:xfrm>
            <a:off x="2412143" y="-2536588"/>
            <a:ext cx="1830324" cy="2465853"/>
            <a:chOff x="5180838" y="1348631"/>
            <a:chExt cx="1830324" cy="2465853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FEFC320B-5C2A-7E20-479B-D74778662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596D331E-E353-641A-8299-3498661544B7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1C31AE1D-918D-02F1-CB36-A68D407676B1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3" name="Picture 16">
                <a:extLst>
                  <a:ext uri="{FF2B5EF4-FFF2-40B4-BE49-F238E27FC236}">
                    <a16:creationId xmlns:a16="http://schemas.microsoft.com/office/drawing/2014/main" id="{31E301C1-584E-8110-74E6-D0B7CF0988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3480558" y="602351"/>
                <a:ext cx="489172" cy="7462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827A411-A3EE-B9A4-308B-D39C02998F8B}"/>
              </a:ext>
            </a:extLst>
          </p:cNvPr>
          <p:cNvGrpSpPr/>
          <p:nvPr/>
        </p:nvGrpSpPr>
        <p:grpSpPr>
          <a:xfrm>
            <a:off x="5494092" y="-2500010"/>
            <a:ext cx="1830324" cy="2465853"/>
            <a:chOff x="5180838" y="1348631"/>
            <a:chExt cx="1830324" cy="2465853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8010B197-2E72-2BA1-C354-75D82EE2C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F7A36194-95E1-1421-5826-395657E30A37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33E2EBA7-4C52-468D-0124-58E5D9DA263B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8" name="Picture 16">
                <a:extLst>
                  <a:ext uri="{FF2B5EF4-FFF2-40B4-BE49-F238E27FC236}">
                    <a16:creationId xmlns:a16="http://schemas.microsoft.com/office/drawing/2014/main" id="{37043856-DFF1-F577-B6E7-B1BF02FBBB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7891" r="-23310"/>
              <a:stretch/>
            </p:blipFill>
            <p:spPr bwMode="auto">
              <a:xfrm>
                <a:off x="13353881" y="602351"/>
                <a:ext cx="855895" cy="7243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51824E15-58ED-58CF-5C13-4CAF98CEC7E6}"/>
              </a:ext>
            </a:extLst>
          </p:cNvPr>
          <p:cNvGrpSpPr/>
          <p:nvPr/>
        </p:nvGrpSpPr>
        <p:grpSpPr>
          <a:xfrm>
            <a:off x="6912295" y="-2522929"/>
            <a:ext cx="1830324" cy="2465853"/>
            <a:chOff x="5180838" y="1348631"/>
            <a:chExt cx="1830324" cy="2465853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815965EE-600F-0705-06F8-A70EF070B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E99EB560-261D-EBD7-812E-36E2C7CC1E4B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F1634FC2-0A99-91B9-6820-4DE679E629F7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3" name="Picture 16">
                <a:extLst>
                  <a:ext uri="{FF2B5EF4-FFF2-40B4-BE49-F238E27FC236}">
                    <a16:creationId xmlns:a16="http://schemas.microsoft.com/office/drawing/2014/main" id="{8125C771-31CF-F459-3AD3-C0FE3A3DE1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3480558" y="602351"/>
                <a:ext cx="489172" cy="7462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4B306B3-36F1-2126-2A2B-92204281A433}"/>
              </a:ext>
            </a:extLst>
          </p:cNvPr>
          <p:cNvSpPr txBox="1"/>
          <p:nvPr/>
        </p:nvSpPr>
        <p:spPr>
          <a:xfrm>
            <a:off x="75047" y="192265"/>
            <a:ext cx="5362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Поймай парашютиста, у которого слова со звуком Д.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42E5FF7-C471-019E-11C7-34BA738075A7}"/>
              </a:ext>
            </a:extLst>
          </p:cNvPr>
          <p:cNvGrpSpPr/>
          <p:nvPr/>
        </p:nvGrpSpPr>
        <p:grpSpPr>
          <a:xfrm>
            <a:off x="3995011" y="-3100605"/>
            <a:ext cx="1830324" cy="2465853"/>
            <a:chOff x="5180838" y="1348631"/>
            <a:chExt cx="1830324" cy="246585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F52315B-49C6-6362-1A0B-6088FBBF1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D62EE1C8-8502-EEC7-AA38-4530CC8F1996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id="{DD253D06-9D7A-3E9C-BE6A-7B4925B9FC92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16" descr="Пирамидка раскраска для детей - 67 фото">
                <a:extLst>
                  <a:ext uri="{FF2B5EF4-FFF2-40B4-BE49-F238E27FC236}">
                    <a16:creationId xmlns:a16="http://schemas.microsoft.com/office/drawing/2014/main" id="{B027DE07-8A00-50EB-F25D-A096BBCED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3480558" y="602352"/>
                <a:ext cx="489172" cy="7462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035247-79EC-5925-46F8-23D783675F76}"/>
              </a:ext>
            </a:extLst>
          </p:cNvPr>
          <p:cNvGrpSpPr/>
          <p:nvPr/>
        </p:nvGrpSpPr>
        <p:grpSpPr>
          <a:xfrm>
            <a:off x="1394536" y="-3246829"/>
            <a:ext cx="1830324" cy="2465853"/>
            <a:chOff x="5180838" y="1348631"/>
            <a:chExt cx="1830324" cy="2465853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3106507-C636-D0E7-EB2A-E97DB8C48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346695DB-01BC-BF31-FCDF-9D2F85446024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id="{F45C1402-22FD-6FF2-7895-D40A5E9C41BF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3" name="Picture 16">
                <a:extLst>
                  <a:ext uri="{FF2B5EF4-FFF2-40B4-BE49-F238E27FC236}">
                    <a16:creationId xmlns:a16="http://schemas.microsoft.com/office/drawing/2014/main" id="{2C1BE03A-3F1C-772B-F6D8-40D629330B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7411"/>
              <a:stretch/>
            </p:blipFill>
            <p:spPr bwMode="auto">
              <a:xfrm>
                <a:off x="13240512" y="548640"/>
                <a:ext cx="969264" cy="7783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704B8198-24BE-518C-4D33-D440191DF4C5}"/>
              </a:ext>
            </a:extLst>
          </p:cNvPr>
          <p:cNvGrpSpPr/>
          <p:nvPr/>
        </p:nvGrpSpPr>
        <p:grpSpPr>
          <a:xfrm>
            <a:off x="8126516" y="-3246829"/>
            <a:ext cx="1830324" cy="2465853"/>
            <a:chOff x="5180838" y="1348631"/>
            <a:chExt cx="1830324" cy="2465853"/>
          </a:xfrm>
        </p:grpSpPr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7B80EA1F-7C78-AE3A-F7D7-68FD5CD14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1ED3B2E5-0294-E656-9D56-C4CECB929CFC}"/>
                </a:ext>
              </a:extLst>
            </p:cNvPr>
            <p:cNvGrpSpPr/>
            <p:nvPr/>
          </p:nvGrpSpPr>
          <p:grpSpPr>
            <a:xfrm>
              <a:off x="5649468" y="1748922"/>
              <a:ext cx="893064" cy="796058"/>
              <a:chOff x="13240512" y="493937"/>
              <a:chExt cx="969264" cy="1005679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35666FDD-5826-3BB6-150A-4E7413BC584D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8" name="Picture 16">
                <a:extLst>
                  <a:ext uri="{FF2B5EF4-FFF2-40B4-BE49-F238E27FC236}">
                    <a16:creationId xmlns:a16="http://schemas.microsoft.com/office/drawing/2014/main" id="{0EE5CAFB-95D4-A31E-5B63-C5D5E5E890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768" t="-7226"/>
              <a:stretch/>
            </p:blipFill>
            <p:spPr bwMode="auto">
              <a:xfrm>
                <a:off x="13365638" y="493937"/>
                <a:ext cx="671044" cy="9040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A3AA7998-17BD-BF99-DD71-E808E1D470ED}"/>
              </a:ext>
            </a:extLst>
          </p:cNvPr>
          <p:cNvGrpSpPr/>
          <p:nvPr/>
        </p:nvGrpSpPr>
        <p:grpSpPr>
          <a:xfrm>
            <a:off x="9882302" y="-2679021"/>
            <a:ext cx="1830324" cy="2465853"/>
            <a:chOff x="5180838" y="1348631"/>
            <a:chExt cx="1830324" cy="2465853"/>
          </a:xfrm>
        </p:grpSpPr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1ADADAE6-0CFE-6FB8-ECF4-707EC83E7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FEFE5220-99CA-FBCB-4574-40FBFDDC2D81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52" name="Прямоугольник: скругленные углы 51">
                <a:extLst>
                  <a:ext uri="{FF2B5EF4-FFF2-40B4-BE49-F238E27FC236}">
                    <a16:creationId xmlns:a16="http://schemas.microsoft.com/office/drawing/2014/main" id="{74C983FD-B3D5-E5B6-627F-B8E9E803D174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3" name="Picture 16">
                <a:extLst>
                  <a:ext uri="{FF2B5EF4-FFF2-40B4-BE49-F238E27FC236}">
                    <a16:creationId xmlns:a16="http://schemas.microsoft.com/office/drawing/2014/main" id="{9C95CD13-E1C8-30D0-C738-2FBD041655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3397576" y="746804"/>
                <a:ext cx="703103" cy="5950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7741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092 2.22222E-6 L -0.02122 0.0412 L -0.03424 0.0993 L -0.01393 0.17037 L 0.02292 0.21065 L 0.07435 0.25995 L 0.11576 0.31203 L 0.1142 0.40602 L 0.05378 0.48194 L 0.04362 0.49467 L -0.00364 0.55741 L -0.01549 0.62824 L -0.00364 0.66713 C 0.0073 0.68866 0.0017 0.67916 0.0129 0.69514 L 0.05248 0.74653 L 0.0642 0.7618 L 0.1099 0.82824 L 0.11862 0.90625 L 0.10105 0.94676 L 0.07605 0.99259 C 0.06563 1.0125 0.07097 1.00532 0.06133 1.01597 L 0.05092 1.0419 L 0.03321 1.09143 L 0.00365 1.14259 L 0.00222 1.2206 L 0.00534 1.24004 L 0.06133 1.29398 L 0.09063 1.32639 C 0.10508 1.34745 0.09805 1.33773 0.11133 1.3537 L 0.14493 1.39074 L 0.15417 1.40555 L 0.17774 1.44028 L 0.17592 1.48958 " pathEditMode="relative" rAng="0" ptsTypes="AAAAAAAAAAAAAAAAAAAAAAAAAAAAAAAAA">
                                      <p:cBhvr>
                                        <p:cTn id="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91 -1.48148E-6 L -0.02122 0.04121 L -0.03424 0.09931 L -0.01393 0.17037 L 0.02292 0.21065 L 0.07435 0.25996 L 0.11576 0.31204 L 0.1142 0.40602 L 0.05378 0.48195 L 0.04362 0.49468 L -0.00364 0.55741 L -0.01549 0.62824 L -0.00364 0.66713 C 0.00729 0.68866 0.0017 0.67917 0.01289 0.69514 L 0.05248 0.74653 L 0.0642 0.76181 L 0.1099 0.82824 L 0.11862 0.90625 L 0.10104 0.94676 L 0.07604 0.99259 C 0.06563 1.0125 0.07097 1.00533 0.06133 1.01597 L 0.05091 1.0419 L 0.03321 1.09144 L 0.00365 1.14259 L 0.00222 1.2206 L 0.00534 1.24005 L 0.06133 1.29398 L 0.09063 1.32639 C 0.10508 1.34746 0.09805 1.33773 0.11133 1.35371 L 0.14492 1.39074 L 0.15417 1.40556 L 0.17774 1.44028 L 0.17591 1.48958 " pathEditMode="relative" rAng="0" ptsTypes="AAAAAAAAAAAAAAAAAAAAAAAAAAAAAAAAA">
                                      <p:cBhvr>
                                        <p:cTn id="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91 -3.7037E-7 L -0.02123 0.0412 L -0.03425 0.09931 L -0.01393 0.17037 L 0.02292 0.21065 L 0.07435 0.25995 L 0.11575 0.31204 L 0.11419 0.40602 L 0.05377 0.48194 L 0.04362 0.49468 L -0.00365 0.55741 L -0.0155 0.62824 L -0.00365 0.66713 C 0.00729 0.68866 0.00169 0.67917 0.01289 0.69514 L 0.05247 0.74653 L 0.06419 0.76181 L 0.10989 0.82824 L 0.11862 0.90625 L 0.10104 0.94676 L 0.07604 0.99259 C 0.06562 1.0125 0.07096 1.00532 0.06133 1.01597 L 0.05091 1.0419 L 0.0332 1.09144 L 0.00364 1.14259 L 0.00221 1.2206 L 0.00534 1.24005 L 0.06133 1.29398 L 0.09062 1.32639 C 0.10508 1.34745 0.09805 1.33773 0.11133 1.3537 L 0.14492 1.39074 L 0.15417 1.40556 L 0.17773 1.44028 L 0.17591 1.48958 " pathEditMode="relative" rAng="0" ptsTypes="AAAAAAAAAAAAAAAAAAAAAAAAAAAAAAAAA">
                                      <p:cBhvr>
                                        <p:cTn id="1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091 -3.7037E-6 L -0.02123 0.04121 L -0.03425 0.09931 L -0.01394 0.17037 L 0.02291 0.21065 L 0.07435 0.25996 L 0.11575 0.31204 L 0.11419 0.40602 L 0.05377 0.48195 L 0.04362 0.49468 L -0.00365 0.55741 L -0.0155 0.62824 L -0.00365 0.66713 C 0.00729 0.68866 0.00169 0.67917 0.01289 0.69514 L 0.05247 0.74653 L 0.06419 0.76181 L 0.10989 0.82824 L 0.11862 0.90625 L 0.10104 0.94676 L 0.07604 0.9926 C 0.06562 1.0125 0.07096 1.00533 0.06132 1.01598 L 0.05091 1.0419 L 0.0332 1.09144 L 0.00364 1.1426 L 0.00221 1.22061 L 0.00534 1.24005 L 0.06132 1.29399 L 0.09062 1.32639 C 0.10507 1.34746 0.09804 1.33774 0.11132 1.35371 L 0.14492 1.39074 L 0.15416 1.40556 L 0.17773 1.44028 L 0.17591 1.48959 " pathEditMode="relative" rAng="0" ptsTypes="AAAAAAAAAAAAAAAAAAAAAAAAAAAAAAAAA">
                                      <p:cBhvr>
                                        <p:cTn id="1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0" presetClass="pat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91 2.22222E-6 L -0.02122 0.0412 L -0.03424 0.0993 L -0.01393 0.17037 L 0.02292 0.21065 L 0.07435 0.25995 L 0.11576 0.31203 L 0.11419 0.40602 L 0.05378 0.48194 L 0.04362 0.49467 L -0.00364 0.55741 L -0.01549 0.62824 L -0.00364 0.66713 C 0.00729 0.68866 0.00169 0.67916 0.01289 0.69514 L 0.05248 0.74653 L 0.06419 0.7618 L 0.1099 0.82824 L 0.11862 0.90625 L 0.10104 0.94676 L 0.07604 0.99259 C 0.06563 1.0125 0.07096 1.00532 0.06133 1.01597 L 0.05091 1.0419 L 0.0332 1.09143 L 0.00365 1.14259 L 0.00221 1.2206 L 0.00534 1.24004 L 0.06133 1.29398 L 0.09063 1.32639 C 0.10508 1.34745 0.09805 1.33773 0.11133 1.3537 L 0.14492 1.39074 L 0.15417 1.40555 L 0.17774 1.44028 L 0.17591 1.48958 " pathEditMode="relative" rAng="0" ptsTypes="AAAAAAAAAAAAAAAAAAAAAAAAAAAAAAAAA">
                                      <p:cBhvr>
                                        <p:cTn id="1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91 2.96296E-6 L -0.02123 0.0412 L -0.03425 0.0993 L -0.01394 0.17037 L 0.02291 0.21065 L 0.07435 0.25995 L 0.11575 0.31203 L 0.11419 0.40602 L 0.05377 0.48194 L 0.04362 0.49467 L -0.00365 0.5574 L -0.0155 0.62824 L -0.00365 0.66713 C 0.00729 0.68865 0.00169 0.67916 0.01289 0.69514 L 0.05247 0.74652 L 0.06419 0.7618 L 0.10989 0.82824 L 0.11862 0.90625 L 0.10104 0.94676 L 0.07604 0.99259 C 0.06562 1.0125 0.07096 1.00532 0.06133 1.01597 L 0.05091 1.0419 L 0.0332 1.09143 L 0.00364 1.14259 L 0.00221 1.2206 L 0.00534 1.24004 L 0.06133 1.29398 L 0.09062 1.32639 C 0.10508 1.34745 0.09804 1.33773 0.11133 1.3537 L 0.14492 1.39074 L 0.15416 1.40555 L 0.17773 1.44027 L 0.17591 1.48958 " pathEditMode="relative" rAng="0" ptsTypes="AAAAAAAAAAAAAAAAAAAAAAAAAAAAAAAAA">
                                      <p:cBhvr>
                                        <p:cTn id="1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91 -1.48148E-6 L -0.02123 0.04121 L -0.03425 0.09931 L -0.01394 0.17037 L 0.02291 0.21065 L 0.07435 0.25996 L 0.11575 0.31204 L 0.11419 0.40602 L 0.05377 0.48195 L 0.04362 0.49468 L -0.00365 0.55741 L -0.0155 0.62824 L -0.00365 0.66713 C 0.00729 0.68866 0.00169 0.67917 0.01289 0.69514 L 0.05247 0.74653 L 0.06419 0.76181 L 0.10989 0.82824 L 0.11862 0.90625 L 0.10104 0.94676 L 0.07604 0.99259 C 0.06562 1.0125 0.07096 1.00533 0.06132 1.01597 L 0.05091 1.0419 L 0.0332 1.09144 L 0.00364 1.14259 L 0.00221 1.2206 L 0.00534 1.24005 L 0.06132 1.29398 L 0.09062 1.32639 C 0.10507 1.34746 0.09804 1.33773 0.11132 1.35371 L 0.14492 1.39074 L 0.15416 1.40556 L 0.17773 1.44028 L 0.17591 1.48958 " pathEditMode="relative" rAng="0" ptsTypes="AAAAAAAAAAAAAAAAAAAAAAAAAAAAAAAAA">
                                      <p:cBhvr>
                                        <p:cTn id="18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0" presetClass="pat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91 -3.7037E-7 L -0.02123 0.0412 L -0.03425 0.09931 L -0.01394 0.17037 L 0.02291 0.21065 L 0.07435 0.25995 L 0.11575 0.31204 L 0.11419 0.40602 L 0.05377 0.48194 L 0.04362 0.49468 L -0.00365 0.55741 L -0.0155 0.62824 L -0.00365 0.66713 C 0.00729 0.68866 0.00169 0.67917 0.01289 0.69514 L 0.05247 0.74653 L 0.06419 0.76181 L 0.10989 0.82824 L 0.11862 0.90625 L 0.10104 0.94676 L 0.07604 0.99259 C 0.06562 1.0125 0.07096 1.00532 0.06133 1.01597 L 0.05091 1.0419 L 0.0332 1.09144 L 0.00364 1.14259 L 0.00221 1.2206 L 0.00534 1.24005 L 0.06133 1.29398 L 0.09062 1.32639 C 0.10508 1.34745 0.09804 1.33773 0.11133 1.3537 L 0.14492 1.39074 L 0.15416 1.40556 L 0.17773 1.44028 L 0.17591 1.48958 " pathEditMode="relative" rAng="0" ptsTypes="AAAAAAAAAAAAAAAAAAAAAAAAAAAAAAAAA">
                                      <p:cBhvr>
                                        <p:cTn id="20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zvuk-nepravilnogo-otveta-sto-k-odnomu-51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zvuk-nepravilnogo-otveta-sto-k-odnomu-51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zvuk-nepravilnogo-otveta-sto-k-odnomu-51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небо&#10;&#10;Автоматически созданное описание">
            <a:extLst>
              <a:ext uri="{FF2B5EF4-FFF2-40B4-BE49-F238E27FC236}">
                <a16:creationId xmlns:a16="http://schemas.microsoft.com/office/drawing/2014/main" id="{20EC6C5D-2B48-F534-123D-55BC63700E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DF61EB7-F738-09B2-914C-56667B86E297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1364F0C-FD71-DBF6-3B49-1F27BB554509}"/>
              </a:ext>
            </a:extLst>
          </p:cNvPr>
          <p:cNvGrpSpPr/>
          <p:nvPr/>
        </p:nvGrpSpPr>
        <p:grpSpPr>
          <a:xfrm>
            <a:off x="140580" y="-2465853"/>
            <a:ext cx="1830324" cy="2465853"/>
            <a:chOff x="5180838" y="1348631"/>
            <a:chExt cx="1830324" cy="2465853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EE2C2DC-8EC2-3E27-FEE7-9BBE356D0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91FA4C8B-2AC3-9B8E-7101-35738F856D22}"/>
                </a:ext>
              </a:extLst>
            </p:cNvPr>
            <p:cNvGrpSpPr/>
            <p:nvPr/>
          </p:nvGrpSpPr>
          <p:grpSpPr>
            <a:xfrm>
              <a:off x="5649468" y="1772323"/>
              <a:ext cx="893064" cy="772658"/>
              <a:chOff x="13240512" y="523499"/>
              <a:chExt cx="969264" cy="976117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4126172F-29DF-FCB0-5D5E-D8CC555C171F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8" name="Picture 16">
                <a:extLst>
                  <a:ext uri="{FF2B5EF4-FFF2-40B4-BE49-F238E27FC236}">
                    <a16:creationId xmlns:a16="http://schemas.microsoft.com/office/drawing/2014/main" id="{77E3F02A-FF16-E718-2230-CE7AD331F2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7366"/>
              <a:stretch/>
            </p:blipFill>
            <p:spPr bwMode="auto">
              <a:xfrm>
                <a:off x="13369399" y="523499"/>
                <a:ext cx="730076" cy="8463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6542D4A8-BB3E-38D9-1BE4-EA8D2CE0AF57}"/>
              </a:ext>
            </a:extLst>
          </p:cNvPr>
          <p:cNvGrpSpPr/>
          <p:nvPr/>
        </p:nvGrpSpPr>
        <p:grpSpPr>
          <a:xfrm>
            <a:off x="2412143" y="-2536588"/>
            <a:ext cx="1830324" cy="2465853"/>
            <a:chOff x="5180838" y="1348631"/>
            <a:chExt cx="1830324" cy="2465853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FEFC320B-5C2A-7E20-479B-D74778662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596D331E-E353-641A-8299-3498661544B7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32" name="Прямоугольник: скругленные углы 31">
                <a:extLst>
                  <a:ext uri="{FF2B5EF4-FFF2-40B4-BE49-F238E27FC236}">
                    <a16:creationId xmlns:a16="http://schemas.microsoft.com/office/drawing/2014/main" id="{1C31AE1D-918D-02F1-CB36-A68D407676B1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3" name="Picture 16">
                <a:extLst>
                  <a:ext uri="{FF2B5EF4-FFF2-40B4-BE49-F238E27FC236}">
                    <a16:creationId xmlns:a16="http://schemas.microsoft.com/office/drawing/2014/main" id="{31E301C1-584E-8110-74E6-D0B7CF0988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3480558" y="602351"/>
                <a:ext cx="489172" cy="7462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827A411-A3EE-B9A4-308B-D39C02998F8B}"/>
              </a:ext>
            </a:extLst>
          </p:cNvPr>
          <p:cNvGrpSpPr/>
          <p:nvPr/>
        </p:nvGrpSpPr>
        <p:grpSpPr>
          <a:xfrm>
            <a:off x="5494092" y="-2500010"/>
            <a:ext cx="1830324" cy="2465853"/>
            <a:chOff x="5180838" y="1348631"/>
            <a:chExt cx="1830324" cy="2465853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8010B197-2E72-2BA1-C354-75D82EE2C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F7A36194-95E1-1421-5826-395657E30A37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37" name="Прямоугольник: скругленные углы 36">
                <a:extLst>
                  <a:ext uri="{FF2B5EF4-FFF2-40B4-BE49-F238E27FC236}">
                    <a16:creationId xmlns:a16="http://schemas.microsoft.com/office/drawing/2014/main" id="{33E2EBA7-4C52-468D-0124-58E5D9DA263B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8" name="Picture 16">
                <a:extLst>
                  <a:ext uri="{FF2B5EF4-FFF2-40B4-BE49-F238E27FC236}">
                    <a16:creationId xmlns:a16="http://schemas.microsoft.com/office/drawing/2014/main" id="{37043856-DFF1-F577-B6E7-B1BF02FBBB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7891" r="-23310"/>
              <a:stretch/>
            </p:blipFill>
            <p:spPr bwMode="auto">
              <a:xfrm>
                <a:off x="13353881" y="602351"/>
                <a:ext cx="855895" cy="7243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51824E15-58ED-58CF-5C13-4CAF98CEC7E6}"/>
              </a:ext>
            </a:extLst>
          </p:cNvPr>
          <p:cNvGrpSpPr/>
          <p:nvPr/>
        </p:nvGrpSpPr>
        <p:grpSpPr>
          <a:xfrm>
            <a:off x="6912295" y="-2522929"/>
            <a:ext cx="1830324" cy="2465853"/>
            <a:chOff x="5180838" y="1348631"/>
            <a:chExt cx="1830324" cy="2465853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815965EE-600F-0705-06F8-A70EF070B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E99EB560-261D-EBD7-812E-36E2C7CC1E4B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42" name="Прямоугольник: скругленные углы 41">
                <a:extLst>
                  <a:ext uri="{FF2B5EF4-FFF2-40B4-BE49-F238E27FC236}">
                    <a16:creationId xmlns:a16="http://schemas.microsoft.com/office/drawing/2014/main" id="{F1634FC2-0A99-91B9-6820-4DE679E629F7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3" name="Picture 16">
                <a:extLst>
                  <a:ext uri="{FF2B5EF4-FFF2-40B4-BE49-F238E27FC236}">
                    <a16:creationId xmlns:a16="http://schemas.microsoft.com/office/drawing/2014/main" id="{8125C771-31CF-F459-3AD3-C0FE3A3DE1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3480558" y="602351"/>
                <a:ext cx="489172" cy="7462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44B306B3-36F1-2126-2A2B-92204281A433}"/>
              </a:ext>
            </a:extLst>
          </p:cNvPr>
          <p:cNvSpPr txBox="1"/>
          <p:nvPr/>
        </p:nvSpPr>
        <p:spPr>
          <a:xfrm>
            <a:off x="75047" y="192265"/>
            <a:ext cx="5362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Поймай парашютиста, у которого слова со звуком Т.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42E5FF7-C471-019E-11C7-34BA738075A7}"/>
              </a:ext>
            </a:extLst>
          </p:cNvPr>
          <p:cNvGrpSpPr/>
          <p:nvPr/>
        </p:nvGrpSpPr>
        <p:grpSpPr>
          <a:xfrm>
            <a:off x="3995011" y="-3100605"/>
            <a:ext cx="1830324" cy="2465853"/>
            <a:chOff x="5180838" y="1348631"/>
            <a:chExt cx="1830324" cy="246585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7F52315B-49C6-6362-1A0B-6088FBBF1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D62EE1C8-8502-EEC7-AA38-4530CC8F1996}"/>
                </a:ext>
              </a:extLst>
            </p:cNvPr>
            <p:cNvGrpSpPr/>
            <p:nvPr/>
          </p:nvGrpSpPr>
          <p:grpSpPr>
            <a:xfrm>
              <a:off x="5622196" y="1792223"/>
              <a:ext cx="920342" cy="752757"/>
              <a:chOff x="13210907" y="548640"/>
              <a:chExt cx="998869" cy="950976"/>
            </a:xfrm>
          </p:grpSpPr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id="{DD253D06-9D7A-3E9C-BE6A-7B4925B9FC92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" name="Picture 16">
                <a:extLst>
                  <a:ext uri="{FF2B5EF4-FFF2-40B4-BE49-F238E27FC236}">
                    <a16:creationId xmlns:a16="http://schemas.microsoft.com/office/drawing/2014/main" id="{B027DE07-8A00-50EB-F25D-A096BBCED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2252" t="-8153"/>
              <a:stretch/>
            </p:blipFill>
            <p:spPr bwMode="auto">
              <a:xfrm>
                <a:off x="13210907" y="548640"/>
                <a:ext cx="969264" cy="7125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2035247-79EC-5925-46F8-23D783675F76}"/>
              </a:ext>
            </a:extLst>
          </p:cNvPr>
          <p:cNvGrpSpPr/>
          <p:nvPr/>
        </p:nvGrpSpPr>
        <p:grpSpPr>
          <a:xfrm>
            <a:off x="1394536" y="-3246829"/>
            <a:ext cx="1830324" cy="2465853"/>
            <a:chOff x="5180838" y="1348631"/>
            <a:chExt cx="1830324" cy="2465853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3106507-C636-D0E7-EB2A-E97DB8C48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346695DB-01BC-BF31-FCDF-9D2F85446024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id="{F45C1402-22FD-6FF2-7895-D40A5E9C41BF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3" name="Picture 16">
                <a:extLst>
                  <a:ext uri="{FF2B5EF4-FFF2-40B4-BE49-F238E27FC236}">
                    <a16:creationId xmlns:a16="http://schemas.microsoft.com/office/drawing/2014/main" id="{2C1BE03A-3F1C-772B-F6D8-40D629330B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7411"/>
              <a:stretch/>
            </p:blipFill>
            <p:spPr bwMode="auto">
              <a:xfrm>
                <a:off x="13240512" y="548640"/>
                <a:ext cx="969264" cy="7783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704B8198-24BE-518C-4D33-D440191DF4C5}"/>
              </a:ext>
            </a:extLst>
          </p:cNvPr>
          <p:cNvGrpSpPr/>
          <p:nvPr/>
        </p:nvGrpSpPr>
        <p:grpSpPr>
          <a:xfrm>
            <a:off x="8126516" y="-3246829"/>
            <a:ext cx="1830324" cy="2465853"/>
            <a:chOff x="5180838" y="1348631"/>
            <a:chExt cx="1830324" cy="2465853"/>
          </a:xfrm>
        </p:grpSpPr>
        <p:pic>
          <p:nvPicPr>
            <p:cNvPr id="45" name="Рисунок 44">
              <a:extLst>
                <a:ext uri="{FF2B5EF4-FFF2-40B4-BE49-F238E27FC236}">
                  <a16:creationId xmlns:a16="http://schemas.microsoft.com/office/drawing/2014/main" id="{7B80EA1F-7C78-AE3A-F7D7-68FD5CD14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1ED3B2E5-0294-E656-9D56-C4CECB929CFC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47" name="Прямоугольник: скругленные углы 46">
                <a:extLst>
                  <a:ext uri="{FF2B5EF4-FFF2-40B4-BE49-F238E27FC236}">
                    <a16:creationId xmlns:a16="http://schemas.microsoft.com/office/drawing/2014/main" id="{35666FDD-5826-3BB6-150A-4E7413BC584D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48" name="Picture 16">
                <a:extLst>
                  <a:ext uri="{FF2B5EF4-FFF2-40B4-BE49-F238E27FC236}">
                    <a16:creationId xmlns:a16="http://schemas.microsoft.com/office/drawing/2014/main" id="{0EE5CAFB-95D4-A31E-5B63-C5D5E5E890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6465" b="-5637"/>
              <a:stretch/>
            </p:blipFill>
            <p:spPr bwMode="auto">
              <a:xfrm>
                <a:off x="13273512" y="705565"/>
                <a:ext cx="882657" cy="7125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A3AA7998-17BD-BF99-DD71-E808E1D470ED}"/>
              </a:ext>
            </a:extLst>
          </p:cNvPr>
          <p:cNvGrpSpPr/>
          <p:nvPr/>
        </p:nvGrpSpPr>
        <p:grpSpPr>
          <a:xfrm>
            <a:off x="9882302" y="-2679021"/>
            <a:ext cx="1830324" cy="2465853"/>
            <a:chOff x="5180838" y="1348631"/>
            <a:chExt cx="1830324" cy="2465853"/>
          </a:xfrm>
        </p:grpSpPr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1ADADAE6-0CFE-6FB8-ECF4-707EC83E7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0838" y="1348631"/>
              <a:ext cx="1830324" cy="2465853"/>
            </a:xfrm>
            <a:prstGeom prst="rect">
              <a:avLst/>
            </a:prstGeom>
          </p:spPr>
        </p:pic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FEFE5220-99CA-FBCB-4574-40FBFDDC2D81}"/>
                </a:ext>
              </a:extLst>
            </p:cNvPr>
            <p:cNvGrpSpPr/>
            <p:nvPr/>
          </p:nvGrpSpPr>
          <p:grpSpPr>
            <a:xfrm>
              <a:off x="5649468" y="1792223"/>
              <a:ext cx="893064" cy="752757"/>
              <a:chOff x="13240512" y="548640"/>
              <a:chExt cx="969264" cy="950976"/>
            </a:xfrm>
          </p:grpSpPr>
          <p:sp>
            <p:nvSpPr>
              <p:cNvPr id="52" name="Прямоугольник: скругленные углы 51">
                <a:extLst>
                  <a:ext uri="{FF2B5EF4-FFF2-40B4-BE49-F238E27FC236}">
                    <a16:creationId xmlns:a16="http://schemas.microsoft.com/office/drawing/2014/main" id="{74C983FD-B3D5-E5B6-627F-B8E9E803D174}"/>
                  </a:ext>
                </a:extLst>
              </p:cNvPr>
              <p:cNvSpPr/>
              <p:nvPr/>
            </p:nvSpPr>
            <p:spPr>
              <a:xfrm>
                <a:off x="13240512" y="548640"/>
                <a:ext cx="969264" cy="950976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53" name="Picture 16">
                <a:extLst>
                  <a:ext uri="{FF2B5EF4-FFF2-40B4-BE49-F238E27FC236}">
                    <a16:creationId xmlns:a16="http://schemas.microsoft.com/office/drawing/2014/main" id="{9C95CD13-E1C8-30D0-C738-2FBD041655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3397576" y="746804"/>
                <a:ext cx="703103" cy="59500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6769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092 2.22222E-6 L -0.02122 0.0412 L -0.03424 0.0993 L -0.01393 0.17037 L 0.02292 0.21065 L 0.07435 0.25995 L 0.11576 0.31203 L 0.1142 0.40602 L 0.05378 0.48194 L 0.04362 0.49467 L -0.00364 0.55741 L -0.01549 0.62824 L -0.00364 0.66713 C 0.0073 0.68866 0.0017 0.67916 0.0129 0.69514 L 0.05248 0.74653 L 0.0642 0.7618 L 0.1099 0.82824 L 0.11862 0.90625 L 0.10105 0.94676 L 0.07605 0.99259 C 0.06563 1.0125 0.07097 1.00532 0.06133 1.01597 L 0.05092 1.0419 L 0.03321 1.09143 L 0.00365 1.14259 L 0.00222 1.2206 L 0.00534 1.24004 L 0.06133 1.29398 L 0.09063 1.32639 C 0.10508 1.34745 0.09805 1.33773 0.11133 1.3537 L 0.14493 1.39074 L 0.15417 1.40555 L 0.17774 1.44028 L 0.17592 1.48958 " pathEditMode="relative" rAng="0" ptsTypes="AAAAAAAAAAAAAAAAAAAAAAAAAAAAAAAAA">
                                      <p:cBhvr>
                                        <p:cTn id="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91 -1.48148E-6 L -0.02122 0.04121 L -0.03424 0.09931 L -0.01393 0.17037 L 0.02292 0.21065 L 0.07435 0.25996 L 0.11576 0.31204 L 0.1142 0.40602 L 0.05378 0.48195 L 0.04362 0.49468 L -0.00364 0.55741 L -0.01549 0.62824 L -0.00364 0.66713 C 0.00729 0.68866 0.0017 0.67917 0.01289 0.69514 L 0.05248 0.74653 L 0.0642 0.76181 L 0.1099 0.82824 L 0.11862 0.90625 L 0.10104 0.94676 L 0.07604 0.99259 C 0.06563 1.0125 0.07097 1.00533 0.06133 1.01597 L 0.05091 1.0419 L 0.03321 1.09144 L 0.00365 1.14259 L 0.00222 1.2206 L 0.00534 1.24005 L 0.06133 1.29398 L 0.09063 1.32639 C 0.10508 1.34746 0.09805 1.33773 0.11133 1.35371 L 0.14492 1.39074 L 0.15417 1.40556 L 0.17774 1.44028 L 0.17591 1.48958 " pathEditMode="relative" rAng="0" ptsTypes="AAAAAAAAAAAAAAAAAAAAAAAAAAAAAAAAA">
                                      <p:cBhvr>
                                        <p:cTn id="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91 -3.7037E-7 L -0.02123 0.0412 L -0.03425 0.09931 L -0.01393 0.17037 L 0.02292 0.21065 L 0.07435 0.25995 L 0.11575 0.31204 L 0.11419 0.40602 L 0.05377 0.48194 L 0.04362 0.49468 L -0.00365 0.55741 L -0.0155 0.62824 L -0.00365 0.66713 C 0.00729 0.68866 0.00169 0.67917 0.01289 0.69514 L 0.05247 0.74653 L 0.06419 0.76181 L 0.10989 0.82824 L 0.11862 0.90625 L 0.10104 0.94676 L 0.07604 0.99259 C 0.06562 1.0125 0.07096 1.00532 0.06133 1.01597 L 0.05091 1.0419 L 0.0332 1.09144 L 0.00364 1.14259 L 0.00221 1.2206 L 0.00534 1.24005 L 0.06133 1.29398 L 0.09062 1.32639 C 0.10508 1.34745 0.09805 1.33773 0.11133 1.3537 L 0.14492 1.39074 L 0.15417 1.40556 L 0.17773 1.44028 L 0.17591 1.48958 " pathEditMode="relative" rAng="0" ptsTypes="AAAAAAAAAAAAAAAAAAAAAAAAAAAAAAAAA">
                                      <p:cBhvr>
                                        <p:cTn id="10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091 -3.7037E-6 L -0.02123 0.04121 L -0.03425 0.09931 L -0.01394 0.17037 L 0.02291 0.21065 L 0.07435 0.25996 L 0.11575 0.31204 L 0.11419 0.40602 L 0.05377 0.48195 L 0.04362 0.49468 L -0.00365 0.55741 L -0.0155 0.62824 L -0.00365 0.66713 C 0.00729 0.68866 0.00169 0.67917 0.01289 0.69514 L 0.05247 0.74653 L 0.06419 0.76181 L 0.10989 0.82824 L 0.11862 0.90625 L 0.10104 0.94676 L 0.07604 0.9926 C 0.06562 1.0125 0.07096 1.00533 0.06132 1.01598 L 0.05091 1.0419 L 0.0332 1.09144 L 0.00364 1.1426 L 0.00221 1.22061 L 0.00534 1.24005 L 0.06132 1.29399 L 0.09062 1.32639 C 0.10507 1.34746 0.09804 1.33774 0.11132 1.35371 L 0.14492 1.39074 L 0.15416 1.40556 L 0.17773 1.44028 L 0.17591 1.48959 " pathEditMode="relative" rAng="0" ptsTypes="AAAAAAAAAAAAAAAAAAAAAAAAAAAAAAAAA">
                                      <p:cBhvr>
                                        <p:cTn id="12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0" presetClass="pat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91 2.22222E-6 L -0.02122 0.0412 L -0.03424 0.0993 L -0.01393 0.17037 L 0.02292 0.21065 L 0.07435 0.25995 L 0.11576 0.31203 L 0.11419 0.40602 L 0.05378 0.48194 L 0.04362 0.49467 L -0.00364 0.55741 L -0.01549 0.62824 L -0.00364 0.66713 C 0.00729 0.68866 0.00169 0.67916 0.01289 0.69514 L 0.05248 0.74653 L 0.06419 0.7618 L 0.1099 0.82824 L 0.11862 0.90625 L 0.10104 0.94676 L 0.07604 0.99259 C 0.06563 1.0125 0.07096 1.00532 0.06133 1.01597 L 0.05091 1.0419 L 0.0332 1.09143 L 0.00365 1.14259 L 0.00221 1.2206 L 0.00534 1.24004 L 0.06133 1.29398 L 0.09063 1.32639 C 0.10508 1.34745 0.09805 1.33773 0.11133 1.3537 L 0.14492 1.39074 L 0.15417 1.40555 L 0.17774 1.44028 L 0.17591 1.48958 " pathEditMode="relative" rAng="0" ptsTypes="AAAAAAAAAAAAAAAAAAAAAAAAAAAAAAAAA">
                                      <p:cBhvr>
                                        <p:cTn id="1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0" presetClass="pat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91 2.96296E-6 L -0.02123 0.0412 L -0.03425 0.0993 L -0.01394 0.17037 L 0.02291 0.21065 L 0.07435 0.25995 L 0.11575 0.31203 L 0.11419 0.40602 L 0.05377 0.48194 L 0.04362 0.49467 L -0.00365 0.5574 L -0.0155 0.62824 L -0.00365 0.66713 C 0.00729 0.68865 0.00169 0.67916 0.01289 0.69514 L 0.05247 0.74652 L 0.06419 0.7618 L 0.10989 0.82824 L 0.11862 0.90625 L 0.10104 0.94676 L 0.07604 0.99259 C 0.06562 1.0125 0.07096 1.00532 0.06133 1.01597 L 0.05091 1.0419 L 0.0332 1.09143 L 0.00364 1.14259 L 0.00221 1.2206 L 0.00534 1.24004 L 0.06133 1.29398 L 0.09062 1.32639 C 0.10508 1.34745 0.09804 1.33773 0.11133 1.3537 L 0.14492 1.39074 L 0.15416 1.40555 L 0.17773 1.44027 L 0.17591 1.48958 " pathEditMode="relative" rAng="0" ptsTypes="AAAAAAAAAAAAAAAAAAAAAAAAAAAAAAAAA">
                                      <p:cBhvr>
                                        <p:cTn id="1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91 -1.48148E-6 L -0.02123 0.04121 L -0.03425 0.09931 L -0.01394 0.17037 L 0.02291 0.21065 L 0.07435 0.25996 L 0.11575 0.31204 L 0.11419 0.40602 L 0.05377 0.48195 L 0.04362 0.49468 L -0.00365 0.55741 L -0.0155 0.62824 L -0.00365 0.66713 C 0.00729 0.68866 0.00169 0.67917 0.01289 0.69514 L 0.05247 0.74653 L 0.06419 0.76181 L 0.10989 0.82824 L 0.11862 0.90625 L 0.10104 0.94676 L 0.07604 0.99259 C 0.06562 1.0125 0.07096 1.00533 0.06132 1.01597 L 0.05091 1.0419 L 0.0332 1.09144 L 0.00364 1.14259 L 0.00221 1.2206 L 0.00534 1.24005 L 0.06132 1.29398 L 0.09062 1.32639 C 0.10507 1.34746 0.09804 1.33773 0.11132 1.35371 L 0.14492 1.39074 L 0.15416 1.40556 L 0.17773 1.44028 L 0.17591 1.48958 " pathEditMode="relative" rAng="0" ptsTypes="AAAAAAAAAAAAAAAAAAAAAAAAAAAAAAAAA">
                                      <p:cBhvr>
                                        <p:cTn id="18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0" presetClass="path" presetSubtype="0" repeatCount="indefinite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91 -3.7037E-7 L -0.02123 0.0412 L -0.03425 0.09931 L -0.01394 0.17037 L 0.02291 0.21065 L 0.07435 0.25995 L 0.11575 0.31204 L 0.11419 0.40602 L 0.05377 0.48194 L 0.04362 0.49468 L -0.00365 0.55741 L -0.0155 0.62824 L -0.00365 0.66713 C 0.00729 0.68866 0.00169 0.67917 0.01289 0.69514 L 0.05247 0.74653 L 0.06419 0.76181 L 0.10989 0.82824 L 0.11862 0.90625 L 0.10104 0.94676 L 0.07604 0.99259 C 0.06562 1.0125 0.07096 1.00532 0.06133 1.01597 L 0.05091 1.0419 L 0.0332 1.09144 L 0.00364 1.14259 L 0.00221 1.2206 L 0.00534 1.24005 L 0.06133 1.29398 L 0.09062 1.32639 C 0.10508 1.34745 0.09804 1.33773 0.11133 1.3537 L 0.14492 1.39074 L 0.15416 1.40556 L 0.17773 1.44028 L 0.17591 1.48958 " pathEditMode="relative" rAng="0" ptsTypes="AAAAAAAAAAAAAAAAAAAAAAAAAAAAAAAAA">
                                      <p:cBhvr>
                                        <p:cTn id="20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7446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etrenyiy-zvukovyie-effektyi-4124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zvuk-nepravilnogo-otveta-sto-k-odnomu-51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zvuk-nepravilnogo-otveta-sto-k-odnomu-51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ybor-deystviy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zvuk-nepravilnogo-otveta-sto-k-odnomu-518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F19DA89-44EF-3172-4A6E-733B453C06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275"/>
            <a:ext cx="12192000" cy="677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3c546e64f6e8e27">
            <a:hlinkClick r:id="" action="ppaction://media"/>
            <a:extLst>
              <a:ext uri="{FF2B5EF4-FFF2-40B4-BE49-F238E27FC236}">
                <a16:creationId xmlns:a16="http://schemas.microsoft.com/office/drawing/2014/main" id="{76E9022A-31F4-235B-F2AE-0EB2A831A6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42781" y="0"/>
            <a:ext cx="487363" cy="487363"/>
          </a:xfrm>
          <a:prstGeom prst="rect">
            <a:avLst/>
          </a:prstGeom>
        </p:spPr>
      </p:pic>
      <p:pic>
        <p:nvPicPr>
          <p:cNvPr id="13" name="т">
            <a:extLst>
              <a:ext uri="{FF2B5EF4-FFF2-40B4-BE49-F238E27FC236}">
                <a16:creationId xmlns:a16="http://schemas.microsoft.com/office/drawing/2014/main" id="{50601E9B-C01A-9657-60D2-D92C7B174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2889" y="2679354"/>
            <a:ext cx="2416986" cy="25204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д">
            <a:extLst>
              <a:ext uri="{FF2B5EF4-FFF2-40B4-BE49-F238E27FC236}">
                <a16:creationId xmlns:a16="http://schemas.microsoft.com/office/drawing/2014/main" id="{9395D2B7-8190-F24C-30AD-D2E8A593889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769" y="3398379"/>
            <a:ext cx="2258492" cy="2529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934BD54-3500-7325-BE57-ABF69B7B8590}"/>
              </a:ext>
            </a:extLst>
          </p:cNvPr>
          <p:cNvSpPr txBox="1"/>
          <p:nvPr/>
        </p:nvSpPr>
        <p:spPr>
          <a:xfrm>
            <a:off x="2488893" y="41275"/>
            <a:ext cx="3796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Соня и Тучка собирают льдинки.</a:t>
            </a:r>
          </a:p>
          <a:p>
            <a:pPr algn="ctr"/>
            <a:r>
              <a:rPr lang="ru-RU" b="1" dirty="0"/>
              <a:t>Соня со звуком Д. Тучка со звуком Т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B72EBA6-BE06-620C-F905-622D1478A05C}"/>
              </a:ext>
            </a:extLst>
          </p:cNvPr>
          <p:cNvGrpSpPr/>
          <p:nvPr/>
        </p:nvGrpSpPr>
        <p:grpSpPr>
          <a:xfrm>
            <a:off x="2854684" y="5185057"/>
            <a:ext cx="1420902" cy="1054425"/>
            <a:chOff x="2854684" y="5185057"/>
            <a:chExt cx="1420902" cy="1054425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45D0026-BCC3-2EB0-D53B-4A4DF5C7B0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89"/>
            <a:stretch/>
          </p:blipFill>
          <p:spPr>
            <a:xfrm>
              <a:off x="2854684" y="5507787"/>
              <a:ext cx="1420902" cy="731695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62583C20-8702-B36E-6DC3-6DEEAE67F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17923" y="5185057"/>
              <a:ext cx="772886" cy="772886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E88719E-6B28-C8F6-368E-9438754D7650}"/>
              </a:ext>
            </a:extLst>
          </p:cNvPr>
          <p:cNvGrpSpPr/>
          <p:nvPr/>
        </p:nvGrpSpPr>
        <p:grpSpPr>
          <a:xfrm>
            <a:off x="3936618" y="4772223"/>
            <a:ext cx="1420903" cy="1101411"/>
            <a:chOff x="3936618" y="4772223"/>
            <a:chExt cx="1420903" cy="1101411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E586B8B-E691-2087-771B-65963779C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36618" y="5141939"/>
              <a:ext cx="1420903" cy="73169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FA96B32-60AC-AFF3-A1C2-66DEC6457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6569" y="4772223"/>
              <a:ext cx="855191" cy="855191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99BD015-43BF-AE38-6E32-D28AB73AA7E7}"/>
              </a:ext>
            </a:extLst>
          </p:cNvPr>
          <p:cNvGrpSpPr/>
          <p:nvPr/>
        </p:nvGrpSpPr>
        <p:grpSpPr>
          <a:xfrm>
            <a:off x="5995696" y="4759725"/>
            <a:ext cx="1420902" cy="998911"/>
            <a:chOff x="5995696" y="4759725"/>
            <a:chExt cx="1420902" cy="998911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42D3D372-8F21-E1F4-4570-8817D5A4CC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89"/>
            <a:stretch/>
          </p:blipFill>
          <p:spPr>
            <a:xfrm>
              <a:off x="5995696" y="5026941"/>
              <a:ext cx="1420902" cy="731695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DDDB7AA-155C-521D-C794-207E21B36B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434398" y="4759725"/>
              <a:ext cx="760201" cy="731694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6B53D10-0D03-A686-9CDC-DDC453FF80E8}"/>
              </a:ext>
            </a:extLst>
          </p:cNvPr>
          <p:cNvGrpSpPr/>
          <p:nvPr/>
        </p:nvGrpSpPr>
        <p:grpSpPr>
          <a:xfrm>
            <a:off x="4918819" y="5683567"/>
            <a:ext cx="1420902" cy="731695"/>
            <a:chOff x="4918819" y="5683567"/>
            <a:chExt cx="1420902" cy="731695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DFBB9587-D323-1A59-2458-B21938C759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89"/>
            <a:stretch/>
          </p:blipFill>
          <p:spPr>
            <a:xfrm>
              <a:off x="4918819" y="5683567"/>
              <a:ext cx="1420902" cy="73169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ACB428DA-C5BD-1A5A-4693-DE54BEE08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57786" y="5811488"/>
              <a:ext cx="752789" cy="490140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611416E-5B43-3A66-7C0E-E46861386843}"/>
              </a:ext>
            </a:extLst>
          </p:cNvPr>
          <p:cNvGrpSpPr/>
          <p:nvPr/>
        </p:nvGrpSpPr>
        <p:grpSpPr>
          <a:xfrm>
            <a:off x="6233271" y="5631416"/>
            <a:ext cx="1420903" cy="916506"/>
            <a:chOff x="6233271" y="5631416"/>
            <a:chExt cx="1420903" cy="916506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44B09F8C-CD35-98CB-B84E-27282055F0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33271" y="5816227"/>
              <a:ext cx="1420903" cy="73169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39AAEFA1-27D2-5619-BEBA-9602EFE91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5203" y="5631416"/>
              <a:ext cx="653054" cy="653054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84281A0-7653-C88D-C65B-80993E1C7A36}"/>
              </a:ext>
            </a:extLst>
          </p:cNvPr>
          <p:cNvGrpSpPr/>
          <p:nvPr/>
        </p:nvGrpSpPr>
        <p:grpSpPr>
          <a:xfrm>
            <a:off x="8310534" y="5627413"/>
            <a:ext cx="1269093" cy="874027"/>
            <a:chOff x="8158724" y="5507787"/>
            <a:chExt cx="1420903" cy="993654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BA3A75E-5299-E11F-1274-4A8E4CCFAC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58724" y="5769746"/>
              <a:ext cx="1420903" cy="731695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86DAF006-3E94-6BC7-2D4C-15FED4470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03271" y="5507787"/>
              <a:ext cx="865580" cy="865580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A5499B79-E65D-23E6-6CF7-96EFA23B6ABE}"/>
              </a:ext>
            </a:extLst>
          </p:cNvPr>
          <p:cNvGrpSpPr/>
          <p:nvPr/>
        </p:nvGrpSpPr>
        <p:grpSpPr>
          <a:xfrm>
            <a:off x="7416598" y="5055822"/>
            <a:ext cx="1420902" cy="817811"/>
            <a:chOff x="7416598" y="5055822"/>
            <a:chExt cx="1420902" cy="81781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42E3DFB0-5318-C4B9-1E5D-955FFFDD4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789"/>
            <a:stretch/>
          </p:blipFill>
          <p:spPr>
            <a:xfrm>
              <a:off x="7416598" y="5141938"/>
              <a:ext cx="1420902" cy="73169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A72E43BA-A293-A97F-EEF1-DA4CB382FA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3941" b="95158" l="8286" r="93000">
                          <a14:foregroundMark x1="8286" y1="36374" x2="8286" y2="36374"/>
                          <a14:foregroundMark x1="45000" y1="3941" x2="45000" y2="3941"/>
                          <a14:foregroundMark x1="93143" y1="30068" x2="93143" y2="30068"/>
                          <a14:foregroundMark x1="57143" y1="91216" x2="57143" y2="91216"/>
                          <a14:foregroundMark x1="58000" y1="91216" x2="58000" y2="91216"/>
                          <a14:foregroundMark x1="70000" y1="95270" x2="69143" y2="95045"/>
                          <a14:foregroundMark x1="68571" y1="94707" x2="56571" y2="92117"/>
                          <a14:foregroundMark x1="56571" y1="92117" x2="56571" y2="92117"/>
                          <a14:foregroundMark x1="32857" y1="95045" x2="32857" y2="950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89800" y="5055822"/>
              <a:ext cx="452610" cy="573719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AC7B4485-75E1-39EF-CC20-16F859122FA9}"/>
              </a:ext>
            </a:extLst>
          </p:cNvPr>
          <p:cNvGrpSpPr/>
          <p:nvPr/>
        </p:nvGrpSpPr>
        <p:grpSpPr>
          <a:xfrm>
            <a:off x="9286842" y="5199818"/>
            <a:ext cx="1420903" cy="849596"/>
            <a:chOff x="9286842" y="5199818"/>
            <a:chExt cx="1420903" cy="849596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071F8F2-4C4F-1706-C245-8C967ED754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86842" y="5317719"/>
              <a:ext cx="1420903" cy="73169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1F94C235-C871-44CD-E659-DFA599E81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70922" y="5199818"/>
              <a:ext cx="743828" cy="743828"/>
            </a:xfrm>
            <a:prstGeom prst="rect">
              <a:avLst/>
            </a:prstGeom>
          </p:spPr>
        </p:pic>
      </p:grpSp>
      <p:sp>
        <p:nvSpPr>
          <p:cNvPr id="30" name="Стрелка: вправо 2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B5CF544-6D3E-BDB1-A290-C968784421A9}"/>
              </a:ext>
            </a:extLst>
          </p:cNvPr>
          <p:cNvSpPr/>
          <p:nvPr/>
        </p:nvSpPr>
        <p:spPr>
          <a:xfrm>
            <a:off x="11525425" y="6269047"/>
            <a:ext cx="509286" cy="393539"/>
          </a:xfrm>
          <a:prstGeom prst="rightArrow">
            <a:avLst>
              <a:gd name="adj1" fmla="val 50000"/>
              <a:gd name="adj2" fmla="val 67647"/>
            </a:avLst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47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4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L -0.19571 -0.13889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92" y="-69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59259E-6 L 0.51615 -0.21945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07" y="-109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44444E-6 L 0.43646 -0.36759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23" y="-183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-0.44909 -0.09306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61" y="-46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00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0.32305 -0.38796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-1939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0.24713 -0.30116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57" y="-150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-0.6401 -0.19028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5" y="-9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000"/>
                            </p:stCondLst>
                            <p:childTnLst>
                              <p:par>
                                <p:cTn id="1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11111E-6 L -0.72643 -0.16875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28" y="-844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000"/>
                            </p:stCondLst>
                            <p:childTnLst>
                              <p:par>
                                <p:cTn id="1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небо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4C9569BD-B418-82B5-25CB-9A997F3192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соня">
            <a:extLst>
              <a:ext uri="{FF2B5EF4-FFF2-40B4-BE49-F238E27FC236}">
                <a16:creationId xmlns:a16="http://schemas.microsoft.com/office/drawing/2014/main" id="{60DBDBD7-834B-2960-5F0B-CDC767A1D94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644" y="2449388"/>
            <a:ext cx="1338211" cy="14987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тучка">
            <a:extLst>
              <a:ext uri="{FF2B5EF4-FFF2-40B4-BE49-F238E27FC236}">
                <a16:creationId xmlns:a16="http://schemas.microsoft.com/office/drawing/2014/main" id="{45051572-64B5-BB49-D5F0-ACAD64138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5220" y="4360986"/>
            <a:ext cx="1681346" cy="175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3E19B5B8-91CC-C626-CB54-F0E0FE98852C}"/>
              </a:ext>
            </a:extLst>
          </p:cNvPr>
          <p:cNvSpPr/>
          <p:nvPr/>
        </p:nvSpPr>
        <p:spPr>
          <a:xfrm>
            <a:off x="4330840" y="612949"/>
            <a:ext cx="2733059" cy="1668028"/>
          </a:xfrm>
          <a:prstGeom prst="cloudCallout">
            <a:avLst>
              <a:gd name="adj1" fmla="val -50574"/>
              <a:gd name="adj2" fmla="val 7232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Ребята, вы запомнили, как звучат звуки?</a:t>
            </a:r>
          </a:p>
        </p:txBody>
      </p:sp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4DCD6D63-FF08-C83E-F950-048FB8682620}"/>
              </a:ext>
            </a:extLst>
          </p:cNvPr>
          <p:cNvSpPr/>
          <p:nvPr/>
        </p:nvSpPr>
        <p:spPr>
          <a:xfrm>
            <a:off x="5704762" y="2893926"/>
            <a:ext cx="2253905" cy="1127927"/>
          </a:xfrm>
          <a:prstGeom prst="cloudCallout">
            <a:avLst>
              <a:gd name="adj1" fmla="val 30808"/>
              <a:gd name="adj2" fmla="val 70455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 Narrow" panose="020B0606020202030204" pitchFamily="34" charset="0"/>
              </a:rPr>
              <a:t>Звук – Д – звонкий, Т-глухой. 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41C4307-6F30-AF10-D67B-F046431CFC75}"/>
              </a:ext>
            </a:extLst>
          </p:cNvPr>
          <p:cNvGrpSpPr/>
          <p:nvPr/>
        </p:nvGrpSpPr>
        <p:grpSpPr>
          <a:xfrm>
            <a:off x="7676667" y="273204"/>
            <a:ext cx="2622293" cy="990057"/>
            <a:chOff x="7359487" y="709993"/>
            <a:chExt cx="2622293" cy="99005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EB8E54-8658-3983-54DD-64EF2AAEC39F}"/>
                </a:ext>
              </a:extLst>
            </p:cNvPr>
            <p:cNvSpPr txBox="1"/>
            <p:nvPr/>
          </p:nvSpPr>
          <p:spPr>
            <a:xfrm>
              <a:off x="7847069" y="869053"/>
              <a:ext cx="192713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8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Т-Т-Т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5AFFCDF5-3D1A-2B67-8704-7ADF4378DD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4119" y="709993"/>
              <a:ext cx="707661" cy="511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8">
              <a:extLst>
                <a:ext uri="{FF2B5EF4-FFF2-40B4-BE49-F238E27FC236}">
                  <a16:creationId xmlns:a16="http://schemas.microsoft.com/office/drawing/2014/main" id="{17DDED8D-A1CB-D2BF-C10E-FDEDE619F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9487" y="709993"/>
              <a:ext cx="966477" cy="648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FD7EB4F-93FB-A640-AB93-56F0F6F0AE7B}"/>
              </a:ext>
            </a:extLst>
          </p:cNvPr>
          <p:cNvGrpSpPr/>
          <p:nvPr/>
        </p:nvGrpSpPr>
        <p:grpSpPr>
          <a:xfrm>
            <a:off x="1336327" y="122083"/>
            <a:ext cx="2536422" cy="1102611"/>
            <a:chOff x="1762436" y="279779"/>
            <a:chExt cx="2536422" cy="110261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D0BFD7F-A154-2481-E2BB-0E3B7A2B5463}"/>
                </a:ext>
              </a:extLst>
            </p:cNvPr>
            <p:cNvSpPr txBox="1"/>
            <p:nvPr/>
          </p:nvSpPr>
          <p:spPr>
            <a:xfrm>
              <a:off x="2214430" y="612949"/>
              <a:ext cx="197842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400" dirty="0">
                  <a:solidFill>
                    <a:srgbClr val="0070C0"/>
                  </a:solidFill>
                  <a:latin typeface="Arial Black" panose="020B0A04020102020204" pitchFamily="34" charset="0"/>
                </a:rPr>
                <a:t>Д-Д-Д</a:t>
              </a:r>
            </a:p>
          </p:txBody>
        </p:sp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8F9E4EB2-E98D-BBB3-B85C-01055B36A5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958108" flipH="1">
              <a:off x="3696208" y="541633"/>
              <a:ext cx="864504" cy="340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C9371402-981F-829B-0463-5670C9A57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2436" y="579585"/>
              <a:ext cx="737127" cy="5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Рисунок 10" descr="Значок &quot;Крестик&quot; со сплошной заливкой">
            <a:hlinkClick r:id="" action="ppaction://hlinkshowjump?jump=endshow"/>
            <a:extLst>
              <a:ext uri="{FF2B5EF4-FFF2-40B4-BE49-F238E27FC236}">
                <a16:creationId xmlns:a16="http://schemas.microsoft.com/office/drawing/2014/main" id="{B74877DB-9CB4-0F22-47F8-0FB3EB42322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46274" y="273204"/>
            <a:ext cx="559196" cy="55919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B1FD9D0-7B69-36D5-C0D1-877FF7FDD683}"/>
              </a:ext>
            </a:extLst>
          </p:cNvPr>
          <p:cNvSpPr txBox="1"/>
          <p:nvPr/>
        </p:nvSpPr>
        <p:spPr>
          <a:xfrm>
            <a:off x="311499" y="160774"/>
            <a:ext cx="28536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Кликай сначала на Соню , затем на Тучку</a:t>
            </a:r>
          </a:p>
        </p:txBody>
      </p:sp>
    </p:spTree>
    <p:extLst>
      <p:ext uri="{BB962C8B-B14F-4D97-AF65-F5344CB8AC3E}">
        <p14:creationId xmlns:p14="http://schemas.microsoft.com/office/powerpoint/2010/main" val="952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ice-changer-2022-10-18-19-33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ice-changer-2022-10-18-19-33_1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379</Words>
  <Application>Microsoft Office PowerPoint</Application>
  <PresentationFormat>Широкоэкранный</PresentationFormat>
  <Paragraphs>62</Paragraphs>
  <Slides>21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</dc:creator>
  <cp:lastModifiedBy>Екатерина Чимутова</cp:lastModifiedBy>
  <cp:revision>12</cp:revision>
  <dcterms:created xsi:type="dcterms:W3CDTF">2022-10-16T07:50:56Z</dcterms:created>
  <dcterms:modified xsi:type="dcterms:W3CDTF">2026-08-06T09:34:11Z</dcterms:modified>
</cp:coreProperties>
</file>