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6" r:id="rId7"/>
    <p:sldId id="267" r:id="rId8"/>
    <p:sldId id="264" r:id="rId9"/>
    <p:sldId id="265" r:id="rId10"/>
  </p:sldIdLst>
  <p:sldSz cx="14630400" cy="8229600"/>
  <p:notesSz cx="8229600" cy="14630400"/>
  <p:embeddedFontLst>
    <p:embeddedFont>
      <p:font typeface="Heebo Light" pitchFamily="2" charset="-79"/>
      <p:regular r:id="rId12"/>
    </p:embeddedFont>
    <p:embeddedFont>
      <p:font typeface="Inter" panose="020B0604020202020204" charset="0"/>
      <p:regular r:id="rId13"/>
    </p:embeddedFont>
    <p:embeddedFont>
      <p:font typeface="Montserrat" panose="00000500000000000000" pitchFamily="2" charset="-52"/>
      <p:regular r:id="rId14"/>
    </p:embeddedFont>
    <p:embeddedFont>
      <p:font typeface="Montserrat Light" panose="00000400000000000000" pitchFamily="2" charset="-52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89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31136C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48" y="170021"/>
            <a:ext cx="5259705" cy="78895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2700099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Игра </a:t>
            </a:r>
            <a:r>
              <a:rPr lang="en-US" sz="4800" b="1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для</a:t>
            </a:r>
            <a:r>
              <a:rPr lang="ru-RU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подростков           </a:t>
            </a:r>
            <a:r>
              <a:rPr lang="en-US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</a:t>
            </a:r>
            <a:r>
              <a:rPr lang="en-US" sz="4800" b="1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Вершина</a:t>
            </a:r>
            <a:r>
              <a:rPr lang="en-US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себя»</a:t>
            </a:r>
            <a:endParaRPr lang="en-US" sz="4800" b="1" dirty="0"/>
          </a:p>
        </p:txBody>
      </p:sp>
      <p:sp>
        <p:nvSpPr>
          <p:cNvPr id="5" name="Text 2"/>
          <p:cNvSpPr/>
          <p:nvPr/>
        </p:nvSpPr>
        <p:spPr>
          <a:xfrm>
            <a:off x="5802209" y="504902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3200" dirty="0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Педагоги-психологи МАОУ «СОШ 14» </a:t>
            </a:r>
            <a:r>
              <a:rPr lang="en-US" sz="3200" dirty="0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г. </a:t>
            </a:r>
            <a:r>
              <a:rPr lang="en-US" sz="3200" dirty="0" err="1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Перми</a:t>
            </a:r>
            <a:r>
              <a:rPr lang="ru-RU" sz="3200" dirty="0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 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3200" dirty="0">
                <a:solidFill>
                  <a:srgbClr val="DCD7E5"/>
                </a:solidFill>
                <a:cs typeface="Heebo Light" pitchFamily="34" charset="-120"/>
              </a:rPr>
              <a:t>Пестерева Марина Владимировна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3200" dirty="0">
                <a:solidFill>
                  <a:srgbClr val="DCD7E5"/>
                </a:solidFill>
                <a:cs typeface="Heebo Light" pitchFamily="34" charset="-120"/>
              </a:rPr>
              <a:t>Мезенцева Юлия Валерьевна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74074"/>
            <a:ext cx="14410768" cy="2225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Общая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информация</a:t>
            </a:r>
            <a:endParaRPr lang="ru-RU" sz="4450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</a:t>
            </a:r>
            <a:r>
              <a:rPr lang="ru-RU" sz="2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Вершина себя – это трансформационная игра направленная 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ru-RU" sz="2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гармонизацию личности и развития навыков самопознания.                                                     </a:t>
            </a:r>
          </a:p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610730" y="2599492"/>
            <a:ext cx="6571417" cy="4079558"/>
          </a:xfrm>
          <a:prstGeom prst="roundRect">
            <a:avLst>
              <a:gd name="adj" fmla="val 4003"/>
            </a:avLst>
          </a:prstGeom>
          <a:solidFill>
            <a:srgbClr val="481C9E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57250" y="28263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Название игры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57250" y="3407450"/>
            <a:ext cx="6117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«Вершина себя»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57250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Формат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57250" y="4578310"/>
            <a:ext cx="611778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Настольная командная </a:t>
            </a: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игра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для подростков 11–15 лет (5–9 класс)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250" y="5530929"/>
            <a:ext cx="30391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Продолжительность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57250" y="6112073"/>
            <a:ext cx="6117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90–120 минут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599521" y="28263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Участники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599521" y="34074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Весь класс делится на </a:t>
            </a: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команды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599521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Материалы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599521" y="4578310"/>
            <a:ext cx="6244709" cy="2100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Кубик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Игровое поле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Раздаточные листы с заданиями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Таймер</a:t>
            </a:r>
            <a:endParaRPr lang="ru-RU" sz="2400" dirty="0">
              <a:solidFill>
                <a:srgbClr val="DCD7E5"/>
              </a:solidFill>
              <a:latin typeface="Heebo Light" pitchFamily="34" charset="0"/>
              <a:ea typeface="Heebo Light" pitchFamily="34" charset="-122"/>
              <a:cs typeface="Heebo Light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2400" dirty="0">
                <a:solidFill>
                  <a:srgbClr val="DCD7E5"/>
                </a:solidFill>
                <a:cs typeface="Heebo Light" pitchFamily="34" charset="-120"/>
              </a:rPr>
              <a:t>Ручки, цветные карандаши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183" y="536019"/>
            <a:ext cx="4518779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Цели и задачи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1350288" y="1550670"/>
            <a:ext cx="12200811" cy="519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4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Цель игры: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Способствовать развитию у подростков навыков самопознания, эмоционального интеллекта, критического мышления, коммуникации, личных границ и целеполагания через командную игровую деятельность.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079183" y="1388745"/>
            <a:ext cx="22860" cy="843439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5" name="Text 3"/>
          <p:cNvSpPr/>
          <p:nvPr/>
        </p:nvSpPr>
        <p:spPr>
          <a:xfrm>
            <a:off x="1079183" y="2448163"/>
            <a:ext cx="2259330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Задачи: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666518" y="2946559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Создать безопасную среду для рефлексии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1666518" y="3785711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Обучить распознаванию и называнию эмоций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666518" y="4624864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Тренировать навыки аргументации и отличия фактов от мнений</a:t>
            </a:r>
          </a:p>
        </p:txBody>
      </p:sp>
      <p:sp>
        <p:nvSpPr>
          <p:cNvPr id="13" name="Text 7"/>
          <p:cNvSpPr/>
          <p:nvPr/>
        </p:nvSpPr>
        <p:spPr>
          <a:xfrm>
            <a:off x="1666518" y="5464016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Проработать тему личных границ в понятной форме</a:t>
            </a:r>
          </a:p>
        </p:txBody>
      </p:sp>
      <p:sp>
        <p:nvSpPr>
          <p:cNvPr id="15" name="Text 8"/>
          <p:cNvSpPr/>
          <p:nvPr/>
        </p:nvSpPr>
        <p:spPr>
          <a:xfrm>
            <a:off x="1666518" y="6303169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Активировать личные ресурсы и образ будущего</a:t>
            </a:r>
          </a:p>
        </p:txBody>
      </p:sp>
      <p:sp>
        <p:nvSpPr>
          <p:cNvPr id="17" name="Text 9"/>
          <p:cNvSpPr/>
          <p:nvPr/>
        </p:nvSpPr>
        <p:spPr>
          <a:xfrm>
            <a:off x="1666518" y="7142321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Развивать умение работать в команде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367676" y="2946559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67676" y="3785711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67676" y="4624864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367676" y="5464016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346629" y="6303169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346629" y="7142321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68291" y="405246"/>
            <a:ext cx="4164330" cy="477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Краткое описание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893618" y="1039091"/>
            <a:ext cx="13227627" cy="751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Игра представляет собой «маршрут» из 6 последовательных этапов (плюс входная самопрезентация). Команды по очереди бросают кубик, выполняют тематическое упражнение (15 минут на задание) и при успехе переходят на следующий уровень.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90945" y="2050018"/>
            <a:ext cx="1610483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Темы этапов: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568291" y="2447806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2707838"/>
            <a:ext cx="5543669" cy="228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68291" y="2836783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Самопознание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568291" y="3315057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3558540"/>
            <a:ext cx="5543669" cy="228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68291" y="3704034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Эмоции и чувства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1568291" y="4182308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4409122"/>
            <a:ext cx="5543669" cy="228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68291" y="4571286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Навыки коммуникации</a:t>
            </a:r>
            <a:endParaRPr lang="en-US" sz="2400" dirty="0"/>
          </a:p>
        </p:txBody>
      </p:sp>
      <p:sp>
        <p:nvSpPr>
          <p:cNvPr id="14" name="Text 9"/>
          <p:cNvSpPr/>
          <p:nvPr/>
        </p:nvSpPr>
        <p:spPr>
          <a:xfrm>
            <a:off x="1568291" y="5049560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04</a:t>
            </a:r>
            <a:endParaRPr lang="en-US" sz="13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5259824"/>
            <a:ext cx="5543669" cy="2286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68291" y="5438537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Критическое мышление</a:t>
            </a:r>
            <a:endParaRPr lang="en-US" sz="2400" dirty="0"/>
          </a:p>
        </p:txBody>
      </p:sp>
      <p:sp>
        <p:nvSpPr>
          <p:cNvPr id="17" name="Text 11"/>
          <p:cNvSpPr/>
          <p:nvPr/>
        </p:nvSpPr>
        <p:spPr>
          <a:xfrm>
            <a:off x="1568291" y="5916811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05</a:t>
            </a:r>
            <a:endParaRPr lang="en-US" sz="13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6110407"/>
            <a:ext cx="5543669" cy="2286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568291" y="6305788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Отношения и личные границы</a:t>
            </a:r>
            <a:endParaRPr lang="en-US" sz="2400" dirty="0"/>
          </a:p>
        </p:txBody>
      </p:sp>
      <p:sp>
        <p:nvSpPr>
          <p:cNvPr id="20" name="Text 13"/>
          <p:cNvSpPr/>
          <p:nvPr/>
        </p:nvSpPr>
        <p:spPr>
          <a:xfrm>
            <a:off x="1568291" y="6784062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06</a:t>
            </a:r>
            <a:endParaRPr lang="en-US" sz="130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6961108"/>
            <a:ext cx="5543669" cy="2286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568291" y="7173039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Ресурсы и будущее</a:t>
            </a:r>
            <a:endParaRPr lang="en-US" sz="2400" dirty="0"/>
          </a:p>
        </p:txBody>
      </p:sp>
      <p:sp>
        <p:nvSpPr>
          <p:cNvPr id="23" name="Shape 15"/>
          <p:cNvSpPr/>
          <p:nvPr/>
        </p:nvSpPr>
        <p:spPr>
          <a:xfrm>
            <a:off x="7405926" y="3315056"/>
            <a:ext cx="5783461" cy="4251841"/>
          </a:xfrm>
          <a:prstGeom prst="roundRect">
            <a:avLst>
              <a:gd name="adj" fmla="val 2165"/>
            </a:avLst>
          </a:prstGeom>
          <a:solidFill>
            <a:srgbClr val="481C9E">
              <a:alpha val="95000"/>
            </a:srgbClr>
          </a:solidFill>
          <a:ln/>
        </p:spPr>
        <p:txBody>
          <a:bodyPr/>
          <a:lstStyle/>
          <a:p>
            <a:pPr algn="ctr"/>
            <a:r>
              <a:rPr lang="en-US" sz="3200" b="1" i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Ключевая особенность</a:t>
            </a:r>
            <a:endParaRPr lang="ru-RU" sz="3200" b="1" i="1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/>
            <a:endParaRPr lang="ru-RU" sz="3200" b="1" i="1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/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Задания построены на индивидуальной письменной рефлексии с элементами движения и группового взаимодействия. Игра не требует специальной подготовки и может проводиться классным руководителем или психологом в обычном классе.</a:t>
            </a:r>
            <a:endParaRPr lang="en-US" sz="2400" dirty="0"/>
          </a:p>
          <a:p>
            <a:pPr algn="ctr"/>
            <a:endParaRPr lang="en-US" sz="2400" dirty="0"/>
          </a:p>
          <a:p>
            <a:endParaRPr lang="ru-RU" dirty="0"/>
          </a:p>
        </p:txBody>
      </p:sp>
      <p:sp>
        <p:nvSpPr>
          <p:cNvPr id="24" name="Text 16"/>
          <p:cNvSpPr/>
          <p:nvPr/>
        </p:nvSpPr>
        <p:spPr>
          <a:xfrm>
            <a:off x="7572494" y="2050018"/>
            <a:ext cx="2526268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600" dirty="0"/>
          </a:p>
        </p:txBody>
      </p:sp>
      <p:sp>
        <p:nvSpPr>
          <p:cNvPr id="25" name="Text 17"/>
          <p:cNvSpPr/>
          <p:nvPr/>
        </p:nvSpPr>
        <p:spPr>
          <a:xfrm>
            <a:off x="7572494" y="2432566"/>
            <a:ext cx="5450324" cy="92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4260" y="649962"/>
            <a:ext cx="531626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Этапы работы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44260" y="1713071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3972" y="1752957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1421963" y="1786057"/>
            <a:ext cx="358235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Определение концепции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1421963" y="2237899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Определение концепции игры, целевую аудиторию, общую структуру.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44260" y="2966085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3972" y="3005971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421963" y="3039070"/>
            <a:ext cx="3144679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Создание содержания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1421963" y="3490913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Создание содержания каждого этапа (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задания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инструкции, раздаточные листы).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44260" y="4219099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3972" y="4258985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1421963" y="4292084"/>
            <a:ext cx="339280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Проверка безопасности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1421963" y="4743926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Проверка заданий на психологическую безопасность, возрастное соответствие и корректность формулировок.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744260" y="5472113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3972" y="551199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1421963" y="5545098"/>
            <a:ext cx="4369951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Проверка в реальных условиях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1421963" y="5996940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Проверка игры в реальных условиях.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44260" y="6725126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3972" y="6765012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1421963" y="6798112"/>
            <a:ext cx="343745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Методический комплект</a:t>
            </a:r>
            <a:endParaRPr lang="en-US" sz="2050" dirty="0"/>
          </a:p>
        </p:txBody>
      </p:sp>
      <p:sp>
        <p:nvSpPr>
          <p:cNvPr id="22" name="Text 20"/>
          <p:cNvSpPr/>
          <p:nvPr/>
        </p:nvSpPr>
        <p:spPr>
          <a:xfrm>
            <a:off x="1421963" y="7249954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Создание методического комплекта</a:t>
            </a: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26027"/>
            <a:ext cx="13679264" cy="1654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445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Материалы для игры</a:t>
            </a:r>
          </a:p>
          <a:p>
            <a:pPr marL="0" indent="0">
              <a:lnSpc>
                <a:spcPts val="5550"/>
              </a:lnSpc>
              <a:buNone/>
            </a:pPr>
            <a:r>
              <a:rPr lang="ru-RU" sz="2400" b="1" dirty="0">
                <a:solidFill>
                  <a:srgbClr val="F2F0F4"/>
                </a:solidFill>
                <a:latin typeface="Montserrat" pitchFamily="34" charset="0"/>
              </a:rPr>
              <a:t>Игровое поле                            Задание этапа                                           Задание этапа</a:t>
            </a:r>
            <a:endParaRPr lang="en-US" sz="2400" b="1" dirty="0"/>
          </a:p>
        </p:txBody>
      </p:sp>
      <p:sp>
        <p:nvSpPr>
          <p:cNvPr id="4" name="Text 2"/>
          <p:cNvSpPr/>
          <p:nvPr/>
        </p:nvSpPr>
        <p:spPr>
          <a:xfrm>
            <a:off x="1028224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028224" y="3259455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662982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662982" y="3123367"/>
            <a:ext cx="5939195" cy="1224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28224" y="5043845"/>
            <a:ext cx="30593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028224" y="5534263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161746" y="5043845"/>
            <a:ext cx="49893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7662982" y="5534263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pic>
        <p:nvPicPr>
          <p:cNvPr id="24" name="Рисунок 23" descr="поле 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13" y="2351535"/>
            <a:ext cx="3589746" cy="5384619"/>
          </a:xfrm>
          <a:prstGeom prst="rect">
            <a:avLst/>
          </a:prstGeom>
        </p:spPr>
      </p:pic>
      <p:pic>
        <p:nvPicPr>
          <p:cNvPr id="25" name="Рисунок 24" descr="6.1. Колесо баланса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0845" y="2655332"/>
            <a:ext cx="5501691" cy="477702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2510" y="2197033"/>
            <a:ext cx="4180544" cy="569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72195"/>
            <a:ext cx="59782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1028224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028224" y="3259455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662982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662982" y="3123367"/>
            <a:ext cx="5939195" cy="1224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28224" y="5043845"/>
            <a:ext cx="30593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028224" y="5534263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161746" y="5043845"/>
            <a:ext cx="49893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7662982" y="5534263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pic>
        <p:nvPicPr>
          <p:cNvPr id="19" name="Рисунок 18" descr="IMG_20260416_14171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20814">
            <a:off x="4377821" y="1236350"/>
            <a:ext cx="6120396" cy="54910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2651" y="259773"/>
            <a:ext cx="13822326" cy="7471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Список литературы:</a:t>
            </a:r>
          </a:p>
          <a:p>
            <a:pPr marL="0" indent="0" algn="l">
              <a:lnSpc>
                <a:spcPts val="5550"/>
              </a:lnSpc>
              <a:buNone/>
            </a:pPr>
            <a:endParaRPr lang="ru-RU" sz="4450" b="1" dirty="0">
              <a:solidFill>
                <a:srgbClr val="FFFFFF"/>
              </a:solidFill>
              <a:latin typeface="Inter Bold" pitchFamily="34" charset="0"/>
              <a:ea typeface="Inter Bold" pitchFamily="34" charset="-122"/>
              <a:cs typeface="Inter Bold" pitchFamily="34" charset="-120"/>
            </a:endParaRPr>
          </a:p>
          <a:p>
            <a:pPr marL="0" indent="0" algn="l">
              <a:lnSpc>
                <a:spcPts val="5550"/>
              </a:lnSpc>
              <a:buNone/>
            </a:pP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651" y="1319645"/>
            <a:ext cx="14241104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err="1">
                <a:solidFill>
                  <a:schemeClr val="bg1"/>
                </a:solidFill>
              </a:rPr>
              <a:t>Грецов</a:t>
            </a:r>
            <a:r>
              <a:rPr lang="ru-RU" sz="3200" b="1" dirty="0">
                <a:solidFill>
                  <a:schemeClr val="bg1"/>
                </a:solidFill>
              </a:rPr>
              <a:t> А. Г.</a:t>
            </a:r>
            <a:r>
              <a:rPr lang="ru-RU" sz="3200" dirty="0">
                <a:solidFill>
                  <a:schemeClr val="bg1"/>
                </a:solidFill>
              </a:rPr>
              <a:t> Лучшие упражнения для тренингов : практическое пособие. — СПб. : Речь, 2017. — 256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>
                <a:solidFill>
                  <a:schemeClr val="bg1"/>
                </a:solidFill>
              </a:rPr>
              <a:t>Леви В. Л.</a:t>
            </a:r>
            <a:r>
              <a:rPr lang="ru-RU" sz="3200" dirty="0">
                <a:solidFill>
                  <a:schemeClr val="bg1"/>
                </a:solidFill>
              </a:rPr>
              <a:t> Искусство быть собой. — М. : </a:t>
            </a:r>
            <a:r>
              <a:rPr lang="ru-RU" sz="3200" dirty="0" err="1">
                <a:solidFill>
                  <a:schemeClr val="bg1"/>
                </a:solidFill>
              </a:rPr>
              <a:t>Торобоан</a:t>
            </a:r>
            <a:r>
              <a:rPr lang="ru-RU" sz="3200" dirty="0">
                <a:solidFill>
                  <a:schemeClr val="bg1"/>
                </a:solidFill>
              </a:rPr>
              <a:t>, 2009. — 350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>
                <a:solidFill>
                  <a:schemeClr val="bg1"/>
                </a:solidFill>
              </a:rPr>
              <a:t>Лютова Е. К., Монина Г. Б.</a:t>
            </a:r>
            <a:r>
              <a:rPr lang="ru-RU" sz="3200" dirty="0">
                <a:solidFill>
                  <a:schemeClr val="bg1"/>
                </a:solidFill>
              </a:rPr>
              <a:t> Тренинг эффективного взаимодействия с детьми. — СПб. : Речь, 2005. — 190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>
                <a:solidFill>
                  <a:schemeClr val="bg1"/>
                </a:solidFill>
              </a:rPr>
              <a:t>Петровская Л. А.</a:t>
            </a:r>
            <a:r>
              <a:rPr lang="ru-RU" sz="3200" dirty="0">
                <a:solidFill>
                  <a:schemeClr val="bg1"/>
                </a:solidFill>
              </a:rPr>
              <a:t> Компетентность в общении : социально-психологический тренинг. — М. : Изд-во МГУ, 1989. — 216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err="1">
                <a:solidFill>
                  <a:schemeClr val="bg1"/>
                </a:solidFill>
              </a:rPr>
              <a:t>Прутченков</a:t>
            </a:r>
            <a:r>
              <a:rPr lang="ru-RU" sz="3200" b="1" dirty="0">
                <a:solidFill>
                  <a:schemeClr val="bg1"/>
                </a:solidFill>
              </a:rPr>
              <a:t> А. С.</a:t>
            </a:r>
            <a:r>
              <a:rPr lang="ru-RU" sz="3200" dirty="0">
                <a:solidFill>
                  <a:schemeClr val="bg1"/>
                </a:solidFill>
              </a:rPr>
              <a:t> Тренинг личностного роста : методические разработки занятий. — М. : Творческая педагогика, 2005. — 88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err="1">
                <a:solidFill>
                  <a:schemeClr val="bg1"/>
                </a:solidFill>
              </a:rPr>
              <a:t>Фопель</a:t>
            </a:r>
            <a:r>
              <a:rPr lang="ru-RU" sz="3200" b="1" dirty="0">
                <a:solidFill>
                  <a:schemeClr val="bg1"/>
                </a:solidFill>
              </a:rPr>
              <a:t> К.</a:t>
            </a:r>
            <a:r>
              <a:rPr lang="ru-RU" sz="3200" dirty="0">
                <a:solidFill>
                  <a:schemeClr val="bg1"/>
                </a:solidFill>
              </a:rPr>
              <a:t> Как научить детей сотрудничать? Психологические игры и упражнения : практическое пособие : в 4 т. — М. : Генезис, 2010.</a:t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Халперн</a:t>
            </a:r>
            <a:r>
              <a:rPr lang="ru-RU" sz="3200" b="1" dirty="0">
                <a:solidFill>
                  <a:schemeClr val="bg1"/>
                </a:solidFill>
              </a:rPr>
              <a:t> Д.</a:t>
            </a:r>
            <a:r>
              <a:rPr lang="ru-RU" sz="3200" dirty="0">
                <a:solidFill>
                  <a:schemeClr val="bg1"/>
                </a:solidFill>
              </a:rPr>
              <a:t> Психология критического мышления. — 4-е изд. — СПб. : Питер, 2000. — 512 с.</a:t>
            </a:r>
          </a:p>
          <a:p>
            <a:pPr>
              <a:buFont typeface="Arial" pitchFamily="34" charset="0"/>
              <a:buChar char="•"/>
            </a:pP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60113"/>
            <a:ext cx="71564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Контактная информация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22520"/>
            <a:ext cx="13042821" cy="1911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униципальное </a:t>
            </a: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втономное Общеобразовательное </a:t>
            </a: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</a:t>
            </a:r>
            <a:r>
              <a:rPr lang="ru-RU" sz="2200" b="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чреждение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</a:t>
            </a: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«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Средняя общеобразовательная школа №14»  г. Перми</a:t>
            </a:r>
          </a:p>
          <a:p>
            <a:pPr marL="0" indent="0" algn="l">
              <a:lnSpc>
                <a:spcPts val="3550"/>
              </a:lnSpc>
              <a:buNone/>
            </a:pP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Педагог – психолог  первой квалификационной категории: Мезенцева Юлия Валерьевна</a:t>
            </a:r>
          </a:p>
          <a:p>
            <a:pPr marL="0" indent="0" algn="l">
              <a:lnSpc>
                <a:spcPts val="3550"/>
              </a:lnSpc>
              <a:buNone/>
            </a:pPr>
            <a:r>
              <a:rPr lang="ru-RU" sz="2200" b="1" dirty="0">
                <a:solidFill>
                  <a:srgbClr val="E5E0DF"/>
                </a:solidFill>
                <a:latin typeface="Inter" pitchFamily="34" charset="0"/>
                <a:cs typeface="Inter" pitchFamily="34" charset="-120"/>
              </a:rPr>
              <a:t>Педагог – психолог высшей квалификационной категории: Пестерева Марина Владимировна</a:t>
            </a:r>
            <a:br>
              <a:rPr lang="ru-RU" sz="2200" b="1" dirty="0">
                <a:solidFill>
                  <a:srgbClr val="E5E0DF"/>
                </a:solidFill>
                <a:latin typeface="Inter" pitchFamily="34" charset="0"/>
                <a:cs typeface="Inter" pitchFamily="34" charset="-120"/>
              </a:rPr>
            </a:br>
            <a:r>
              <a:rPr lang="ru-RU" sz="2200" b="1" dirty="0">
                <a:solidFill>
                  <a:srgbClr val="E5E0DF"/>
                </a:solidFill>
                <a:latin typeface="Inter" pitchFamily="34" charset="0"/>
                <a:cs typeface="Inter" pitchFamily="34" charset="-120"/>
              </a:rPr>
              <a:t>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8469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793790" y="4916124"/>
            <a:ext cx="13042821" cy="35957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93790" y="5207198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Адрес:</a:t>
            </a:r>
            <a:r>
              <a:rPr lang="en-US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г. Пермь, ул. </a:t>
            </a:r>
            <a:r>
              <a:rPr lang="ru-RU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Маршала Рыбалко</a:t>
            </a:r>
            <a:r>
              <a:rPr lang="en-US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1</a:t>
            </a:r>
            <a:r>
              <a:rPr lang="ru-RU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01,Б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93790" y="5915858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3114</TotalTime>
  <Words>561</Words>
  <Application>Microsoft Office PowerPoint</Application>
  <PresentationFormat>Произвольный</PresentationFormat>
  <Paragraphs>87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Heebo Light</vt:lpstr>
      <vt:lpstr>Inter</vt:lpstr>
      <vt:lpstr>Montserrat</vt:lpstr>
      <vt:lpstr>Inter Bold</vt:lpstr>
      <vt:lpstr>Montserrat Light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30</cp:revision>
  <dcterms:created xsi:type="dcterms:W3CDTF">2026-04-14T06:14:01Z</dcterms:created>
  <dcterms:modified xsi:type="dcterms:W3CDTF">2026-08-04T13:40:36Z</dcterms:modified>
</cp:coreProperties>
</file>