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8" r:id="rId3"/>
    <p:sldId id="300" r:id="rId4"/>
    <p:sldId id="295" r:id="rId5"/>
    <p:sldId id="296" r:id="rId6"/>
    <p:sldId id="297" r:id="rId7"/>
    <p:sldId id="298" r:id="rId8"/>
    <p:sldId id="304" r:id="rId9"/>
    <p:sldId id="305" r:id="rId10"/>
    <p:sldId id="306" r:id="rId11"/>
    <p:sldId id="301" r:id="rId12"/>
    <p:sldId id="28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3333CC"/>
    <a:srgbClr val="FF0066"/>
    <a:srgbClr val="CC00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903" autoAdjust="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43274-9E8F-4DD0-A081-7986FEB5EEB6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954E3-3A25-4846-A958-98989D6B6D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715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827584" y="1628800"/>
            <a:ext cx="756084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ru-RU" sz="4000" dirty="0">
                <a:solidFill>
                  <a:srgbClr val="002060"/>
                </a:solidFill>
                <a:latin typeface="Arial Black" pitchFamily="34" charset="0"/>
              </a:rPr>
              <a:t>Наглядно-дидактический материал «Сенсорный алфавит»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07904" y="4270770"/>
            <a:ext cx="507605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Учитель – логопед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Мамедова Н. В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2026 год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11660" y="404664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МОАУ «СОШ №63» г. Оренбурга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16024"/>
            <a:ext cx="9467528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71600" y="764704"/>
            <a:ext cx="7651104" cy="7755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</a:p>
          <a:p>
            <a:pPr lvl="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Актуальна  проблема  ранней  профилактики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дисграфии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 подготовке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к школьному обучению  и  коррекция отклонений в начальной школе.</a:t>
            </a:r>
          </a:p>
          <a:p>
            <a:pPr algn="just"/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Буквы с рельефными изображениями имеют большое значение для развития воображения, представлений и речи ребёнка.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При восприятии и обследовании букв их яркие цвета, оттенки, чёткие контрасты стимулируют ребёнка использовать зрительный анализатор, упражняя совместную работу глаза и руки. Совершенствуется моторно-зрительная координация, укрепляются межполушарные связи, что важно при профилактике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дисграфии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дислексии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детей с тяжёлыми нарушениями речи.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Кроме того, использование букв из разных материалов помогает ребёнку уйти от формального запоминания к более глубокому анализу букв и звуков.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Тактильное восприятие – эффективное средство компенсации. 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Так же, сенсорный алфавит является одним из ключевых элементов инклюзивной среды, позволяя обучать в одном классе детей с разными образовательными потребностями.   </a:t>
            </a:r>
          </a:p>
          <a:p>
            <a:pPr lvl="2" algn="just">
              <a:buFont typeface="Wingdings" pitchFamily="2" charset="2"/>
              <a:buChar char="v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2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2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pPr algn="just"/>
            <a:endParaRPr lang="ru-RU" sz="2000" dirty="0"/>
          </a:p>
          <a:p>
            <a:pPr lvl="0" algn="just"/>
            <a:endParaRPr lang="ru-RU" sz="20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28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dirty="0"/>
          </a:p>
          <a:p>
            <a:pPr algn="just"/>
            <a:endParaRPr lang="ru-RU" sz="2000" dirty="0"/>
          </a:p>
          <a:p>
            <a:pPr algn="ctr"/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8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800" decel="100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16024"/>
            <a:ext cx="9467528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1560" y="908720"/>
            <a:ext cx="806489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Цели:</a:t>
            </a:r>
          </a:p>
          <a:p>
            <a:pPr lvl="2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lvl="2"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Формирование правильного зрительного и моторного образа буквы;</a:t>
            </a:r>
          </a:p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Развитие фонематического восприятия в связке с графемой;</a:t>
            </a:r>
          </a:p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Подготовка руки к письму (развитие графо-моторных навыков);</a:t>
            </a:r>
          </a:p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Профилактика и коррекция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дисграфии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дислексии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Развитие пространственных представлений;</a:t>
            </a:r>
          </a:p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Активизация речевой деятельности;</a:t>
            </a:r>
          </a:p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Развитие сенсорной интеграции;</a:t>
            </a:r>
          </a:p>
          <a:p>
            <a:pPr lvl="2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</a:t>
            </a:r>
          </a:p>
          <a:p>
            <a:pPr algn="just"/>
            <a:endParaRPr lang="ru-RU" sz="2000" dirty="0"/>
          </a:p>
          <a:p>
            <a:pPr lvl="0" algn="just"/>
            <a:endParaRPr lang="ru-RU" sz="20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28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dirty="0"/>
          </a:p>
          <a:p>
            <a:pPr algn="just"/>
            <a:endParaRPr lang="ru-RU" sz="2000" dirty="0"/>
          </a:p>
          <a:p>
            <a:pPr algn="ctr"/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8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800" decel="100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800" decel="100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16024"/>
            <a:ext cx="9467528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27584" y="692696"/>
            <a:ext cx="8316416" cy="10895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Образовательные задачи: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Формирование зрительного образа буквы (профилактика оптической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дисграфии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Дифференциация смешиваемых букв;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Формирование кинестетического образа (трассировка с проговариванием вслух);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Коррекция произношения;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Развитие межполушарных взаимодействий.</a:t>
            </a:r>
          </a:p>
          <a:p>
            <a:pPr algn="ctr"/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Развивающие задачи: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Развитие мыслительных процессов: обобщение, анализ, сравнение, классификация.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Развитие умения концентрировать зрительное и слуховое внимание.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Совершенствование фонематического и тактильно-двигательного восприятия.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Развивать координацию движений, общую и мелкую моторику, ориентировку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в пространстве.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lvl="2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2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pPr algn="just"/>
            <a:endParaRPr lang="ru-RU" sz="2000" dirty="0"/>
          </a:p>
          <a:p>
            <a:pPr lvl="0" algn="just"/>
            <a:endParaRPr lang="ru-RU" sz="20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28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dirty="0"/>
          </a:p>
          <a:p>
            <a:pPr algn="just"/>
            <a:endParaRPr lang="ru-RU" sz="2000" dirty="0"/>
          </a:p>
          <a:p>
            <a:pPr algn="ctr"/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000"/>
                            </p:stCondLst>
                            <p:childTnLst>
                              <p:par>
                                <p:cTn id="5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8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6000"/>
                            </p:stCondLst>
                            <p:childTnLst>
                              <p:par>
                                <p:cTn id="6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8000"/>
                            </p:stCondLst>
                            <p:childTnLst>
                              <p:par>
                                <p:cTn id="6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800" decel="100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0"/>
                            </p:stCondLst>
                            <p:childTnLst>
                              <p:par>
                                <p:cTn id="7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800" decel="100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2000"/>
                            </p:stCondLst>
                            <p:childTnLst>
                              <p:par>
                                <p:cTn id="8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800" decel="1000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800" decel="1000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800" decel="1000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16024"/>
            <a:ext cx="9467528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5536" y="908720"/>
            <a:ext cx="8496944" cy="95102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Коррекционные задачи: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Продолжить формировать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цветоразличительную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форморазличительную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функцию глаза.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Закреплять умения и навыки распознавания  фигур независимо   от их  пространственного расположения.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Учиться тактильно узнавать буквы русского алфавита.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Воспитательные задачи: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Приобщать к творческой деятельности через участие в создании тактильных букв.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Воспитывать интерес и внимательное отношение к буквам – поделкам.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Воспитывать бережное отношение к «Сенсорному алфавиту».</a:t>
            </a:r>
          </a:p>
          <a:p>
            <a:pPr>
              <a:buFont typeface="Arial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solidFill>
                <a:srgbClr val="3366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lvl="2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2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pPr algn="just"/>
            <a:endParaRPr lang="ru-RU" sz="2000" dirty="0"/>
          </a:p>
          <a:p>
            <a:pPr lvl="0" algn="just"/>
            <a:endParaRPr lang="ru-RU" sz="20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28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dirty="0"/>
          </a:p>
          <a:p>
            <a:pPr algn="just"/>
            <a:endParaRPr lang="ru-RU" sz="2000" dirty="0"/>
          </a:p>
          <a:p>
            <a:pPr algn="ctr"/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000"/>
                            </p:stCondLst>
                            <p:childTnLst>
                              <p:par>
                                <p:cTn id="5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8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6000"/>
                            </p:stCondLst>
                            <p:childTnLst>
                              <p:par>
                                <p:cTn id="6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800" decel="100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8000"/>
                            </p:stCondLst>
                            <p:childTnLst>
                              <p:par>
                                <p:cTn id="6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800" decel="1000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800" decel="1000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800" decel="1000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16024"/>
            <a:ext cx="9467528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27584" y="1556792"/>
            <a:ext cx="784887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Возрастная группа:</a:t>
            </a:r>
          </a:p>
          <a:p>
            <a:pPr algn="ctr"/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Дошкольники, младшие школьники (5 – 9 лет с тяжёлыми нарушениями речи (ТНР, ОНР).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Форма работы: групповая, подгрупповая, индивидуальная.          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ru-RU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lvl="2" algn="just">
              <a:buFont typeface="Wingdings" pitchFamily="2" charset="2"/>
              <a:buChar char="v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2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2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pPr algn="just"/>
            <a:endParaRPr lang="ru-RU" sz="2000" dirty="0"/>
          </a:p>
          <a:p>
            <a:pPr lvl="0" algn="just"/>
            <a:endParaRPr lang="ru-RU" sz="20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28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dirty="0"/>
          </a:p>
          <a:p>
            <a:pPr algn="just"/>
            <a:endParaRPr lang="ru-RU" sz="2000" dirty="0"/>
          </a:p>
          <a:p>
            <a:pPr algn="ctr"/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16024"/>
            <a:ext cx="9467528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27584" y="980728"/>
            <a:ext cx="7848872" cy="7755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Содержание работы:</a:t>
            </a:r>
          </a:p>
          <a:p>
            <a:pPr lvl="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Вариант1.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занятиях по подготовке к обучению грамоте с учителем –  логопедом, во внеурочное время с учителе-логопедом младшие школьники с ТНР, дети с ОВЗ обследуют буквы из различного материала: (ткань, дерево, камушки, мех, семена, скорлупа, вата, нитки, пуговицы, рис, греча, фасоль, чечевица, орехи, шишки, ракушки, скрепки, бисер, кожа, бархатная бумага и др.) Они определяют части буквы, их количество, закрепляя их графическое изображение. Проговаривают вслух названия частей буквы: перекладина, столбик, точки, овал, полукруг …          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Вариант 2.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различных видах деятельности  дети учатся сравнивать буквы, составляют предложения, описывают букву, составляют рассказ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о букве; творчески учатся видеть и придумывать предметы, на которые похожа буква, пишут буквы по образцу, дорисовывают недостающие части буквы.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2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lvl="2" algn="just">
              <a:buFont typeface="Wingdings" pitchFamily="2" charset="2"/>
              <a:buChar char="v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2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2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pPr algn="just"/>
            <a:endParaRPr lang="ru-RU" sz="2000" dirty="0"/>
          </a:p>
          <a:p>
            <a:pPr lvl="0" algn="just"/>
            <a:endParaRPr lang="ru-RU" sz="20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28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dirty="0"/>
          </a:p>
          <a:p>
            <a:pPr algn="just"/>
            <a:endParaRPr lang="ru-RU" sz="2000" dirty="0"/>
          </a:p>
          <a:p>
            <a:pPr algn="ctr"/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8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16024"/>
            <a:ext cx="9467528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1400538"/>
            <a:ext cx="6336704" cy="386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570990"/>
      </p:ext>
    </p:extLst>
  </p:cSld>
  <p:clrMapOvr>
    <a:masterClrMapping/>
  </p:clrMapOvr>
  <p:transition spd="slow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16024"/>
            <a:ext cx="9467528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612" y="908720"/>
            <a:ext cx="7308304" cy="449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45008"/>
      </p:ext>
    </p:extLst>
  </p:cSld>
  <p:clrMapOvr>
    <a:masterClrMapping/>
  </p:clrMapOvr>
  <p:transition spd="slow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16024"/>
            <a:ext cx="9467528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401" y="980728"/>
            <a:ext cx="4166753" cy="33569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1844824"/>
            <a:ext cx="4196156" cy="35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342227"/>
      </p:ext>
    </p:extLst>
  </p:cSld>
  <p:clrMapOvr>
    <a:masterClrMapping/>
  </p:clrMapOvr>
  <p:transition spd="slow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16024"/>
            <a:ext cx="9467528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27584" y="836713"/>
            <a:ext cx="741682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Конкурс для детей «Тактильные буквы своими руками»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2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lvl="2" algn="just">
              <a:buFont typeface="Wingdings" pitchFamily="2" charset="2"/>
              <a:buChar char="v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2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2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pPr algn="just"/>
            <a:endParaRPr lang="ru-RU" sz="2000" dirty="0"/>
          </a:p>
          <a:p>
            <a:pPr lvl="0" algn="just"/>
            <a:endParaRPr lang="ru-RU" sz="20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28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dirty="0"/>
          </a:p>
          <a:p>
            <a:pPr algn="just"/>
            <a:endParaRPr lang="ru-RU" sz="2000" dirty="0"/>
          </a:p>
          <a:p>
            <a:pPr algn="ctr"/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720" y="1412776"/>
            <a:ext cx="5357288" cy="4344407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39552" y="1916832"/>
            <a:ext cx="8064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002060"/>
                </a:solidFill>
                <a:latin typeface="+mj-lt"/>
              </a:rPr>
              <a:t>Использование сенсорного алфавита делает логопедическое занятие не просто полезным, но и увлекательным, помогая детям с различными речевыми нарушениями достичь хороших результатов в обучении грамоте.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</TotalTime>
  <Words>605</Words>
  <Application>Microsoft Office PowerPoint</Application>
  <PresentationFormat>Экран (4:3)</PresentationFormat>
  <Paragraphs>126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Артём</dc:creator>
  <cp:lastModifiedBy>Екатерина Чимутова</cp:lastModifiedBy>
  <cp:revision>144</cp:revision>
  <dcterms:created xsi:type="dcterms:W3CDTF">2013-03-14T17:50:11Z</dcterms:created>
  <dcterms:modified xsi:type="dcterms:W3CDTF">2026-08-04T13:02:03Z</dcterms:modified>
</cp:coreProperties>
</file>