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7" r:id="rId4"/>
    <p:sldId id="258" r:id="rId5"/>
    <p:sldId id="264" r:id="rId6"/>
    <p:sldId id="260" r:id="rId7"/>
    <p:sldId id="261" r:id="rId8"/>
    <p:sldId id="265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50855-CE75-45C1-976C-6F88B8AE3356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41F68-FC7D-4933-9EFD-70E210D169C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2178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50855-CE75-45C1-976C-6F88B8AE3356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41F68-FC7D-4933-9EFD-70E210D16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425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50855-CE75-45C1-976C-6F88B8AE3356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41F68-FC7D-4933-9EFD-70E210D16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977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50855-CE75-45C1-976C-6F88B8AE3356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41F68-FC7D-4933-9EFD-70E210D16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672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50855-CE75-45C1-976C-6F88B8AE3356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41F68-FC7D-4933-9EFD-70E210D16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361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50855-CE75-45C1-976C-6F88B8AE3356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41F68-FC7D-4933-9EFD-70E210D16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990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50855-CE75-45C1-976C-6F88B8AE3356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41F68-FC7D-4933-9EFD-70E210D16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443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50855-CE75-45C1-976C-6F88B8AE3356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41F68-FC7D-4933-9EFD-70E210D16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834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50855-CE75-45C1-976C-6F88B8AE3356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41F68-FC7D-4933-9EFD-70E210D16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224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50855-CE75-45C1-976C-6F88B8AE3356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41F68-FC7D-4933-9EFD-70E210D16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65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50855-CE75-45C1-976C-6F88B8AE3356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41F68-FC7D-4933-9EFD-70E210D16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953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50855-CE75-45C1-976C-6F88B8AE3356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41F68-FC7D-4933-9EFD-70E210D169C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1228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50855-CE75-45C1-976C-6F88B8AE3356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41F68-FC7D-4933-9EFD-70E210D16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7875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50855-CE75-45C1-976C-6F88B8AE3356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41F68-FC7D-4933-9EFD-70E210D169C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2976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50855-CE75-45C1-976C-6F88B8AE3356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41F68-FC7D-4933-9EFD-70E210D16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497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50855-CE75-45C1-976C-6F88B8AE3356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41F68-FC7D-4933-9EFD-70E210D16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975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50855-CE75-45C1-976C-6F88B8AE3356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41F68-FC7D-4933-9EFD-70E210D16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434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6B50855-CE75-45C1-976C-6F88B8AE3356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3141F68-FC7D-4933-9EFD-70E210D169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0176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8966" y="2914085"/>
            <a:ext cx="8001000" cy="2971801"/>
          </a:xfrm>
        </p:spPr>
        <p:txBody>
          <a:bodyPr>
            <a:normAutofit fontScale="90000"/>
          </a:bodyPr>
          <a:lstStyle/>
          <a:p>
            <a:pPr lvl="0" algn="ctr" defTabSz="914400">
              <a:spcBef>
                <a:spcPts val="0"/>
              </a:spcBef>
            </a:pPr>
            <a:r>
              <a:rPr lang="ru-RU" sz="3600" spc="-1" dirty="0">
                <a:ln>
                  <a:noFill/>
                </a:ln>
                <a:solidFill>
                  <a:srgbClr val="FFFFFF"/>
                </a:solidFill>
                <a:ea typeface="+mn-ea"/>
                <a:cs typeface="+mn-cs"/>
              </a:rPr>
              <a:t>РАБОЧАЯ </a:t>
            </a:r>
            <a:r>
              <a:rPr lang="en-US" sz="3600" spc="-1" dirty="0" err="1">
                <a:ln>
                  <a:noFill/>
                </a:ln>
                <a:solidFill>
                  <a:srgbClr val="FFFFFF"/>
                </a:solidFill>
                <a:ea typeface="+mn-ea"/>
                <a:cs typeface="+mn-cs"/>
              </a:rPr>
              <a:t>программа</a:t>
            </a:r>
            <a:r>
              <a:rPr lang="ru-RU" sz="3600" spc="-1" dirty="0">
                <a:ln>
                  <a:noFill/>
                </a:ln>
                <a:solidFill>
                  <a:srgbClr val="FFFFFF"/>
                </a:solidFill>
                <a:ea typeface="+mn-ea"/>
                <a:cs typeface="+mn-cs"/>
              </a:rPr>
              <a:t> учителя-логопеда в образовательном учреждении в рамках адаптированной основной общеобразовательной программы начального общего образования обучающихся </a:t>
            </a:r>
            <a:r>
              <a:rPr lang="en-US" sz="3600" spc="-1" dirty="0">
                <a:ln>
                  <a:noFill/>
                </a:ln>
                <a:solidFill>
                  <a:srgbClr val="FFFFFF"/>
                </a:solidFill>
                <a:ea typeface="+mn-ea"/>
                <a:cs typeface="+mn-cs"/>
              </a:rPr>
              <a:t>с </a:t>
            </a:r>
            <a:r>
              <a:rPr lang="en-US" sz="3600" spc="-1" dirty="0" err="1">
                <a:ln>
                  <a:noFill/>
                </a:ln>
                <a:solidFill>
                  <a:srgbClr val="FFFFFF"/>
                </a:solidFill>
                <a:ea typeface="+mn-ea"/>
                <a:cs typeface="+mn-cs"/>
              </a:rPr>
              <a:t>задержкой</a:t>
            </a:r>
            <a:r>
              <a:rPr lang="en-US" sz="3600" spc="-1" dirty="0">
                <a:ln>
                  <a:noFill/>
                </a:ln>
                <a:solidFill>
                  <a:srgbClr val="FFFFFF"/>
                </a:solidFill>
                <a:ea typeface="+mn-ea"/>
                <a:cs typeface="+mn-cs"/>
              </a:rPr>
              <a:t> </a:t>
            </a:r>
            <a:r>
              <a:rPr lang="en-US" sz="3600" spc="-1" dirty="0" err="1">
                <a:ln>
                  <a:noFill/>
                </a:ln>
                <a:solidFill>
                  <a:srgbClr val="FFFFFF"/>
                </a:solidFill>
                <a:ea typeface="+mn-ea"/>
                <a:cs typeface="+mn-cs"/>
              </a:rPr>
              <a:t>психического</a:t>
            </a:r>
            <a:br>
              <a:rPr lang="ru-RU" sz="3600" spc="-1" dirty="0">
                <a:ln>
                  <a:noFill/>
                </a:ln>
                <a:solidFill>
                  <a:srgbClr val="FFFFFF"/>
                </a:solidFill>
                <a:ea typeface="+mn-ea"/>
                <a:cs typeface="+mn-cs"/>
              </a:rPr>
            </a:br>
            <a:r>
              <a:rPr lang="ru-RU" sz="3600" spc="-1" dirty="0">
                <a:ln>
                  <a:noFill/>
                </a:ln>
                <a:solidFill>
                  <a:srgbClr val="FFFFFF"/>
                </a:solidFill>
                <a:ea typeface="+mn-ea"/>
                <a:cs typeface="+mn-cs"/>
              </a:rPr>
              <a:t>развития</a:t>
            </a:r>
            <a:br>
              <a:rPr lang="en-US" sz="3600" cap="none" spc="-1" dirty="0">
                <a:ln>
                  <a:noFill/>
                </a:ln>
                <a:solidFill>
                  <a:srgbClr val="FFFFFF"/>
                </a:solidFill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39466" y="6326840"/>
            <a:ext cx="6400800" cy="1947333"/>
          </a:xfrm>
        </p:spPr>
        <p:txBody>
          <a:bodyPr/>
          <a:lstStyle/>
          <a:p>
            <a:pPr lvl="0" defTabSz="914400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1800" dirty="0">
                <a:solidFill>
                  <a:prstClr val="white"/>
                </a:solidFill>
              </a:rPr>
              <a:t>г. Тамбов, 2022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091375" y="5249622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914400"/>
            <a:r>
              <a:rPr lang="ru-RU" sz="1600" spc="-1" dirty="0">
                <a:solidFill>
                  <a:srgbClr val="0F496F"/>
                </a:solidFill>
              </a:rPr>
              <a:t>Выполнила </a:t>
            </a:r>
            <a:endParaRPr lang="ru-RU" sz="1600" spc="-1" dirty="0">
              <a:solidFill>
                <a:prstClr val="white"/>
              </a:solidFill>
              <a:latin typeface="Arial"/>
            </a:endParaRPr>
          </a:p>
          <a:p>
            <a:pPr lvl="0" defTabSz="914400"/>
            <a:r>
              <a:rPr lang="ru-RU" sz="1600" spc="-1" dirty="0">
                <a:solidFill>
                  <a:srgbClr val="0F496F"/>
                </a:solidFill>
              </a:rPr>
              <a:t>Малащенко Е. В.</a:t>
            </a:r>
            <a:endParaRPr lang="ru-RU" sz="1600" spc="-1" dirty="0">
              <a:solidFill>
                <a:prstClr val="white"/>
              </a:solidFill>
              <a:latin typeface="Arial"/>
            </a:endParaRPr>
          </a:p>
          <a:p>
            <a:pPr lvl="0" defTabSz="914400"/>
            <a:r>
              <a:rPr lang="ru-RU" sz="1600" spc="-1" dirty="0">
                <a:solidFill>
                  <a:srgbClr val="0F496F"/>
                </a:solidFill>
              </a:rPr>
              <a:t>Учитель-логопед</a:t>
            </a:r>
            <a:endParaRPr lang="ru-RU" sz="1600" spc="-1" dirty="0">
              <a:solidFill>
                <a:prstClr val="white"/>
              </a:solidFill>
              <a:latin typeface="Arial"/>
            </a:endParaRPr>
          </a:p>
          <a:p>
            <a:pPr lvl="0" defTabSz="914400"/>
            <a:r>
              <a:rPr lang="ru-RU" sz="1600" spc="-1" dirty="0">
                <a:solidFill>
                  <a:srgbClr val="0F496F"/>
                </a:solidFill>
              </a:rPr>
              <a:t>МАОУ СОШ № 24</a:t>
            </a:r>
            <a:endParaRPr lang="ru-RU" sz="1600" spc="-1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901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8647" y="0"/>
            <a:ext cx="8534400" cy="1507067"/>
          </a:xfrm>
        </p:spPr>
        <p:txBody>
          <a:bodyPr/>
          <a:lstStyle/>
          <a:p>
            <a:pPr algn="ctr"/>
            <a:r>
              <a:rPr lang="ru-RU" dirty="0"/>
              <a:t>Пояснительная записка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629" y="1286691"/>
            <a:ext cx="10441577" cy="4469675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spc="-1" dirty="0">
                <a:solidFill>
                  <a:srgbClr val="FFFFFF"/>
                </a:solidFill>
                <a:latin typeface="Times New Roman"/>
                <a:ea typeface="Calibri"/>
              </a:rPr>
              <a:t>В последнее время наблюдается рост детей с задержкой психического развития (ЗПР). При поступлении в школу у детей с ЗПР обнаруживается недостаточность общего запаса знаний, ограниченность представлений об окружающем мире, незрелость мыслительных процессов, недостаточная целенаправленность интеллектуальной деятельности, быстрая ее </a:t>
            </a:r>
            <a:r>
              <a:rPr lang="ru-RU" sz="3200" spc="-1" dirty="0" err="1">
                <a:solidFill>
                  <a:srgbClr val="FFFFFF"/>
                </a:solidFill>
                <a:latin typeface="Times New Roman"/>
                <a:ea typeface="Calibri"/>
              </a:rPr>
              <a:t>пресыщаемость</a:t>
            </a:r>
            <a:r>
              <a:rPr lang="ru-RU" sz="3200" spc="-1" dirty="0">
                <a:solidFill>
                  <a:srgbClr val="FFFFFF"/>
                </a:solidFill>
                <a:latin typeface="Times New Roman"/>
                <a:ea typeface="Calibri"/>
              </a:rPr>
              <a:t>, преобладание игровых интересов.</a:t>
            </a:r>
            <a:endParaRPr lang="ru-RU" sz="32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2883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9863" y="102016"/>
            <a:ext cx="920496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/>
            <a:r>
              <a:rPr lang="ru-RU" sz="4000" dirty="0">
                <a:solidFill>
                  <a:prstClr val="white"/>
                </a:solidFill>
              </a:rPr>
              <a:t>Цель программы</a:t>
            </a:r>
          </a:p>
          <a:p>
            <a:pPr lvl="0" defTabSz="914400"/>
            <a:endParaRPr lang="ru-RU" sz="2800" dirty="0">
              <a:solidFill>
                <a:prstClr val="white"/>
              </a:solidFill>
            </a:endParaRPr>
          </a:p>
          <a:p>
            <a:pPr lvl="0" defTabSz="914400"/>
            <a:r>
              <a:rPr lang="ru-RU" sz="3600" dirty="0">
                <a:solidFill>
                  <a:prstClr val="white"/>
                </a:solidFill>
              </a:rPr>
              <a:t>Создание специальных условий для развития и социальной адаптации обучающихся с особыми образовательными потребностями в соответствии с их реальными возможностями</a:t>
            </a:r>
          </a:p>
        </p:txBody>
      </p:sp>
    </p:spTree>
    <p:extLst>
      <p:ext uri="{BB962C8B-B14F-4D97-AF65-F5344CB8AC3E}">
        <p14:creationId xmlns:p14="http://schemas.microsoft.com/office/powerpoint/2010/main" val="1972626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66950" y="579641"/>
            <a:ext cx="864761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125000"/>
              </a:lnSpc>
            </a:pPr>
            <a:r>
              <a:rPr lang="ru-RU" sz="3200" b="1" spc="-1" dirty="0">
                <a:solidFill>
                  <a:srgbClr val="FFFFFF"/>
                </a:solidFill>
                <a:latin typeface="Times New Roman"/>
                <a:ea typeface="Calibri"/>
              </a:rPr>
              <a:t>Задачи</a:t>
            </a:r>
            <a:endParaRPr lang="ru-RU" sz="3200" spc="-1" dirty="0">
              <a:solidFill>
                <a:prstClr val="white"/>
              </a:solidFill>
              <a:latin typeface="Arial"/>
            </a:endParaRPr>
          </a:p>
          <a:p>
            <a:pPr marL="342900" lvl="0" indent="-342900" algn="ctr" defTabSz="914400">
              <a:lnSpc>
                <a:spcPct val="125000"/>
              </a:lnSpc>
              <a:buFont typeface="Wingdings" panose="05000000000000000000" pitchFamily="2" charset="2"/>
              <a:buChar char="Ø"/>
            </a:pPr>
            <a:endParaRPr lang="ru-RU" sz="2400" spc="-1" dirty="0">
              <a:solidFill>
                <a:srgbClr val="FFFFFF"/>
              </a:solidFill>
              <a:latin typeface="Times New Roman"/>
              <a:ea typeface="Calibri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988" y="1245326"/>
            <a:ext cx="11342121" cy="495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635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49830" y="1228615"/>
            <a:ext cx="951829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Формы проведения занятий: индивидуальные, подгрупповые и групповые. Коррекционные занятия проводятся в течение учебного дня и во внеурочное время. На индивидуальные коррекционные занятия отводится 20 минут, на подгрупповые – 30 минут и на групповые – 40 минут </a:t>
            </a:r>
          </a:p>
        </p:txBody>
      </p:sp>
    </p:spTree>
    <p:extLst>
      <p:ext uri="{BB962C8B-B14F-4D97-AF65-F5344CB8AC3E}">
        <p14:creationId xmlns:p14="http://schemas.microsoft.com/office/powerpoint/2010/main" val="375797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52552" y="775530"/>
            <a:ext cx="12444552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algn="ctr"/>
            <a:r>
              <a:rPr lang="ru-RU" sz="2800" dirty="0">
                <a:solidFill>
                  <a:srgbClr val="E8E6E3"/>
                </a:solidFill>
                <a:latin typeface="Times New Roman" panose="02020603050405020304" pitchFamily="18" charset="0"/>
              </a:rPr>
              <a:t>ДИДАКТИЧЕСКИЕ ИГРЫ</a:t>
            </a:r>
          </a:p>
          <a:p>
            <a:pPr marL="914400" algn="ctr"/>
            <a:endParaRPr lang="ru-RU" sz="2800" dirty="0">
              <a:solidFill>
                <a:srgbClr val="E8E6E3"/>
              </a:solidFill>
              <a:latin typeface="Times New Roman" panose="02020603050405020304" pitchFamily="18" charset="0"/>
            </a:endParaRPr>
          </a:p>
          <a:p>
            <a:pPr marL="12001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E8E6E3"/>
                </a:solidFill>
                <a:latin typeface="Times New Roman" panose="02020603050405020304" pitchFamily="18" charset="0"/>
              </a:rPr>
              <a:t>исключи лишнее:</a:t>
            </a:r>
          </a:p>
          <a:p>
            <a:pPr marL="914400"/>
            <a:r>
              <a:rPr lang="ru-RU" sz="2000" dirty="0">
                <a:solidFill>
                  <a:srgbClr val="E8E6E3"/>
                </a:solidFill>
                <a:latin typeface="Times New Roman" panose="02020603050405020304" pitchFamily="18" charset="0"/>
              </a:rPr>
              <a:t>кастрюля, сковорода, мяч, тарелка</a:t>
            </a:r>
            <a:endParaRPr lang="ru-RU" sz="2000" dirty="0">
              <a:solidFill>
                <a:srgbClr val="E8E6E3"/>
              </a:solidFill>
              <a:latin typeface="Calibri" panose="020F0502020204030204" pitchFamily="34" charset="0"/>
            </a:endParaRPr>
          </a:p>
          <a:p>
            <a:pPr marL="12001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E8E6E3"/>
                </a:solidFill>
                <a:latin typeface="Times New Roman" panose="02020603050405020304" pitchFamily="18" charset="0"/>
              </a:rPr>
              <a:t>определить четвертое слово</a:t>
            </a:r>
          </a:p>
          <a:p>
            <a:pPr marL="914400"/>
            <a:r>
              <a:rPr lang="ru-RU" sz="2000" dirty="0">
                <a:solidFill>
                  <a:srgbClr val="E8E6E3"/>
                </a:solidFill>
                <a:latin typeface="Times New Roman" panose="02020603050405020304" pitchFamily="18" charset="0"/>
              </a:rPr>
              <a:t>Роза – цветок, шкаф - ? </a:t>
            </a:r>
          </a:p>
          <a:p>
            <a:pPr marL="12001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E8E6E3"/>
                </a:solidFill>
                <a:latin typeface="Times New Roman" panose="02020603050405020304" pitchFamily="18" charset="0"/>
              </a:rPr>
              <a:t>восстановить порядок букв в словах:</a:t>
            </a:r>
            <a:endParaRPr lang="ru-RU" sz="2000" dirty="0">
              <a:solidFill>
                <a:srgbClr val="E8E6E3"/>
              </a:solidFill>
              <a:latin typeface="Calibri" panose="020F0502020204030204" pitchFamily="34" charset="0"/>
            </a:endParaRPr>
          </a:p>
          <a:p>
            <a:pPr indent="900430"/>
            <a:r>
              <a:rPr lang="ru-RU" sz="2000" dirty="0" err="1">
                <a:solidFill>
                  <a:srgbClr val="E8E6E3"/>
                </a:solidFill>
                <a:latin typeface="Times New Roman" panose="02020603050405020304" pitchFamily="18" charset="0"/>
              </a:rPr>
              <a:t>дубржа</a:t>
            </a:r>
            <a:r>
              <a:rPr lang="ru-RU" sz="2000" dirty="0">
                <a:solidFill>
                  <a:srgbClr val="E8E6E3"/>
                </a:solidFill>
                <a:latin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E8E6E3"/>
                </a:solidFill>
                <a:latin typeface="Times New Roman" panose="02020603050405020304" pitchFamily="18" charset="0"/>
              </a:rPr>
              <a:t>клука</a:t>
            </a:r>
            <a:r>
              <a:rPr lang="ru-RU" sz="2000" dirty="0">
                <a:solidFill>
                  <a:srgbClr val="E8E6E3"/>
                </a:solidFill>
                <a:latin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E8E6E3"/>
                </a:solidFill>
                <a:latin typeface="Times New Roman" panose="02020603050405020304" pitchFamily="18" charset="0"/>
              </a:rPr>
              <a:t>балнок</a:t>
            </a:r>
            <a:r>
              <a:rPr lang="ru-RU" sz="2000" dirty="0">
                <a:solidFill>
                  <a:srgbClr val="E8E6E3"/>
                </a:solidFill>
                <a:latin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E8E6E3"/>
                </a:solidFill>
                <a:latin typeface="Times New Roman" panose="02020603050405020304" pitchFamily="18" charset="0"/>
              </a:rPr>
              <a:t>леонь</a:t>
            </a:r>
            <a:r>
              <a:rPr lang="ru-RU" sz="2000" dirty="0">
                <a:solidFill>
                  <a:srgbClr val="E8E6E3"/>
                </a:solidFill>
                <a:latin typeface="Times New Roman" panose="02020603050405020304" pitchFamily="18" charset="0"/>
              </a:rPr>
              <a:t>, гона, </a:t>
            </a:r>
            <a:r>
              <a:rPr lang="ru-RU" sz="2000" dirty="0" err="1">
                <a:solidFill>
                  <a:srgbClr val="E8E6E3"/>
                </a:solidFill>
                <a:latin typeface="Times New Roman" panose="02020603050405020304" pitchFamily="18" charset="0"/>
              </a:rPr>
              <a:t>сугь</a:t>
            </a:r>
            <a:endParaRPr lang="ru-RU" sz="2000" dirty="0">
              <a:solidFill>
                <a:srgbClr val="E8E6E3"/>
              </a:solidFill>
              <a:latin typeface="Calibri" panose="020F0502020204030204" pitchFamily="34" charset="0"/>
            </a:endParaRPr>
          </a:p>
          <a:p>
            <a:pPr marL="12001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E8E6E3"/>
                </a:solidFill>
                <a:latin typeface="Times New Roman" panose="02020603050405020304" pitchFamily="18" charset="0"/>
              </a:rPr>
              <a:t>составь слово, исключив одну букву:</a:t>
            </a:r>
            <a:endParaRPr lang="ru-RU" sz="2000" dirty="0">
              <a:solidFill>
                <a:srgbClr val="E8E6E3"/>
              </a:solidFill>
              <a:latin typeface="Calibri" panose="020F0502020204030204" pitchFamily="34" charset="0"/>
            </a:endParaRPr>
          </a:p>
          <a:p>
            <a:pPr marL="914400"/>
            <a:r>
              <a:rPr lang="ru-RU" sz="2000" dirty="0">
                <a:solidFill>
                  <a:srgbClr val="E8E6E3"/>
                </a:solidFill>
                <a:latin typeface="Times New Roman" panose="02020603050405020304" pitchFamily="18" charset="0"/>
              </a:rPr>
              <a:t>варианты слов:</a:t>
            </a:r>
            <a:r>
              <a:rPr lang="ru-RU" sz="2000" dirty="0">
                <a:solidFill>
                  <a:srgbClr val="E8E6E3"/>
                </a:solidFill>
                <a:latin typeface="Calibri" panose="020F0502020204030204" pitchFamily="34" charset="0"/>
              </a:rPr>
              <a:t> </a:t>
            </a:r>
            <a:r>
              <a:rPr lang="ru-RU" sz="2000" dirty="0">
                <a:solidFill>
                  <a:srgbClr val="E8E6E3"/>
                </a:solidFill>
                <a:latin typeface="Times New Roman" panose="02020603050405020304" pitchFamily="18" charset="0"/>
              </a:rPr>
              <a:t>ПЛУГ – , ШАРФ – , КОРМ –</a:t>
            </a:r>
            <a:r>
              <a:rPr lang="ru-RU" sz="2000" dirty="0">
                <a:solidFill>
                  <a:srgbClr val="E8E6E3"/>
                </a:solidFill>
                <a:latin typeface="Calibri" panose="020F0502020204030204" pitchFamily="34" charset="0"/>
              </a:rPr>
              <a:t>, </a:t>
            </a:r>
            <a:r>
              <a:rPr lang="ru-RU" sz="2000" dirty="0">
                <a:solidFill>
                  <a:srgbClr val="E8E6E3"/>
                </a:solidFill>
                <a:latin typeface="Times New Roman" panose="02020603050405020304" pitchFamily="18" charset="0"/>
              </a:rPr>
              <a:t>КРОТ -</a:t>
            </a:r>
            <a:r>
              <a:rPr lang="ru-RU" sz="2000" dirty="0">
                <a:solidFill>
                  <a:srgbClr val="E8E6E3"/>
                </a:solidFill>
                <a:latin typeface="Calibri" panose="020F0502020204030204" pitchFamily="34" charset="0"/>
              </a:rPr>
              <a:t>, </a:t>
            </a:r>
            <a:r>
              <a:rPr lang="ru-RU" sz="2000" dirty="0">
                <a:solidFill>
                  <a:srgbClr val="E8E6E3"/>
                </a:solidFill>
                <a:latin typeface="Times New Roman" panose="02020603050405020304" pitchFamily="18" charset="0"/>
              </a:rPr>
              <a:t>ОКНО -</a:t>
            </a:r>
            <a:r>
              <a:rPr lang="ru-RU" sz="2000" dirty="0">
                <a:solidFill>
                  <a:srgbClr val="E8E6E3"/>
                </a:solidFill>
                <a:latin typeface="Calibri" panose="020F0502020204030204" pitchFamily="34" charset="0"/>
              </a:rPr>
              <a:t>, </a:t>
            </a:r>
            <a:r>
              <a:rPr lang="ru-RU" sz="2000" dirty="0">
                <a:solidFill>
                  <a:srgbClr val="E8E6E3"/>
                </a:solidFill>
                <a:latin typeface="Times New Roman" panose="02020603050405020304" pitchFamily="18" charset="0"/>
              </a:rPr>
              <a:t>КРАСКА -</a:t>
            </a:r>
            <a:r>
              <a:rPr lang="ru-RU" sz="2000" dirty="0">
                <a:solidFill>
                  <a:srgbClr val="E8E6E3"/>
                </a:solidFill>
                <a:latin typeface="Calibri" panose="020F0502020204030204" pitchFamily="34" charset="0"/>
              </a:rPr>
              <a:t>, </a:t>
            </a:r>
            <a:r>
              <a:rPr lang="ru-RU" sz="2000" dirty="0">
                <a:solidFill>
                  <a:srgbClr val="E8E6E3"/>
                </a:solidFill>
                <a:latin typeface="Times New Roman" panose="02020603050405020304" pitchFamily="18" charset="0"/>
              </a:rPr>
              <a:t>СБОР -….</a:t>
            </a:r>
            <a:endParaRPr lang="ru-RU" sz="2000" dirty="0">
              <a:solidFill>
                <a:srgbClr val="E8E6E3"/>
              </a:solidFill>
              <a:latin typeface="Calibri" panose="020F0502020204030204" pitchFamily="34" charset="0"/>
            </a:endParaRPr>
          </a:p>
          <a:p>
            <a:pPr marL="12001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E8E6E3"/>
                </a:solidFill>
                <a:latin typeface="Times New Roman" panose="02020603050405020304" pitchFamily="18" charset="0"/>
              </a:rPr>
              <a:t>примеры на сложение и вычитание, в которых используются не привычные числа, а слова </a:t>
            </a:r>
          </a:p>
          <a:p>
            <a:pPr marL="12001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E8E6E3"/>
                </a:solidFill>
                <a:latin typeface="Times New Roman" panose="02020603050405020304" pitchFamily="18" charset="0"/>
              </a:rPr>
              <a:t>н</a:t>
            </a:r>
            <a:r>
              <a:rPr lang="ru-RU" sz="2000" b="0" dirty="0">
                <a:solidFill>
                  <a:srgbClr val="E8E6E3"/>
                </a:solidFill>
                <a:effectLst/>
                <a:latin typeface="Times New Roman" panose="02020603050405020304" pitchFamily="18" charset="0"/>
              </a:rPr>
              <a:t>айди по цвету</a:t>
            </a:r>
          </a:p>
          <a:p>
            <a:pPr marL="1200150" indent="-285750">
              <a:buFont typeface="Wingdings" panose="05000000000000000000" pitchFamily="2" charset="2"/>
              <a:buChar char="§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 по картинке </a:t>
            </a:r>
            <a:endParaRPr lang="ru-RU" sz="2000" dirty="0">
              <a:solidFill>
                <a:srgbClr val="E8E6E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577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5097" y="1210492"/>
            <a:ext cx="10768739" cy="5190307"/>
          </a:xfrm>
        </p:spPr>
        <p:txBody>
          <a:bodyPr>
            <a:normAutofit fontScale="90000"/>
          </a:bodyPr>
          <a:lstStyle/>
          <a:p>
            <a:r>
              <a:rPr lang="ru-RU" dirty="0"/>
              <a:t>Планируемые результаты</a:t>
            </a:r>
            <a:br>
              <a:rPr lang="ru-RU" dirty="0"/>
            </a:br>
            <a:br>
              <a:rPr lang="ru-RU" dirty="0"/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произносить звуки речи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Различать слово и предложение, записывать схему предложения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Знать признаки гласных и согласных звуков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Иметь достаточный словарный запас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b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Знать пространственно-временные представления</a:t>
            </a:r>
            <a:b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US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0658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29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1246" y="2786743"/>
            <a:ext cx="61927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079752860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</TotalTime>
  <Words>283</Words>
  <Application>Microsoft Office PowerPoint</Application>
  <PresentationFormat>Широкоэкранный</PresentationFormat>
  <Paragraphs>28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Century Gothic</vt:lpstr>
      <vt:lpstr>Times New Roman</vt:lpstr>
      <vt:lpstr>Wingdings</vt:lpstr>
      <vt:lpstr>Wingdings 3</vt:lpstr>
      <vt:lpstr>Сектор</vt:lpstr>
      <vt:lpstr>РАБОЧАЯ программа учителя-логопеда в образовательном учреждении в рамках адаптированной основной общеобразовательной программы начального общего образования обучающихся с задержкой психического развития </vt:lpstr>
      <vt:lpstr>Пояснительная записка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Планируемые результаты  Правильно произносить звуки речи ; Различать слово и предложение, записывать схему предложения; Знать признаки гласных и согласных звуков; Иметь достаточный словарный запас ; Знать пространственно-временные представления  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РАБОЧАЯ программа для детей с задержкой психического развития</dc:title>
  <dc:creator>123</dc:creator>
  <cp:lastModifiedBy>Екатерина Чимутова</cp:lastModifiedBy>
  <cp:revision>16</cp:revision>
  <dcterms:created xsi:type="dcterms:W3CDTF">2022-10-01T07:58:19Z</dcterms:created>
  <dcterms:modified xsi:type="dcterms:W3CDTF">2026-08-04T09:53:28Z</dcterms:modified>
</cp:coreProperties>
</file>