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2" r:id="rId3"/>
    <p:sldId id="268" r:id="rId4"/>
    <p:sldId id="263" r:id="rId5"/>
    <p:sldId id="264" r:id="rId6"/>
    <p:sldId id="265" r:id="rId7"/>
    <p:sldId id="259" r:id="rId8"/>
    <p:sldId id="266" r:id="rId9"/>
    <p:sldId id="267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1498" y="5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CF14EDD-6260-45DA-AF78-C054AED9E901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145DE3E-F8AC-43C9-9454-0449176F6FCF}">
      <dgm:prSet custT="1"/>
      <dgm:spPr>
        <a:ln>
          <a:solidFill>
            <a:schemeClr val="tx2">
              <a:lumMod val="20000"/>
              <a:lumOff val="80000"/>
            </a:schemeClr>
          </a:solidFill>
        </a:ln>
      </dgm:spPr>
      <dgm:t>
        <a:bodyPr/>
        <a:lstStyle/>
        <a:p>
          <a:pPr rtl="0"/>
          <a:r>
            <a:rPr lang="ru-RU" sz="2000" dirty="0">
              <a:solidFill>
                <a:schemeClr val="tx1"/>
              </a:solidFill>
            </a:rPr>
            <a:t>-закреплять понятие «звук» и  «буква»,</a:t>
          </a:r>
        </a:p>
      </dgm:t>
    </dgm:pt>
    <dgm:pt modelId="{1BBE5CC2-F33E-4A6F-87AF-B7CFCE3C68E8}" type="parTrans" cxnId="{25217689-206F-42E4-BCC6-391E77EFCA30}">
      <dgm:prSet/>
      <dgm:spPr/>
      <dgm:t>
        <a:bodyPr/>
        <a:lstStyle/>
        <a:p>
          <a:endParaRPr lang="ru-RU"/>
        </a:p>
      </dgm:t>
    </dgm:pt>
    <dgm:pt modelId="{09CCE5D3-1AFB-4A86-A3D6-856E238473FA}" type="sibTrans" cxnId="{25217689-206F-42E4-BCC6-391E77EFCA30}">
      <dgm:prSet/>
      <dgm:spPr/>
      <dgm:t>
        <a:bodyPr/>
        <a:lstStyle/>
        <a:p>
          <a:endParaRPr lang="ru-RU"/>
        </a:p>
      </dgm:t>
    </dgm:pt>
    <dgm:pt modelId="{08736EAC-077B-4420-AA08-53C59C00E2FD}">
      <dgm:prSet custT="1"/>
      <dgm:spPr/>
      <dgm:t>
        <a:bodyPr/>
        <a:lstStyle/>
        <a:p>
          <a:pPr rtl="0"/>
          <a:r>
            <a:rPr lang="ru-RU" sz="2000" dirty="0">
              <a:solidFill>
                <a:schemeClr val="tx1"/>
              </a:solidFill>
            </a:rPr>
            <a:t>-научить определять место звука в словах,</a:t>
          </a:r>
        </a:p>
      </dgm:t>
    </dgm:pt>
    <dgm:pt modelId="{23E28D7F-6F76-47DB-A38D-EE45DD369A24}" type="parTrans" cxnId="{B908105B-8846-40FD-A5E6-03C2CE4E8E17}">
      <dgm:prSet/>
      <dgm:spPr/>
      <dgm:t>
        <a:bodyPr/>
        <a:lstStyle/>
        <a:p>
          <a:endParaRPr lang="ru-RU"/>
        </a:p>
      </dgm:t>
    </dgm:pt>
    <dgm:pt modelId="{D0581EB9-B97C-458B-888A-50D39B7AB15C}" type="sibTrans" cxnId="{B908105B-8846-40FD-A5E6-03C2CE4E8E17}">
      <dgm:prSet/>
      <dgm:spPr/>
      <dgm:t>
        <a:bodyPr/>
        <a:lstStyle/>
        <a:p>
          <a:endParaRPr lang="ru-RU"/>
        </a:p>
      </dgm:t>
    </dgm:pt>
    <dgm:pt modelId="{6639FF8B-D744-4D2F-800A-3C5367A3536E}">
      <dgm:prSet custT="1"/>
      <dgm:spPr/>
      <dgm:t>
        <a:bodyPr/>
        <a:lstStyle/>
        <a:p>
          <a:pPr rtl="0"/>
          <a:r>
            <a:rPr lang="ru-RU" sz="2000" dirty="0">
              <a:solidFill>
                <a:schemeClr val="tx1"/>
              </a:solidFill>
            </a:rPr>
            <a:t>-развивать  навыки  звукового анализа и синтеза слогов,  слов,</a:t>
          </a:r>
        </a:p>
      </dgm:t>
    </dgm:pt>
    <dgm:pt modelId="{7F7DCA03-11BF-40CB-A20B-097381C2B32E}" type="parTrans" cxnId="{C2C0A0B5-9E51-4282-A61B-B650D9B208E1}">
      <dgm:prSet/>
      <dgm:spPr/>
      <dgm:t>
        <a:bodyPr/>
        <a:lstStyle/>
        <a:p>
          <a:endParaRPr lang="ru-RU"/>
        </a:p>
      </dgm:t>
    </dgm:pt>
    <dgm:pt modelId="{B1317364-27F4-4826-820C-7D388C1014BD}" type="sibTrans" cxnId="{C2C0A0B5-9E51-4282-A61B-B650D9B208E1}">
      <dgm:prSet/>
      <dgm:spPr/>
      <dgm:t>
        <a:bodyPr/>
        <a:lstStyle/>
        <a:p>
          <a:endParaRPr lang="ru-RU"/>
        </a:p>
      </dgm:t>
    </dgm:pt>
    <dgm:pt modelId="{DA811B19-4520-46FC-8FB3-F869B4CC3833}">
      <dgm:prSet custT="1"/>
      <dgm:spPr/>
      <dgm:t>
        <a:bodyPr/>
        <a:lstStyle/>
        <a:p>
          <a:pPr rtl="0"/>
          <a:r>
            <a:rPr lang="ru-RU" sz="2000" dirty="0">
              <a:solidFill>
                <a:schemeClr val="tx1"/>
              </a:solidFill>
            </a:rPr>
            <a:t>-совершенствовать фонематическое восприятие;</a:t>
          </a:r>
        </a:p>
      </dgm:t>
    </dgm:pt>
    <dgm:pt modelId="{E02A2575-2FDE-4A23-89CB-B277795FD0A8}" type="parTrans" cxnId="{A3BE7457-F97E-40E1-B181-94F57F129BCF}">
      <dgm:prSet/>
      <dgm:spPr/>
      <dgm:t>
        <a:bodyPr/>
        <a:lstStyle/>
        <a:p>
          <a:endParaRPr lang="ru-RU"/>
        </a:p>
      </dgm:t>
    </dgm:pt>
    <dgm:pt modelId="{D306EC73-405C-4C81-8F7E-428DE0308593}" type="sibTrans" cxnId="{A3BE7457-F97E-40E1-B181-94F57F129BCF}">
      <dgm:prSet/>
      <dgm:spPr/>
      <dgm:t>
        <a:bodyPr/>
        <a:lstStyle/>
        <a:p>
          <a:endParaRPr lang="ru-RU"/>
        </a:p>
      </dgm:t>
    </dgm:pt>
    <dgm:pt modelId="{C6E60BC9-7DB8-43DE-BFC9-1BC8CFE0C9B8}">
      <dgm:prSet custT="1"/>
      <dgm:spPr/>
      <dgm:t>
        <a:bodyPr/>
        <a:lstStyle/>
        <a:p>
          <a:pPr rtl="0"/>
          <a:r>
            <a:rPr lang="ru-RU" sz="2000" dirty="0">
              <a:solidFill>
                <a:schemeClr val="tx1"/>
              </a:solidFill>
            </a:rPr>
            <a:t>-формировать  умения произносить и читать слоги  и слова различной слоговой структуры,</a:t>
          </a:r>
        </a:p>
      </dgm:t>
    </dgm:pt>
    <dgm:pt modelId="{8A968EEE-71D9-4152-B890-9B60B7F6D3AF}" type="parTrans" cxnId="{46F822A9-3A7D-4573-BA89-CD7AF26CFEA8}">
      <dgm:prSet/>
      <dgm:spPr/>
      <dgm:t>
        <a:bodyPr/>
        <a:lstStyle/>
        <a:p>
          <a:endParaRPr lang="ru-RU"/>
        </a:p>
      </dgm:t>
    </dgm:pt>
    <dgm:pt modelId="{B4D0FECC-53AF-459B-907B-BEB548C94745}" type="sibTrans" cxnId="{46F822A9-3A7D-4573-BA89-CD7AF26CFEA8}">
      <dgm:prSet/>
      <dgm:spPr/>
      <dgm:t>
        <a:bodyPr/>
        <a:lstStyle/>
        <a:p>
          <a:endParaRPr lang="ru-RU"/>
        </a:p>
      </dgm:t>
    </dgm:pt>
    <dgm:pt modelId="{DDFF9D69-F36F-472F-B43D-F110167C4044}">
      <dgm:prSet custT="1"/>
      <dgm:spPr/>
      <dgm:t>
        <a:bodyPr/>
        <a:lstStyle/>
        <a:p>
          <a:pPr rtl="0"/>
          <a:r>
            <a:rPr lang="ru-RU" sz="2000" dirty="0">
              <a:solidFill>
                <a:schemeClr val="tx1"/>
              </a:solidFill>
            </a:rPr>
            <a:t>-развивать  зрительное  восприятие, формировать  четкий зрительный образ буквы,</a:t>
          </a:r>
          <a:r>
            <a:rPr lang="ru-RU" sz="2000" b="1" i="1" dirty="0">
              <a:solidFill>
                <a:schemeClr val="tx1"/>
              </a:solidFill>
            </a:rPr>
            <a:t> </a:t>
          </a:r>
          <a:r>
            <a:rPr lang="ru-RU" sz="2000" dirty="0">
              <a:solidFill>
                <a:schemeClr val="tx1"/>
              </a:solidFill>
            </a:rPr>
            <a:t>профилактика дисграфии,</a:t>
          </a:r>
        </a:p>
      </dgm:t>
    </dgm:pt>
    <dgm:pt modelId="{55DB9284-C3F4-459C-856F-F4F5271B98D1}" type="parTrans" cxnId="{C5BCCA79-8B35-4726-B61E-F8388776C77B}">
      <dgm:prSet/>
      <dgm:spPr/>
      <dgm:t>
        <a:bodyPr/>
        <a:lstStyle/>
        <a:p>
          <a:endParaRPr lang="ru-RU"/>
        </a:p>
      </dgm:t>
    </dgm:pt>
    <dgm:pt modelId="{FA89CCC9-262E-4AC4-8B4A-991FAA088392}" type="sibTrans" cxnId="{C5BCCA79-8B35-4726-B61E-F8388776C77B}">
      <dgm:prSet/>
      <dgm:spPr/>
      <dgm:t>
        <a:bodyPr/>
        <a:lstStyle/>
        <a:p>
          <a:endParaRPr lang="ru-RU"/>
        </a:p>
      </dgm:t>
    </dgm:pt>
    <dgm:pt modelId="{78173E74-91AE-45AB-A4AB-179A52E61400}">
      <dgm:prSet custT="1"/>
      <dgm:spPr/>
      <dgm:t>
        <a:bodyPr/>
        <a:lstStyle/>
        <a:p>
          <a:pPr rtl="0"/>
          <a:r>
            <a:rPr lang="ru-RU" sz="2000" dirty="0">
              <a:solidFill>
                <a:schemeClr val="tx1"/>
              </a:solidFill>
            </a:rPr>
            <a:t>-активизировать  и развивать  основные психические  функции: восприятие, память, внимание.</a:t>
          </a:r>
        </a:p>
      </dgm:t>
    </dgm:pt>
    <dgm:pt modelId="{AAD9AA05-EA74-423C-82BA-E1D60EB4062E}" type="parTrans" cxnId="{3A8ADDBB-B1E3-483E-8A88-10461121270A}">
      <dgm:prSet/>
      <dgm:spPr/>
      <dgm:t>
        <a:bodyPr/>
        <a:lstStyle/>
        <a:p>
          <a:endParaRPr lang="ru-RU"/>
        </a:p>
      </dgm:t>
    </dgm:pt>
    <dgm:pt modelId="{CC614CB3-C26A-4222-94D4-438BCF454A6F}" type="sibTrans" cxnId="{3A8ADDBB-B1E3-483E-8A88-10461121270A}">
      <dgm:prSet/>
      <dgm:spPr/>
      <dgm:t>
        <a:bodyPr/>
        <a:lstStyle/>
        <a:p>
          <a:endParaRPr lang="ru-RU"/>
        </a:p>
      </dgm:t>
    </dgm:pt>
    <dgm:pt modelId="{E4644C12-83D8-48CC-A378-E9D2FF35FBD3}" type="pres">
      <dgm:prSet presAssocID="{7CF14EDD-6260-45DA-AF78-C054AED9E901}" presName="linear" presStyleCnt="0">
        <dgm:presLayoutVars>
          <dgm:animLvl val="lvl"/>
          <dgm:resizeHandles val="exact"/>
        </dgm:presLayoutVars>
      </dgm:prSet>
      <dgm:spPr/>
    </dgm:pt>
    <dgm:pt modelId="{FAF32714-E1CF-480D-A519-D9BE7AB54176}" type="pres">
      <dgm:prSet presAssocID="{7145DE3E-F8AC-43C9-9454-0449176F6FCF}" presName="parentText" presStyleLbl="node1" presStyleIdx="0" presStyleCnt="7">
        <dgm:presLayoutVars>
          <dgm:chMax val="0"/>
          <dgm:bulletEnabled val="1"/>
        </dgm:presLayoutVars>
      </dgm:prSet>
      <dgm:spPr/>
    </dgm:pt>
    <dgm:pt modelId="{9C44D07F-5CFF-48CB-876F-FD5F935CD821}" type="pres">
      <dgm:prSet presAssocID="{09CCE5D3-1AFB-4A86-A3D6-856E238473FA}" presName="spacer" presStyleCnt="0"/>
      <dgm:spPr/>
    </dgm:pt>
    <dgm:pt modelId="{A3C7CB10-9F25-4625-BC57-D386D3BE9AE0}" type="pres">
      <dgm:prSet presAssocID="{08736EAC-077B-4420-AA08-53C59C00E2FD}" presName="parentText" presStyleLbl="node1" presStyleIdx="1" presStyleCnt="7">
        <dgm:presLayoutVars>
          <dgm:chMax val="0"/>
          <dgm:bulletEnabled val="1"/>
        </dgm:presLayoutVars>
      </dgm:prSet>
      <dgm:spPr/>
    </dgm:pt>
    <dgm:pt modelId="{3BD7FCFC-AF77-47E4-8C90-B368DD63DCD6}" type="pres">
      <dgm:prSet presAssocID="{D0581EB9-B97C-458B-888A-50D39B7AB15C}" presName="spacer" presStyleCnt="0"/>
      <dgm:spPr/>
    </dgm:pt>
    <dgm:pt modelId="{5D19D0A4-DE11-4A15-BBB6-05C13E43ACD9}" type="pres">
      <dgm:prSet presAssocID="{6639FF8B-D744-4D2F-800A-3C5367A3536E}" presName="parentText" presStyleLbl="node1" presStyleIdx="2" presStyleCnt="7">
        <dgm:presLayoutVars>
          <dgm:chMax val="0"/>
          <dgm:bulletEnabled val="1"/>
        </dgm:presLayoutVars>
      </dgm:prSet>
      <dgm:spPr/>
    </dgm:pt>
    <dgm:pt modelId="{BF136C3A-AED4-4907-B29E-8835A72CD7F8}" type="pres">
      <dgm:prSet presAssocID="{B1317364-27F4-4826-820C-7D388C1014BD}" presName="spacer" presStyleCnt="0"/>
      <dgm:spPr/>
    </dgm:pt>
    <dgm:pt modelId="{29C3B448-9233-470D-A24B-F0A07C6CC0E9}" type="pres">
      <dgm:prSet presAssocID="{DA811B19-4520-46FC-8FB3-F869B4CC3833}" presName="parentText" presStyleLbl="node1" presStyleIdx="3" presStyleCnt="7">
        <dgm:presLayoutVars>
          <dgm:chMax val="0"/>
          <dgm:bulletEnabled val="1"/>
        </dgm:presLayoutVars>
      </dgm:prSet>
      <dgm:spPr/>
    </dgm:pt>
    <dgm:pt modelId="{66420241-62E3-48E0-B51E-EF7D91141D71}" type="pres">
      <dgm:prSet presAssocID="{D306EC73-405C-4C81-8F7E-428DE0308593}" presName="spacer" presStyleCnt="0"/>
      <dgm:spPr/>
    </dgm:pt>
    <dgm:pt modelId="{6801B1DA-33BA-4666-BEA3-D53E2986C93A}" type="pres">
      <dgm:prSet presAssocID="{C6E60BC9-7DB8-43DE-BFC9-1BC8CFE0C9B8}" presName="parentText" presStyleLbl="node1" presStyleIdx="4" presStyleCnt="7">
        <dgm:presLayoutVars>
          <dgm:chMax val="0"/>
          <dgm:bulletEnabled val="1"/>
        </dgm:presLayoutVars>
      </dgm:prSet>
      <dgm:spPr/>
    </dgm:pt>
    <dgm:pt modelId="{F3AE10D6-9B0D-484F-A48A-BF456A39CAB9}" type="pres">
      <dgm:prSet presAssocID="{B4D0FECC-53AF-459B-907B-BEB548C94745}" presName="spacer" presStyleCnt="0"/>
      <dgm:spPr/>
    </dgm:pt>
    <dgm:pt modelId="{E1224C87-51E6-4486-B1D4-C64527F5C878}" type="pres">
      <dgm:prSet presAssocID="{DDFF9D69-F36F-472F-B43D-F110167C4044}" presName="parentText" presStyleLbl="node1" presStyleIdx="5" presStyleCnt="7">
        <dgm:presLayoutVars>
          <dgm:chMax val="0"/>
          <dgm:bulletEnabled val="1"/>
        </dgm:presLayoutVars>
      </dgm:prSet>
      <dgm:spPr/>
    </dgm:pt>
    <dgm:pt modelId="{20929046-2013-4B85-9107-3AFB73A0E5C5}" type="pres">
      <dgm:prSet presAssocID="{FA89CCC9-262E-4AC4-8B4A-991FAA088392}" presName="spacer" presStyleCnt="0"/>
      <dgm:spPr/>
    </dgm:pt>
    <dgm:pt modelId="{FC51E97A-0855-40BA-B2DC-ECED2DC6E632}" type="pres">
      <dgm:prSet presAssocID="{78173E74-91AE-45AB-A4AB-179A52E61400}" presName="parentText" presStyleLbl="node1" presStyleIdx="6" presStyleCnt="7">
        <dgm:presLayoutVars>
          <dgm:chMax val="0"/>
          <dgm:bulletEnabled val="1"/>
        </dgm:presLayoutVars>
      </dgm:prSet>
      <dgm:spPr/>
    </dgm:pt>
  </dgm:ptLst>
  <dgm:cxnLst>
    <dgm:cxn modelId="{D832FF05-9F7C-4F99-BD80-D82BEF09E7F5}" type="presOf" srcId="{08736EAC-077B-4420-AA08-53C59C00E2FD}" destId="{A3C7CB10-9F25-4625-BC57-D386D3BE9AE0}" srcOrd="0" destOrd="0" presId="urn:microsoft.com/office/officeart/2005/8/layout/vList2"/>
    <dgm:cxn modelId="{8082A32E-485A-45EB-A15C-BB4BAB71A500}" type="presOf" srcId="{C6E60BC9-7DB8-43DE-BFC9-1BC8CFE0C9B8}" destId="{6801B1DA-33BA-4666-BEA3-D53E2986C93A}" srcOrd="0" destOrd="0" presId="urn:microsoft.com/office/officeart/2005/8/layout/vList2"/>
    <dgm:cxn modelId="{7D434632-F6C7-4D1D-BFF2-6BB33F38A09A}" type="presOf" srcId="{DDFF9D69-F36F-472F-B43D-F110167C4044}" destId="{E1224C87-51E6-4486-B1D4-C64527F5C878}" srcOrd="0" destOrd="0" presId="urn:microsoft.com/office/officeart/2005/8/layout/vList2"/>
    <dgm:cxn modelId="{B908105B-8846-40FD-A5E6-03C2CE4E8E17}" srcId="{7CF14EDD-6260-45DA-AF78-C054AED9E901}" destId="{08736EAC-077B-4420-AA08-53C59C00E2FD}" srcOrd="1" destOrd="0" parTransId="{23E28D7F-6F76-47DB-A38D-EE45DD369A24}" sibTransId="{D0581EB9-B97C-458B-888A-50D39B7AB15C}"/>
    <dgm:cxn modelId="{653B315F-FF25-41F7-9B44-BC06178517A7}" type="presOf" srcId="{7CF14EDD-6260-45DA-AF78-C054AED9E901}" destId="{E4644C12-83D8-48CC-A378-E9D2FF35FBD3}" srcOrd="0" destOrd="0" presId="urn:microsoft.com/office/officeart/2005/8/layout/vList2"/>
    <dgm:cxn modelId="{A3BE7457-F97E-40E1-B181-94F57F129BCF}" srcId="{7CF14EDD-6260-45DA-AF78-C054AED9E901}" destId="{DA811B19-4520-46FC-8FB3-F869B4CC3833}" srcOrd="3" destOrd="0" parTransId="{E02A2575-2FDE-4A23-89CB-B277795FD0A8}" sibTransId="{D306EC73-405C-4C81-8F7E-428DE0308593}"/>
    <dgm:cxn modelId="{C5BCCA79-8B35-4726-B61E-F8388776C77B}" srcId="{7CF14EDD-6260-45DA-AF78-C054AED9E901}" destId="{DDFF9D69-F36F-472F-B43D-F110167C4044}" srcOrd="5" destOrd="0" parTransId="{55DB9284-C3F4-459C-856F-F4F5271B98D1}" sibTransId="{FA89CCC9-262E-4AC4-8B4A-991FAA088392}"/>
    <dgm:cxn modelId="{25217689-206F-42E4-BCC6-391E77EFCA30}" srcId="{7CF14EDD-6260-45DA-AF78-C054AED9E901}" destId="{7145DE3E-F8AC-43C9-9454-0449176F6FCF}" srcOrd="0" destOrd="0" parTransId="{1BBE5CC2-F33E-4A6F-87AF-B7CFCE3C68E8}" sibTransId="{09CCE5D3-1AFB-4A86-A3D6-856E238473FA}"/>
    <dgm:cxn modelId="{46F822A9-3A7D-4573-BA89-CD7AF26CFEA8}" srcId="{7CF14EDD-6260-45DA-AF78-C054AED9E901}" destId="{C6E60BC9-7DB8-43DE-BFC9-1BC8CFE0C9B8}" srcOrd="4" destOrd="0" parTransId="{8A968EEE-71D9-4152-B890-9B60B7F6D3AF}" sibTransId="{B4D0FECC-53AF-459B-907B-BEB548C94745}"/>
    <dgm:cxn modelId="{C2C0A0B5-9E51-4282-A61B-B650D9B208E1}" srcId="{7CF14EDD-6260-45DA-AF78-C054AED9E901}" destId="{6639FF8B-D744-4D2F-800A-3C5367A3536E}" srcOrd="2" destOrd="0" parTransId="{7F7DCA03-11BF-40CB-A20B-097381C2B32E}" sibTransId="{B1317364-27F4-4826-820C-7D388C1014BD}"/>
    <dgm:cxn modelId="{3A8ADDBB-B1E3-483E-8A88-10461121270A}" srcId="{7CF14EDD-6260-45DA-AF78-C054AED9E901}" destId="{78173E74-91AE-45AB-A4AB-179A52E61400}" srcOrd="6" destOrd="0" parTransId="{AAD9AA05-EA74-423C-82BA-E1D60EB4062E}" sibTransId="{CC614CB3-C26A-4222-94D4-438BCF454A6F}"/>
    <dgm:cxn modelId="{060239CE-0EB5-442C-9113-7511CF5EC453}" type="presOf" srcId="{6639FF8B-D744-4D2F-800A-3C5367A3536E}" destId="{5D19D0A4-DE11-4A15-BBB6-05C13E43ACD9}" srcOrd="0" destOrd="0" presId="urn:microsoft.com/office/officeart/2005/8/layout/vList2"/>
    <dgm:cxn modelId="{C4055BDE-4594-45FB-B4C3-22A8DB1E98A9}" type="presOf" srcId="{DA811B19-4520-46FC-8FB3-F869B4CC3833}" destId="{29C3B448-9233-470D-A24B-F0A07C6CC0E9}" srcOrd="0" destOrd="0" presId="urn:microsoft.com/office/officeart/2005/8/layout/vList2"/>
    <dgm:cxn modelId="{7553B1E4-8EA7-45E8-8BA4-7D28C45D90B8}" type="presOf" srcId="{7145DE3E-F8AC-43C9-9454-0449176F6FCF}" destId="{FAF32714-E1CF-480D-A519-D9BE7AB54176}" srcOrd="0" destOrd="0" presId="urn:microsoft.com/office/officeart/2005/8/layout/vList2"/>
    <dgm:cxn modelId="{A165A1FC-7305-4F93-AF67-33DBEFCB20D7}" type="presOf" srcId="{78173E74-91AE-45AB-A4AB-179A52E61400}" destId="{FC51E97A-0855-40BA-B2DC-ECED2DC6E632}" srcOrd="0" destOrd="0" presId="urn:microsoft.com/office/officeart/2005/8/layout/vList2"/>
    <dgm:cxn modelId="{61485C9F-6BFD-46E6-ABC6-1A797E9D9D1E}" type="presParOf" srcId="{E4644C12-83D8-48CC-A378-E9D2FF35FBD3}" destId="{FAF32714-E1CF-480D-A519-D9BE7AB54176}" srcOrd="0" destOrd="0" presId="urn:microsoft.com/office/officeart/2005/8/layout/vList2"/>
    <dgm:cxn modelId="{85BEDC9A-AB2C-4CE5-8C8F-8858532CDF04}" type="presParOf" srcId="{E4644C12-83D8-48CC-A378-E9D2FF35FBD3}" destId="{9C44D07F-5CFF-48CB-876F-FD5F935CD821}" srcOrd="1" destOrd="0" presId="urn:microsoft.com/office/officeart/2005/8/layout/vList2"/>
    <dgm:cxn modelId="{54B270B4-1BD2-4206-8425-543BF18C1B71}" type="presParOf" srcId="{E4644C12-83D8-48CC-A378-E9D2FF35FBD3}" destId="{A3C7CB10-9F25-4625-BC57-D386D3BE9AE0}" srcOrd="2" destOrd="0" presId="urn:microsoft.com/office/officeart/2005/8/layout/vList2"/>
    <dgm:cxn modelId="{7531A7D3-1568-4563-A539-B144097133E9}" type="presParOf" srcId="{E4644C12-83D8-48CC-A378-E9D2FF35FBD3}" destId="{3BD7FCFC-AF77-47E4-8C90-B368DD63DCD6}" srcOrd="3" destOrd="0" presId="urn:microsoft.com/office/officeart/2005/8/layout/vList2"/>
    <dgm:cxn modelId="{2E842466-087E-4E26-B420-6215BA174701}" type="presParOf" srcId="{E4644C12-83D8-48CC-A378-E9D2FF35FBD3}" destId="{5D19D0A4-DE11-4A15-BBB6-05C13E43ACD9}" srcOrd="4" destOrd="0" presId="urn:microsoft.com/office/officeart/2005/8/layout/vList2"/>
    <dgm:cxn modelId="{DFDCCEEA-87F0-4669-BFD6-90929CC22599}" type="presParOf" srcId="{E4644C12-83D8-48CC-A378-E9D2FF35FBD3}" destId="{BF136C3A-AED4-4907-B29E-8835A72CD7F8}" srcOrd="5" destOrd="0" presId="urn:microsoft.com/office/officeart/2005/8/layout/vList2"/>
    <dgm:cxn modelId="{CA9AAFCC-FD29-4DAD-ADD4-D684AF262533}" type="presParOf" srcId="{E4644C12-83D8-48CC-A378-E9D2FF35FBD3}" destId="{29C3B448-9233-470D-A24B-F0A07C6CC0E9}" srcOrd="6" destOrd="0" presId="urn:microsoft.com/office/officeart/2005/8/layout/vList2"/>
    <dgm:cxn modelId="{63D85AF4-CB01-4D6C-AEF5-142FA01DE08A}" type="presParOf" srcId="{E4644C12-83D8-48CC-A378-E9D2FF35FBD3}" destId="{66420241-62E3-48E0-B51E-EF7D91141D71}" srcOrd="7" destOrd="0" presId="urn:microsoft.com/office/officeart/2005/8/layout/vList2"/>
    <dgm:cxn modelId="{89FF99CC-8072-46A5-82EE-4CCCFAF06AD4}" type="presParOf" srcId="{E4644C12-83D8-48CC-A378-E9D2FF35FBD3}" destId="{6801B1DA-33BA-4666-BEA3-D53E2986C93A}" srcOrd="8" destOrd="0" presId="urn:microsoft.com/office/officeart/2005/8/layout/vList2"/>
    <dgm:cxn modelId="{D691692A-5520-4895-84EF-AE488E6E9689}" type="presParOf" srcId="{E4644C12-83D8-48CC-A378-E9D2FF35FBD3}" destId="{F3AE10D6-9B0D-484F-A48A-BF456A39CAB9}" srcOrd="9" destOrd="0" presId="urn:microsoft.com/office/officeart/2005/8/layout/vList2"/>
    <dgm:cxn modelId="{E9FA9ADE-53C0-47D8-834D-384023A0E910}" type="presParOf" srcId="{E4644C12-83D8-48CC-A378-E9D2FF35FBD3}" destId="{E1224C87-51E6-4486-B1D4-C64527F5C878}" srcOrd="10" destOrd="0" presId="urn:microsoft.com/office/officeart/2005/8/layout/vList2"/>
    <dgm:cxn modelId="{ED296F26-3E20-4C4A-9243-8C73470F4837}" type="presParOf" srcId="{E4644C12-83D8-48CC-A378-E9D2FF35FBD3}" destId="{20929046-2013-4B85-9107-3AFB73A0E5C5}" srcOrd="11" destOrd="0" presId="urn:microsoft.com/office/officeart/2005/8/layout/vList2"/>
    <dgm:cxn modelId="{0E65289F-D5A7-43C7-ADC1-0769AEE53E98}" type="presParOf" srcId="{E4644C12-83D8-48CC-A378-E9D2FF35FBD3}" destId="{FC51E97A-0855-40BA-B2DC-ECED2DC6E632}" srcOrd="1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A687100-0D07-498D-A1AA-003AD2D8AECA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6625CDC-9324-4AEE-B280-8A9D14758D26}">
      <dgm:prSet custT="1"/>
      <dgm:spPr/>
      <dgm:t>
        <a:bodyPr/>
        <a:lstStyle/>
        <a:p>
          <a:pPr rtl="0"/>
          <a:r>
            <a:rPr lang="ru-RU" sz="2000" dirty="0">
              <a:solidFill>
                <a:schemeClr val="tx1"/>
              </a:solidFill>
            </a:rPr>
            <a:t>Применение компьютерной техники позволяет оптимизировать педагогический процесс, индивидуализировать обучение детей с речевыми  нарушениями и значительно повысить эффективность любой деятельности.</a:t>
          </a:r>
        </a:p>
      </dgm:t>
    </dgm:pt>
    <dgm:pt modelId="{B144B6C9-7AB3-4812-B134-EE04086EC46A}" type="parTrans" cxnId="{39A53BE4-9622-4533-90BE-4650282A0E25}">
      <dgm:prSet/>
      <dgm:spPr/>
      <dgm:t>
        <a:bodyPr/>
        <a:lstStyle/>
        <a:p>
          <a:endParaRPr lang="ru-RU"/>
        </a:p>
      </dgm:t>
    </dgm:pt>
    <dgm:pt modelId="{D7FEA73D-2969-4967-A583-8DC99471009A}" type="sibTrans" cxnId="{39A53BE4-9622-4533-90BE-4650282A0E25}">
      <dgm:prSet/>
      <dgm:spPr/>
      <dgm:t>
        <a:bodyPr/>
        <a:lstStyle/>
        <a:p>
          <a:endParaRPr lang="ru-RU"/>
        </a:p>
      </dgm:t>
    </dgm:pt>
    <dgm:pt modelId="{BB5828E9-89A1-4BDA-A49C-DBAD081B02DC}" type="pres">
      <dgm:prSet presAssocID="{0A687100-0D07-498D-A1AA-003AD2D8AECA}" presName="linear" presStyleCnt="0">
        <dgm:presLayoutVars>
          <dgm:animLvl val="lvl"/>
          <dgm:resizeHandles val="exact"/>
        </dgm:presLayoutVars>
      </dgm:prSet>
      <dgm:spPr/>
    </dgm:pt>
    <dgm:pt modelId="{E7B83A6B-1C18-460F-BF11-B7F8154A7442}" type="pres">
      <dgm:prSet presAssocID="{16625CDC-9324-4AEE-B280-8A9D14758D26}" presName="parentText" presStyleLbl="node1" presStyleIdx="0" presStyleCnt="1" custScaleX="124662" custScaleY="1029771" custLinFactY="36712" custLinFactNeighborX="-8756" custLinFactNeighborY="100000">
        <dgm:presLayoutVars>
          <dgm:chMax val="0"/>
          <dgm:bulletEnabled val="1"/>
        </dgm:presLayoutVars>
      </dgm:prSet>
      <dgm:spPr/>
    </dgm:pt>
  </dgm:ptLst>
  <dgm:cxnLst>
    <dgm:cxn modelId="{8DC28779-5B3B-46B9-9DE9-95C30A7154A1}" type="presOf" srcId="{16625CDC-9324-4AEE-B280-8A9D14758D26}" destId="{E7B83A6B-1C18-460F-BF11-B7F8154A7442}" srcOrd="0" destOrd="0" presId="urn:microsoft.com/office/officeart/2005/8/layout/vList2"/>
    <dgm:cxn modelId="{39A53BE4-9622-4533-90BE-4650282A0E25}" srcId="{0A687100-0D07-498D-A1AA-003AD2D8AECA}" destId="{16625CDC-9324-4AEE-B280-8A9D14758D26}" srcOrd="0" destOrd="0" parTransId="{B144B6C9-7AB3-4812-B134-EE04086EC46A}" sibTransId="{D7FEA73D-2969-4967-A583-8DC99471009A}"/>
    <dgm:cxn modelId="{7ED18BF4-C6EB-4C33-85E5-8ACA91DBD678}" type="presOf" srcId="{0A687100-0D07-498D-A1AA-003AD2D8AECA}" destId="{BB5828E9-89A1-4BDA-A49C-DBAD081B02DC}" srcOrd="0" destOrd="0" presId="urn:microsoft.com/office/officeart/2005/8/layout/vList2"/>
    <dgm:cxn modelId="{666D8A5E-3762-47C3-AF73-67351FD89BF2}" type="presParOf" srcId="{BB5828E9-89A1-4BDA-A49C-DBAD081B02DC}" destId="{E7B83A6B-1C18-460F-BF11-B7F8154A7442}" srcOrd="0" destOrd="0" presId="urn:microsoft.com/office/officeart/2005/8/layout/vList2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AF32714-E1CF-480D-A519-D9BE7AB54176}">
      <dsp:nvSpPr>
        <dsp:cNvPr id="0" name=""/>
        <dsp:cNvSpPr/>
      </dsp:nvSpPr>
      <dsp:spPr>
        <a:xfrm>
          <a:off x="0" y="41650"/>
          <a:ext cx="7560840" cy="74529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tx2">
              <a:lumMod val="20000"/>
              <a:lumOff val="8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solidFill>
                <a:schemeClr val="tx1"/>
              </a:solidFill>
            </a:rPr>
            <a:t>-закреплять понятие «звук» и  «буква»,</a:t>
          </a:r>
        </a:p>
      </dsp:txBody>
      <dsp:txXfrm>
        <a:off x="0" y="41650"/>
        <a:ext cx="7560840" cy="745290"/>
      </dsp:txXfrm>
    </dsp:sp>
    <dsp:sp modelId="{A3C7CB10-9F25-4625-BC57-D386D3BE9AE0}">
      <dsp:nvSpPr>
        <dsp:cNvPr id="0" name=""/>
        <dsp:cNvSpPr/>
      </dsp:nvSpPr>
      <dsp:spPr>
        <a:xfrm>
          <a:off x="0" y="861820"/>
          <a:ext cx="7560840" cy="74529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solidFill>
                <a:schemeClr val="tx1"/>
              </a:solidFill>
            </a:rPr>
            <a:t>-научить определять место звука в словах,</a:t>
          </a:r>
        </a:p>
      </dsp:txBody>
      <dsp:txXfrm>
        <a:off x="0" y="861820"/>
        <a:ext cx="7560840" cy="745290"/>
      </dsp:txXfrm>
    </dsp:sp>
    <dsp:sp modelId="{5D19D0A4-DE11-4A15-BBB6-05C13E43ACD9}">
      <dsp:nvSpPr>
        <dsp:cNvPr id="0" name=""/>
        <dsp:cNvSpPr/>
      </dsp:nvSpPr>
      <dsp:spPr>
        <a:xfrm>
          <a:off x="0" y="1681990"/>
          <a:ext cx="7560840" cy="74529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solidFill>
                <a:schemeClr val="tx1"/>
              </a:solidFill>
            </a:rPr>
            <a:t>-развивать  навыки  звукового анализа и синтеза слогов,  слов,</a:t>
          </a:r>
        </a:p>
      </dsp:txBody>
      <dsp:txXfrm>
        <a:off x="0" y="1681990"/>
        <a:ext cx="7560840" cy="745290"/>
      </dsp:txXfrm>
    </dsp:sp>
    <dsp:sp modelId="{29C3B448-9233-470D-A24B-F0A07C6CC0E9}">
      <dsp:nvSpPr>
        <dsp:cNvPr id="0" name=""/>
        <dsp:cNvSpPr/>
      </dsp:nvSpPr>
      <dsp:spPr>
        <a:xfrm>
          <a:off x="0" y="2502160"/>
          <a:ext cx="7560840" cy="74529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solidFill>
                <a:schemeClr val="tx1"/>
              </a:solidFill>
            </a:rPr>
            <a:t>-совершенствовать фонематическое восприятие;</a:t>
          </a:r>
        </a:p>
      </dsp:txBody>
      <dsp:txXfrm>
        <a:off x="0" y="2502160"/>
        <a:ext cx="7560840" cy="745290"/>
      </dsp:txXfrm>
    </dsp:sp>
    <dsp:sp modelId="{6801B1DA-33BA-4666-BEA3-D53E2986C93A}">
      <dsp:nvSpPr>
        <dsp:cNvPr id="0" name=""/>
        <dsp:cNvSpPr/>
      </dsp:nvSpPr>
      <dsp:spPr>
        <a:xfrm>
          <a:off x="0" y="3322330"/>
          <a:ext cx="7560840" cy="74529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solidFill>
                <a:schemeClr val="tx1"/>
              </a:solidFill>
            </a:rPr>
            <a:t>-формировать  умения произносить и читать слоги  и слова различной слоговой структуры,</a:t>
          </a:r>
        </a:p>
      </dsp:txBody>
      <dsp:txXfrm>
        <a:off x="0" y="3322330"/>
        <a:ext cx="7560840" cy="745290"/>
      </dsp:txXfrm>
    </dsp:sp>
    <dsp:sp modelId="{E1224C87-51E6-4486-B1D4-C64527F5C878}">
      <dsp:nvSpPr>
        <dsp:cNvPr id="0" name=""/>
        <dsp:cNvSpPr/>
      </dsp:nvSpPr>
      <dsp:spPr>
        <a:xfrm>
          <a:off x="0" y="4142500"/>
          <a:ext cx="7560840" cy="74529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solidFill>
                <a:schemeClr val="tx1"/>
              </a:solidFill>
            </a:rPr>
            <a:t>-развивать  зрительное  восприятие, формировать  четкий зрительный образ буквы,</a:t>
          </a:r>
          <a:r>
            <a:rPr lang="ru-RU" sz="2000" b="1" i="1" kern="1200" dirty="0">
              <a:solidFill>
                <a:schemeClr val="tx1"/>
              </a:solidFill>
            </a:rPr>
            <a:t> </a:t>
          </a:r>
          <a:r>
            <a:rPr lang="ru-RU" sz="2000" kern="1200" dirty="0">
              <a:solidFill>
                <a:schemeClr val="tx1"/>
              </a:solidFill>
            </a:rPr>
            <a:t>профилактика дисграфии,</a:t>
          </a:r>
        </a:p>
      </dsp:txBody>
      <dsp:txXfrm>
        <a:off x="0" y="4142500"/>
        <a:ext cx="7560840" cy="745290"/>
      </dsp:txXfrm>
    </dsp:sp>
    <dsp:sp modelId="{FC51E97A-0855-40BA-B2DC-ECED2DC6E632}">
      <dsp:nvSpPr>
        <dsp:cNvPr id="0" name=""/>
        <dsp:cNvSpPr/>
      </dsp:nvSpPr>
      <dsp:spPr>
        <a:xfrm>
          <a:off x="0" y="4962671"/>
          <a:ext cx="7560840" cy="74529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solidFill>
                <a:schemeClr val="tx1"/>
              </a:solidFill>
            </a:rPr>
            <a:t>-активизировать  и развивать  основные психические  функции: восприятие, память, внимание.</a:t>
          </a:r>
        </a:p>
      </dsp:txBody>
      <dsp:txXfrm>
        <a:off x="0" y="4962671"/>
        <a:ext cx="7560840" cy="74529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7B83A6B-1C18-460F-BF11-B7F8154A7442}">
      <dsp:nvSpPr>
        <dsp:cNvPr id="0" name=""/>
        <dsp:cNvSpPr/>
      </dsp:nvSpPr>
      <dsp:spPr>
        <a:xfrm>
          <a:off x="0" y="1052861"/>
          <a:ext cx="8136904" cy="252520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solidFill>
                <a:schemeClr val="tx1"/>
              </a:solidFill>
            </a:rPr>
            <a:t>Применение компьютерной техники позволяет оптимизировать педагогический процесс, индивидуализировать обучение детей с речевыми  нарушениями и значительно повысить эффективность любой деятельности.</a:t>
          </a:r>
        </a:p>
      </dsp:txBody>
      <dsp:txXfrm>
        <a:off x="123270" y="1176131"/>
        <a:ext cx="7890364" cy="227866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04.08.2026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7" name="Объект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04.08.2026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04.08.2026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04.08.2026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8" name="Объект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04.08.2026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04.08.2026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04.08.2026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04.08.2026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04.08.2026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04.08.2026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04.08.2026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04.08.2026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file:///G:\&#1050;&#1054;&#1053;&#1050;&#1059;&#1056;&#1057;%20&#1051;&#1054;&#1043;&#1054;&#1055;&#1045;&#1044;&#1054;&#1042;\2%20&#1047;&#1042;&#1059;&#1050;&#1054;&#1041;&#1059;&#1050;&#1042;&#1045;&#1053;&#1053;&#1067;&#1049;%20&#1050;&#1040;&#1051;&#1045;&#1049;&#1044;&#1054;&#1057;&#1050;&#1054;&#1055;.pptx#-1,1,&#1057;&#1083;&#1072;&#1081;&#1076; 1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9981" y="0"/>
            <a:ext cx="9358313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203848" y="3205221"/>
            <a:ext cx="5760640" cy="2954655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800" b="1" i="1" dirty="0">
                <a:solidFill>
                  <a:schemeClr val="tx1"/>
                </a:solidFill>
              </a:rPr>
              <a:t>Многофункциональная мультимедийная  логопедическая игра: </a:t>
            </a:r>
          </a:p>
          <a:p>
            <a:pPr algn="ctr"/>
            <a:r>
              <a:rPr lang="ru-RU" sz="2800" b="1" i="1" dirty="0">
                <a:solidFill>
                  <a:schemeClr val="tx1"/>
                </a:solidFill>
              </a:rPr>
              <a:t>«Звукобуквенный калейдоскоп»</a:t>
            </a:r>
          </a:p>
          <a:p>
            <a:pPr algn="ctr"/>
            <a:endParaRPr lang="ru-RU" sz="2800" b="1" i="1" dirty="0">
              <a:solidFill>
                <a:schemeClr val="tx1"/>
              </a:solidFill>
            </a:endParaRPr>
          </a:p>
          <a:p>
            <a:pPr algn="ctr"/>
            <a:r>
              <a:rPr lang="ru-RU" sz="2800" b="1" i="1" dirty="0">
                <a:solidFill>
                  <a:schemeClr val="tx1"/>
                </a:solidFill>
              </a:rPr>
              <a:t>Учитель-логопед: Майорова Е.К.</a:t>
            </a:r>
            <a:endParaRPr lang="ru-RU" sz="2800" dirty="0">
              <a:solidFill>
                <a:schemeClr val="tx1"/>
              </a:solidFill>
            </a:endParaRPr>
          </a:p>
          <a:p>
            <a:r>
              <a:rPr lang="ru-RU" b="1" i="1" dirty="0"/>
              <a:t> 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2915816" y="2708920"/>
            <a:ext cx="46085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i="1" dirty="0"/>
              <a:t>. 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2773469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78492" y="26609"/>
            <a:ext cx="9270836" cy="69531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905016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9981" y="0"/>
            <a:ext cx="9358313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691680" y="877362"/>
            <a:ext cx="45365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677071" y="231031"/>
            <a:ext cx="5760640" cy="1661993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800" b="1" i="1" dirty="0">
                <a:solidFill>
                  <a:schemeClr val="tx1"/>
                </a:solidFill>
              </a:rPr>
              <a:t>Номинация: </a:t>
            </a:r>
          </a:p>
          <a:p>
            <a:pPr algn="ctr"/>
            <a:r>
              <a:rPr lang="ru-RU" sz="2800" b="1" i="1" dirty="0">
                <a:solidFill>
                  <a:schemeClr val="tx1"/>
                </a:solidFill>
              </a:rPr>
              <a:t>«ИКТ применяем - грамоту изучаем»</a:t>
            </a:r>
            <a:endParaRPr lang="ru-RU" sz="2800" dirty="0">
              <a:solidFill>
                <a:schemeClr val="tx1"/>
              </a:solidFill>
            </a:endParaRPr>
          </a:p>
          <a:p>
            <a:r>
              <a:rPr lang="ru-RU" b="1" i="1" dirty="0"/>
              <a:t> 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2555776" y="2492896"/>
            <a:ext cx="496855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/>
              <a:t>Цель игры:</a:t>
            </a:r>
            <a:r>
              <a:rPr lang="ru-RU" sz="2400" i="1" dirty="0"/>
              <a:t> обучение элементам грамоты детей дошкольного возраста с ОВЗ с помощью мультимедийной презентации. 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6386551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4207155838"/>
              </p:ext>
            </p:extLst>
          </p:nvPr>
        </p:nvGraphicFramePr>
        <p:xfrm>
          <a:off x="683568" y="836712"/>
          <a:ext cx="7560840" cy="57496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763688" y="260485"/>
            <a:ext cx="4968552" cy="369332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ЗАДАЧИ ЛОГОПЕДИЧЕСКОЙ ИГРЫ: </a:t>
            </a:r>
          </a:p>
        </p:txBody>
      </p:sp>
    </p:spTree>
    <p:extLst>
      <p:ext uri="{BB962C8B-B14F-4D97-AF65-F5344CB8AC3E}">
        <p14:creationId xmlns:p14="http://schemas.microsoft.com/office/powerpoint/2010/main" val="17819293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565055336"/>
              </p:ext>
            </p:extLst>
          </p:nvPr>
        </p:nvGraphicFramePr>
        <p:xfrm>
          <a:off x="611560" y="1196752"/>
          <a:ext cx="8136904" cy="39604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899592" y="260648"/>
            <a:ext cx="7416824" cy="461665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tx1"/>
                </a:solidFill>
              </a:rPr>
              <a:t>Актуальность и значимость логопедической игры:</a:t>
            </a:r>
          </a:p>
        </p:txBody>
      </p:sp>
    </p:spTree>
    <p:extLst>
      <p:ext uri="{BB962C8B-B14F-4D97-AF65-F5344CB8AC3E}">
        <p14:creationId xmlns:p14="http://schemas.microsoft.com/office/powerpoint/2010/main" val="2937829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2420888"/>
            <a:ext cx="8064896" cy="1200329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tx1"/>
                </a:solidFill>
              </a:rPr>
              <a:t>Применение компьютерных технологий становится особенно целесообразным, так как представляет информацию в привлекательной форме, что не только ускоряет запоминание, но и делает   его осмысленным и долговременным.</a:t>
            </a:r>
          </a:p>
        </p:txBody>
      </p:sp>
    </p:spTree>
    <p:extLst>
      <p:ext uri="{BB962C8B-B14F-4D97-AF65-F5344CB8AC3E}">
        <p14:creationId xmlns:p14="http://schemas.microsoft.com/office/powerpoint/2010/main" val="5372321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06363" y="0"/>
            <a:ext cx="9358313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691680" y="877362"/>
            <a:ext cx="45365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2" name="TextBox 1"/>
          <p:cNvSpPr txBox="1"/>
          <p:nvPr/>
        </p:nvSpPr>
        <p:spPr>
          <a:xfrm>
            <a:off x="467544" y="404664"/>
            <a:ext cx="5184576" cy="64633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b="1" u="sng" dirty="0">
                <a:solidFill>
                  <a:schemeClr val="tx1"/>
                </a:solidFill>
              </a:rPr>
              <a:t>Контингент:</a:t>
            </a:r>
            <a:r>
              <a:rPr lang="ru-RU" b="1" dirty="0">
                <a:solidFill>
                  <a:schemeClr val="tx1"/>
                </a:solidFill>
              </a:rPr>
              <a:t>  дети  6-7 лет  с речевыми нарушениями.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835696" y="1412776"/>
            <a:ext cx="4572000" cy="132343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r>
              <a:rPr lang="ru-RU" sz="2000" b="1" u="sng" dirty="0">
                <a:solidFill>
                  <a:schemeClr val="tx1"/>
                </a:solidFill>
              </a:rPr>
              <a:t>Используемые технические средства</a:t>
            </a:r>
            <a:r>
              <a:rPr lang="ru-RU" sz="2000" b="1" dirty="0">
                <a:solidFill>
                  <a:schemeClr val="tx1"/>
                </a:solidFill>
              </a:rPr>
              <a:t>: ноутбук, мультимедийная доска, 2 беспроводные мышки (одна для педагога, другая для ребенка).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79912" y="3429000"/>
            <a:ext cx="3816424" cy="92333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b="1" u="sng" dirty="0">
                <a:solidFill>
                  <a:schemeClr val="tx1"/>
                </a:solidFill>
              </a:rPr>
              <a:t>Время для подготовки игры</a:t>
            </a:r>
            <a:r>
              <a:rPr lang="ru-RU" b="1" dirty="0">
                <a:solidFill>
                  <a:schemeClr val="tx1"/>
                </a:solidFill>
              </a:rPr>
              <a:t>: на создание презентации ушло 2 месяца</a:t>
            </a:r>
          </a:p>
        </p:txBody>
      </p:sp>
    </p:spTree>
    <p:extLst>
      <p:ext uri="{BB962C8B-B14F-4D97-AF65-F5344CB8AC3E}">
        <p14:creationId xmlns:p14="http://schemas.microsoft.com/office/powerpoint/2010/main" val="13506971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859" y="25552"/>
            <a:ext cx="9358313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03548" y="404664"/>
            <a:ext cx="5364596" cy="1384995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chemeClr val="tx1"/>
                </a:solidFill>
              </a:rPr>
              <a:t>В процессе мультимедийной  игры должны соблюдаться следующие требования: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059832" y="2023390"/>
            <a:ext cx="3888432" cy="313932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1. Соблюдение требований СанПин</a:t>
            </a:r>
          </a:p>
          <a:p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2. Посадка за компьютером</a:t>
            </a:r>
          </a:p>
          <a:p>
            <a:pPr lvl="0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3. Учет индивидуальных особенностей ребенка</a:t>
            </a:r>
          </a:p>
          <a:p>
            <a:pPr lvl="0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4. Время использования презентации</a:t>
            </a:r>
          </a:p>
          <a:p>
            <a:pPr lvl="0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5. Смена видов деятельности</a:t>
            </a:r>
          </a:p>
          <a:p>
            <a:pPr lvl="0"/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6. Применение здоровьесберегающих технологий</a:t>
            </a:r>
          </a:p>
        </p:txBody>
      </p:sp>
    </p:spTree>
    <p:extLst>
      <p:ext uri="{BB962C8B-B14F-4D97-AF65-F5344CB8AC3E}">
        <p14:creationId xmlns:p14="http://schemas.microsoft.com/office/powerpoint/2010/main" val="20298805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835696" y="251356"/>
            <a:ext cx="5256584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b="1" u="sng" dirty="0"/>
              <a:t>Описание содержания игры:</a:t>
            </a:r>
            <a:endParaRPr lang="ru-RU" sz="24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72888" y="1988840"/>
            <a:ext cx="8798223" cy="230832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dirty="0"/>
              <a:t>Игра «Звукобуквенный калейдоскоп»  представлена в виде презентации, созданной в программе </a:t>
            </a:r>
            <a:r>
              <a:rPr lang="en-US" dirty="0"/>
              <a:t>PowerPoint</a:t>
            </a:r>
            <a:r>
              <a:rPr lang="ru-RU" dirty="0"/>
              <a:t>.</a:t>
            </a:r>
          </a:p>
          <a:p>
            <a:pPr algn="ctr"/>
            <a:r>
              <a:rPr lang="ru-RU" dirty="0"/>
              <a:t> </a:t>
            </a:r>
            <a:r>
              <a:rPr lang="ru-RU" b="1" dirty="0"/>
              <a:t>Для создания презентации использовались 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 печатные материалы -  современные логопедические  пособия и методические рекомендации,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интернет – ресурсы (Яндекс Картинки),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программные ресурсы </a:t>
            </a:r>
            <a:r>
              <a:rPr lang="en-US" dirty="0"/>
              <a:t>PowerPoint</a:t>
            </a:r>
            <a:r>
              <a:rPr lang="ru-RU" dirty="0"/>
              <a:t>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 интернет-сайт </a:t>
            </a:r>
            <a:r>
              <a:rPr lang="en-US" dirty="0" err="1"/>
              <a:t>logoped</a:t>
            </a:r>
            <a:r>
              <a:rPr lang="ru-RU" dirty="0"/>
              <a:t>.</a:t>
            </a:r>
            <a:r>
              <a:rPr lang="en-US" dirty="0" err="1"/>
              <a:t>ru</a:t>
            </a:r>
            <a:r>
              <a:rPr lang="ru-RU" dirty="0"/>
              <a:t>.</a:t>
            </a:r>
          </a:p>
        </p:txBody>
      </p:sp>
      <p:sp>
        <p:nvSpPr>
          <p:cNvPr id="5" name="Управляющая кнопка: домой 4">
            <a:hlinkClick r:id="rId2" action="ppaction://hlinkpres?slideindex=1&amp;slidetitle=Слайд 1" highlightClick="1"/>
          </p:cNvPr>
          <p:cNvSpPr/>
          <p:nvPr/>
        </p:nvSpPr>
        <p:spPr>
          <a:xfrm>
            <a:off x="8101584" y="0"/>
            <a:ext cx="1042416" cy="1042416"/>
          </a:xfrm>
          <a:prstGeom prst="actionButtonHom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446734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Другая 1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79</TotalTime>
  <Words>313</Words>
  <Application>Microsoft Office PowerPoint</Application>
  <PresentationFormat>Экран (4:3)</PresentationFormat>
  <Paragraphs>39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Arial</vt:lpstr>
      <vt:lpstr>Franklin Gothic Book</vt:lpstr>
      <vt:lpstr>Franklin Gothic Medium</vt:lpstr>
      <vt:lpstr>Wingdings 2</vt:lpstr>
      <vt:lpstr>Трек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Женя</dc:creator>
  <cp:lastModifiedBy>Екатерина Чимутова</cp:lastModifiedBy>
  <cp:revision>15</cp:revision>
  <dcterms:created xsi:type="dcterms:W3CDTF">2016-05-10T11:40:42Z</dcterms:created>
  <dcterms:modified xsi:type="dcterms:W3CDTF">2026-08-03T21:35:01Z</dcterms:modified>
</cp:coreProperties>
</file>