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8" r:id="rId9"/>
    <p:sldId id="265" r:id="rId10"/>
    <p:sldId id="280" r:id="rId11"/>
    <p:sldId id="279" r:id="rId12"/>
    <p:sldId id="286" r:id="rId13"/>
    <p:sldId id="282" r:id="rId14"/>
    <p:sldId id="287" r:id="rId15"/>
    <p:sldId id="283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CC3300"/>
    <a:srgbClr val="701039"/>
    <a:srgbClr val="3D1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1" autoAdjust="0"/>
    <p:restoredTop sz="94660"/>
  </p:normalViewPr>
  <p:slideViewPr>
    <p:cSldViewPr snapToGrid="0">
      <p:cViewPr varScale="1">
        <p:scale>
          <a:sx n="85" d="100"/>
          <a:sy n="85" d="100"/>
        </p:scale>
        <p:origin x="40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EB9D5-7E1A-4433-8B21-2237CC26FA2C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4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09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AB55-62C0-407E-B706-C907B44B0BFC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796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9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514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35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1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0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23185-9573-406A-8068-0AB4F233501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72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153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661799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4389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7359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169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10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7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smtClean="0"/>
              <a:pPr/>
              <a:t>8/4/2026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2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  <p:sldLayoutId id="2147483928" r:id="rId12"/>
    <p:sldLayoutId id="2147483929" r:id="rId13"/>
    <p:sldLayoutId id="2147483930" r:id="rId14"/>
    <p:sldLayoutId id="2147483931" r:id="rId15"/>
    <p:sldLayoutId id="214748393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7232" y="1050323"/>
            <a:ext cx="7662672" cy="4287795"/>
          </a:xfrm>
        </p:spPr>
        <p:txBody>
          <a:bodyPr>
            <a:noAutofit/>
          </a:bodyPr>
          <a:lstStyle/>
          <a:p>
            <a:pPr algn="ctr"/>
            <a:br>
              <a:rPr lang="ru-RU" sz="3200" b="1" i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spc="3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нейропсихологических игр и упражнений в работе учителя-логопеда с детьми»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32034" y="4462670"/>
            <a:ext cx="3311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</a:t>
            </a:r>
          </a:p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Лупанова Н.С.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7840" y="256032"/>
            <a:ext cx="961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комбинированного вида  № 62» г.Курска</a:t>
            </a:r>
          </a:p>
        </p:txBody>
      </p:sp>
    </p:spTree>
    <p:extLst>
      <p:ext uri="{BB962C8B-B14F-4D97-AF65-F5344CB8AC3E}">
        <p14:creationId xmlns:p14="http://schemas.microsoft.com/office/powerpoint/2010/main" val="1334774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0764" y="215170"/>
            <a:ext cx="9424415" cy="4191730"/>
          </a:xfrm>
        </p:spPr>
        <p:txBody>
          <a:bodyPr>
            <a:noAutofit/>
          </a:bodyPr>
          <a:lstStyle/>
          <a:p>
            <a:pPr algn="r"/>
            <a:br>
              <a:rPr lang="ru-RU" sz="2400" i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545" y="328927"/>
            <a:ext cx="7869174" cy="59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8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6605" y="304800"/>
            <a:ext cx="10269635" cy="6327648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ru-RU" sz="1400" dirty="0"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604" y="146304"/>
            <a:ext cx="8770019" cy="657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1259" y="231648"/>
            <a:ext cx="9169313" cy="5390676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    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Нейропсихологические игры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 специальные игровые комплексы,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способствующие развитию психических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процессов: памяти, внимания, мышления,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зрительно-моторной,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пространственной координации,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активизации речи.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Нейротренажёры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предназначены для стимуляции работы всех отделов мозга, укрепления межполушарного взаимодействия, активизации навыков концентрации внимания, тренировки панорамного зрения и активизации речи.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некоторых </a:t>
            </a:r>
            <a:r>
              <a:rPr lang="ru-RU" alt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нейротренажёров</a:t>
            </a: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игр и  упражнений, которые использовались мной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активизации развития  речи и коррекции речевых наруш</a:t>
            </a:r>
            <a:r>
              <a:rPr lang="ru-RU" sz="2000" b="1" i="1" dirty="0">
                <a:solidFill>
                  <a:srgbClr val="002060"/>
                </a:solidFill>
              </a:rPr>
              <a:t>ений:</a:t>
            </a:r>
          </a:p>
        </p:txBody>
      </p:sp>
    </p:spTree>
    <p:extLst>
      <p:ext uri="{BB962C8B-B14F-4D97-AF65-F5344CB8AC3E}">
        <p14:creationId xmlns:p14="http://schemas.microsoft.com/office/powerpoint/2010/main" val="36697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0" y="235220"/>
            <a:ext cx="5306652" cy="39799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329037"/>
            <a:ext cx="502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Су-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Джок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массажёр</a:t>
            </a:r>
            <a:endParaRPr lang="ru-RU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шарик с острыми шипами. Внутри шариков- «ёжиков» находятся два металлических кольца. Способствует развитию мелкой моторики при плохой подвижности пальцев, стимулирует речевое развитие в целом.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46548" y="2883582"/>
            <a:ext cx="66294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Мячик-ёжик мы возьмем, </a:t>
            </a:r>
          </a:p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(берем массажный мячик)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Покатаем и потрём. </a:t>
            </a:r>
          </a:p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(катаем между ладошек)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Вверх подбросим и поймаем, </a:t>
            </a:r>
          </a:p>
          <a:p>
            <a:pPr algn="ctr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(можно просто поднять мячик вверх)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иголки посчитаем.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(пальчиками одной руки нажимаем на шпики)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Пустим ёжика на стол,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(кладем мячик на стол)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Ручкой ёжика прижмём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(ручкой прижимаем мячик)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немножко покатаем…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(ручкой катаем мячик)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Потом ручку поменяем.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(меняем ручку и тоже катаем мячик)</a:t>
            </a:r>
          </a:p>
        </p:txBody>
      </p:sp>
    </p:spTree>
    <p:extLst>
      <p:ext uri="{BB962C8B-B14F-4D97-AF65-F5344CB8AC3E}">
        <p14:creationId xmlns:p14="http://schemas.microsoft.com/office/powerpoint/2010/main" val="177818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5632" y="445008"/>
            <a:ext cx="9915874" cy="563270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i="1" dirty="0">
                <a:solidFill>
                  <a:srgbClr val="7010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7010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двумя руками одновременно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развитие межполушарного взаимодействия и речи.</a:t>
            </a:r>
          </a:p>
          <a:p>
            <a:pPr marL="0" indent="0">
              <a:buNone/>
            </a:pPr>
            <a:r>
              <a:rPr lang="ru-RU" alt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</a:t>
            </a:r>
            <a:r>
              <a:rPr lang="ru-RU" alt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двумя руками одновременно проведи по линиям,</a:t>
            </a:r>
          </a:p>
          <a:p>
            <a:pPr marL="0" indent="0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произнося звук 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(любой автоматизируемый звук).</a:t>
            </a:r>
          </a:p>
          <a:p>
            <a:pPr marL="0" indent="0">
              <a:buNone/>
            </a:pPr>
            <a:r>
              <a:rPr lang="ru-RU" alt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Инструкция: 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обводи двумя руками , произноси</a:t>
            </a:r>
          </a:p>
          <a:p>
            <a:pPr marL="0" indent="0">
              <a:buNone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слоги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са-ша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со-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шо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су-шу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  <a:p>
            <a:pPr marL="0" indent="0">
              <a:buNone/>
            </a:pPr>
            <a:endParaRPr lang="ru-RU" b="1" i="1" dirty="0">
              <a:solidFill>
                <a:srgbClr val="7010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b="1" i="1" dirty="0">
              <a:solidFill>
                <a:srgbClr val="7010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i="1" dirty="0">
              <a:solidFill>
                <a:srgbClr val="7010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598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9032" y="199644"/>
            <a:ext cx="9761284" cy="6242304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Двуручное рисование</a:t>
            </a:r>
          </a:p>
          <a:p>
            <a:pPr marL="0" indent="0">
              <a:buNone/>
            </a:pP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 две руки,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проговариваем  слова на 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заданный звук, например, 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уба,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ка, ду</a:t>
            </a: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</a:t>
            </a:r>
            <a:r>
              <a:rPr lang="ru-RU" sz="2000" i="1" dirty="0" err="1">
                <a:solidFill>
                  <a:schemeClr val="tx1"/>
                </a:solidFill>
              </a:rPr>
              <a:t>д</a:t>
            </a:r>
            <a:endParaRPr lang="ru-RU" sz="2000" i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136" y="70242"/>
            <a:ext cx="6121400" cy="43257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75" y="4358740"/>
            <a:ext cx="8098409" cy="23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5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Кулак-ребро-ладонь»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упражнение улучшает мыслительную деятельность, синхронизирует работу полушарий, повышает устойчивость внимания(круг-кулак, квадрат-ладонь, прямоугольник-ребро)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Анна\Desktop\для презентации\для презентации\IMG_20240502_10413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6702" y="2286001"/>
            <a:ext cx="2833688" cy="3778250"/>
          </a:xfrm>
          <a:prstGeom prst="rect">
            <a:avLst/>
          </a:prstGeom>
          <a:noFill/>
        </p:spPr>
      </p:pic>
      <p:pic>
        <p:nvPicPr>
          <p:cNvPr id="9218" name="Picture 2" descr="C:\Users\Анна\Downloads\Без названия (10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06507" y="2395330"/>
            <a:ext cx="5906202" cy="28525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1660" y="914400"/>
            <a:ext cx="8873522" cy="5401056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195" y="1259256"/>
            <a:ext cx="6629399" cy="47499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0069" y="54356"/>
            <a:ext cx="715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Кинезиологические упражнения (схемы на переключение)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в работе над темпом и ритмом речи.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таких игр и упражнений  осуществляется дифференциация трудных звуков.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8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карандашами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захват», «скольжение», «добываем огонь» ) 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развитие разных видов восприятия, внимания, памяти, формирование пространственных представлений.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30299C-9830-A02E-358A-032B837B25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CC987057-45AD-7FC0-70C1-9A153D3D68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Тренируем межполушарное взаимодействие, внимание, координацию движений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Анна\Desktop\для презентации\IMG_20240118_1129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1493" y="2455640"/>
            <a:ext cx="4109013" cy="3778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6644" y="289560"/>
            <a:ext cx="9919116" cy="635508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Балансборд (балансировочная доска)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эффективный инструмент в работе логопеда  ДОУ. Он помогает комплексно воздействовать на речевые и неречевые процессы, стимулируя работу мозжечка — отдела мозга, который отвечает за координацию, регуляцию внимания, речевое развитие, обработку сенсорной информации, формирование навыков чтения и письма, а также за эмоциональную стабильность.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упражнений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 равновесия с одновременным речевым заданием.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Например, ребёнок может проговаривать короткие слова, тренировать звукопроизношение или повторять слоги.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Доска с лабиринтом.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Требуется не только сохранять равновесие, но и направлять шарик в нужное положение. Такие задания развивают внимательность и мелкую моторику, что связано с речевым развитием.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47761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138896"/>
            <a:ext cx="8591932" cy="2909104"/>
          </a:xfrm>
        </p:spPr>
        <p:txBody>
          <a:bodyPr>
            <a:no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Нейроавтоматизация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звуков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метод логопедической работы, который использует нейропсихологические подходы для закрепления правильного произношения звуков в речи. Он основан на принципах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нейропластичности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способности мозга изменять свою структуру и функции в ответ на опыт и обучение.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9212" y="3444240"/>
            <a:ext cx="8353108" cy="292608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нейроавтоматизации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не только закрепить правильное произношение звуков, но и развить межполушарное взаимодействие, улучшить концентрацию внимания, память, моторику, а также создать устойчивые нейронные связи, которые ускорят процесс автоматизации звуков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255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5214" y="2087880"/>
            <a:ext cx="4528185" cy="4526280"/>
          </a:xfrm>
        </p:spPr>
      </p:pic>
      <p:pic>
        <p:nvPicPr>
          <p:cNvPr id="6" name="Объект 4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841" y="883920"/>
            <a:ext cx="4800600" cy="4114800"/>
          </a:xfrm>
        </p:spPr>
      </p:pic>
    </p:spTree>
    <p:extLst>
      <p:ext uri="{BB962C8B-B14F-4D97-AF65-F5344CB8AC3E}">
        <p14:creationId xmlns:p14="http://schemas.microsoft.com/office/powerpoint/2010/main" val="887032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446087"/>
            <a:ext cx="4541520" cy="519078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7813" y="446087"/>
            <a:ext cx="5181600" cy="519078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752598" y="446085"/>
            <a:ext cx="4541521" cy="5190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36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6146" y="209979"/>
            <a:ext cx="9005380" cy="6608064"/>
          </a:xfrm>
        </p:spPr>
        <p:txBody>
          <a:bodyPr/>
          <a:lstStyle/>
          <a:p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Таким образом,  </a:t>
            </a:r>
            <a:r>
              <a:rPr lang="ru-RU" sz="2000" b="1" dirty="0" err="1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нейротренажёры</a:t>
            </a: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 </a:t>
            </a:r>
            <a:r>
              <a:rPr lang="ru-RU" sz="2000" b="1" dirty="0" err="1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нейроигры</a:t>
            </a: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активизацию межполушарных взаимодействий дают возможность более продуктивно корректировать имеющиеся у детей речевые недостатки, а также способствуют созданию базы для успешного преодоления </a:t>
            </a:r>
            <a:r>
              <a:rPr lang="ru-RU" sz="2000" b="1" dirty="0" err="1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психоречевых</a:t>
            </a: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нарушений в целом.</a:t>
            </a:r>
            <a:b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Основным требованием к использованию </a:t>
            </a:r>
            <a:r>
              <a:rPr lang="ru-RU" sz="2000" b="1" dirty="0" err="1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нейроигр</a:t>
            </a: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нейротренажёров</a:t>
            </a:r>
            <a:r>
              <a:rPr lang="ru-RU" sz="2000" b="1" dirty="0">
                <a:solidFill>
                  <a:srgbClr val="7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точное выполнение детьми движений и приёмов вместе с педагогом, систематическое, постепенное увеличение времени выполнения и сложности заданий</a:t>
            </a:r>
            <a:r>
              <a:rPr lang="ru-RU" sz="2000" b="1" dirty="0">
                <a:solidFill>
                  <a:srgbClr val="701039"/>
                </a:solidFill>
              </a:rPr>
              <a:t>.</a:t>
            </a:r>
          </a:p>
          <a:p>
            <a:r>
              <a:rPr lang="ru-RU" sz="2000" b="1" dirty="0">
                <a:solidFill>
                  <a:srgbClr val="701039"/>
                </a:solidFill>
              </a:rPr>
              <a:t>    </a:t>
            </a:r>
          </a:p>
          <a:p>
            <a:endParaRPr lang="ru-RU" sz="2000" b="1" dirty="0">
              <a:solidFill>
                <a:srgbClr val="701039"/>
              </a:solidFill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17078">
            <a:off x="3062455" y="3569757"/>
            <a:ext cx="3060885" cy="30166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69247">
            <a:off x="6982650" y="3743854"/>
            <a:ext cx="4057608" cy="259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8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1549" y="3074702"/>
            <a:ext cx="8911687" cy="1280890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4243913048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1269</TotalTime>
  <Words>661</Words>
  <Application>Microsoft Office PowerPoint</Application>
  <PresentationFormat>Широкоэкранный</PresentationFormat>
  <Paragraphs>52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Times New Roman</vt:lpstr>
      <vt:lpstr>Wingdings 3</vt:lpstr>
      <vt:lpstr>Легкий дым</vt:lpstr>
      <vt:lpstr> «Использование нейропсихологических игр и упражнений в работе учителя-логопеда с детьми»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« Кулак-ребро-ладонь» Это упражнение улучшает мыслительную деятельность, синхронизирует работу полушарий, повышает устойчивость внимания(круг-кулак, квадрат-ладонь, прямоугольник-ребро)</vt:lpstr>
      <vt:lpstr>Презентация PowerPoint</vt:lpstr>
      <vt:lpstr>Нейроигры с карандашами («захват», «скольжение», «добываем огонь» )  Направлены на развитие разных видов восприятия, внимания, памяти, формирование пространственных представлений.</vt:lpstr>
      <vt:lpstr>Тренируем межполушарное взаимодействие, внимание, координацию движений</vt:lpstr>
      <vt:lpstr>Балансборд (балансировочная доска) — эффективный инструмент в работе логопеда  ДОУ. Он помогает комплексно воздействовать на речевые и неречевые процессы, стимулируя работу мозжечка — отдела мозга, который отвечает за координацию, регуляцию внимания, речевое развитие, обработку сенсорной информации, формирование навыков чтения и письма, а также за эмоциональную стабильность. Примеры упражнений Удержание равновесия с одновременным речевым заданием. Например, ребёнок может проговаривать короткие слова, тренировать звукопроизношение или повторять слоги. Доска с лабиринтом. Требуется не только сохранять равновесие, но и направлять шарик в нужное положение. Такие задания развивают внимательность и мелкую моторику, что связано с речевым развитием. </vt:lpstr>
      <vt:lpstr>Нейроавтоматизация звуков — это метод логопедической работы, который использует нейропсихологические подходы для закрепления правильного произношения звуков в речи. Он основан на принципах нейропластичности — способности мозга изменять свою структуру и функции в ответ на опыт и обучение.</vt:lpstr>
      <vt:lpstr>Презентация PowerPoint</vt:lpstr>
      <vt:lpstr>Презентация PowerPoint</vt:lpstr>
      <vt:lpstr>Презентация PowerPoint</vt:lpstr>
      <vt:lpstr>Спасибо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Екатерина Чимутова</cp:lastModifiedBy>
  <cp:revision>98</cp:revision>
  <dcterms:created xsi:type="dcterms:W3CDTF">2021-11-10T10:00:11Z</dcterms:created>
  <dcterms:modified xsi:type="dcterms:W3CDTF">2026-08-03T21:22:07Z</dcterms:modified>
</cp:coreProperties>
</file>