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71" r:id="rId2"/>
    <p:sldId id="259" r:id="rId3"/>
    <p:sldId id="260" r:id="rId4"/>
    <p:sldId id="261" r:id="rId5"/>
    <p:sldId id="262" r:id="rId6"/>
    <p:sldId id="270" r:id="rId7"/>
    <p:sldId id="257" r:id="rId8"/>
    <p:sldId id="280" r:id="rId9"/>
    <p:sldId id="281" r:id="rId10"/>
    <p:sldId id="282" r:id="rId11"/>
    <p:sldId id="277" r:id="rId12"/>
    <p:sldId id="272" r:id="rId13"/>
    <p:sldId id="278" r:id="rId14"/>
    <p:sldId id="25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61" autoAdjust="0"/>
    <p:restoredTop sz="94660"/>
  </p:normalViewPr>
  <p:slideViewPr>
    <p:cSldViewPr snapToGrid="0">
      <p:cViewPr varScale="1">
        <p:scale>
          <a:sx n="81" d="100"/>
          <a:sy n="81" d="100"/>
        </p:scale>
        <p:origin x="86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067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580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541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525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670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688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182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640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892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898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015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8339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017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980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331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362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988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22A55-FE47-4F8E-85AE-CD20A247967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2AE41-2FE0-4957-95F3-7F30521E4E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4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microsoft.com/office/2017/06/relationships/model3d" Target="../media/model3d2.glb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C59FE1D-4540-BD49-9252-FF22DD167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2774" y="3592877"/>
            <a:ext cx="9448800" cy="1825096"/>
          </a:xfrm>
        </p:spPr>
        <p:txBody>
          <a:bodyPr>
            <a:noAutofit/>
          </a:bodyPr>
          <a:lstStyle/>
          <a:p>
            <a:pPr algn="ctr"/>
            <a:r>
              <a:rPr lang="ru-RU" sz="4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разработка по теме:</a:t>
            </a:r>
            <a:r>
              <a:rPr lang="ru-RU" sz="4000" b="1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4000" b="1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000" b="1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4000" b="1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шаг впереди: мультимодальное обучение как ключ к эффективному изучению окружающего мира в начальной школе</a:t>
            </a:r>
            <a:r>
              <a:rPr lang="ru-RU" sz="4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br>
              <a:rPr lang="ru-RU" sz="4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3919A0-5CD8-2318-5641-9C55AF517579}"/>
              </a:ext>
            </a:extLst>
          </p:cNvPr>
          <p:cNvSpPr txBox="1"/>
          <p:nvPr/>
        </p:nvSpPr>
        <p:spPr>
          <a:xfrm>
            <a:off x="4375355" y="550606"/>
            <a:ext cx="4011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МБОУ Панфиловская СОШ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23D96D-543D-9C28-0D2A-029D3F2C0025}"/>
              </a:ext>
            </a:extLst>
          </p:cNvPr>
          <p:cNvSpPr txBox="1"/>
          <p:nvPr/>
        </p:nvSpPr>
        <p:spPr>
          <a:xfrm>
            <a:off x="7777317" y="5934670"/>
            <a:ext cx="41197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Подготовила:</a:t>
            </a:r>
          </a:p>
          <a:p>
            <a:r>
              <a:rPr lang="ru-RU" dirty="0"/>
              <a:t>Учитель начальных классов Ленькова А.М.</a:t>
            </a:r>
          </a:p>
        </p:txBody>
      </p:sp>
    </p:spTree>
    <p:extLst>
      <p:ext uri="{BB962C8B-B14F-4D97-AF65-F5344CB8AC3E}">
        <p14:creationId xmlns:p14="http://schemas.microsoft.com/office/powerpoint/2010/main" val="1051155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0DEE3-A722-7ACB-AD4C-791D0E47D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6619" y="764372"/>
            <a:ext cx="9549581" cy="1811679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гениальное просто, и все простое гениально!</a:t>
            </a:r>
          </a:p>
        </p:txBody>
      </p:sp>
      <p:pic>
        <p:nvPicPr>
          <p:cNvPr id="7" name="Рисунок 6" descr="Изображение выглядит как зарисовка, книга, Детское искусство, руч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2A08228-93C2-24A5-44F4-A10F0E7AEDA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4086" y="2667002"/>
            <a:ext cx="5050970" cy="3788227"/>
          </a:xfrm>
          <a:prstGeom prst="rect">
            <a:avLst/>
          </a:prstGeom>
        </p:spPr>
      </p:pic>
      <p:pic>
        <p:nvPicPr>
          <p:cNvPr id="9" name="Рисунок 8" descr="Изображение выглядит как выпуск, начало, Академическая одежда, Учащийс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75D4BEB-8197-A2BC-AAF4-4619AB3B1B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3372" y="2271250"/>
            <a:ext cx="5709265" cy="428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907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358B56-39FD-10DF-AD22-7C2456B78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536" y="694425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b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«Окружающий мир»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6279EC71-0FE3-1AB0-2398-044F2EAF8288}"/>
              </a:ext>
            </a:extLst>
          </p:cNvPr>
          <p:cNvCxnSpPr/>
          <p:nvPr/>
        </p:nvCxnSpPr>
        <p:spPr>
          <a:xfrm flipH="1">
            <a:off x="3259928" y="2072042"/>
            <a:ext cx="1759974" cy="1111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C3F994F-A205-EF17-D627-98A3220BEFC3}"/>
              </a:ext>
            </a:extLst>
          </p:cNvPr>
          <p:cNvSpPr/>
          <p:nvPr/>
        </p:nvSpPr>
        <p:spPr>
          <a:xfrm>
            <a:off x="1809243" y="3352266"/>
            <a:ext cx="3480620" cy="12880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CE67507-CBFD-0E77-E7CA-22744FF31A6C}"/>
              </a:ext>
            </a:extLst>
          </p:cNvPr>
          <p:cNvSpPr/>
          <p:nvPr/>
        </p:nvSpPr>
        <p:spPr>
          <a:xfrm>
            <a:off x="7124220" y="3335167"/>
            <a:ext cx="3564194" cy="1219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социум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58239884-4A51-98A0-0F60-6CBD8D0B7513}"/>
              </a:ext>
            </a:extLst>
          </p:cNvPr>
          <p:cNvCxnSpPr/>
          <p:nvPr/>
        </p:nvCxnSpPr>
        <p:spPr>
          <a:xfrm>
            <a:off x="7200900" y="2057401"/>
            <a:ext cx="2025445" cy="1111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86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419C38-FC02-C72A-68F6-1DC7228D0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9019" y="616974"/>
            <a:ext cx="8610600" cy="1506879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Мультимодальное обучение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CEFAD5-11D2-B3D1-23F8-DDBF714C5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4" descr="Изображение выглядит как Графика, графический дизайн, снимок экрана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DEC264-C4E7-3BF0-BB8F-0FC700B665A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8061" y="2193925"/>
            <a:ext cx="8955878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57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2C23F3-D1BE-3E63-1F53-F34D9BA5E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607" y="639315"/>
            <a:ext cx="8610600" cy="129302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данного обучения: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11E250-F1C2-7B6B-A2A8-61231B528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Индивидуализация процесса обучения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мотивации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памяти и понимания материала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творческих способностей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коммуникативных навыков</a:t>
            </a:r>
          </a:p>
        </p:txBody>
      </p:sp>
    </p:spTree>
    <p:extLst>
      <p:ext uri="{BB962C8B-B14F-4D97-AF65-F5344CB8AC3E}">
        <p14:creationId xmlns:p14="http://schemas.microsoft.com/office/powerpoint/2010/main" val="1464856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8AEFB4-652D-F8DD-F07E-6D979B701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данного обучения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6A4AB6-5660-E296-6D0A-39AE9C6B8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различных типов материалов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Активное вовлечение учащихся в процесс обучения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технологий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305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83A356-9980-FDC4-4994-F999D55E5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84904"/>
            <a:ext cx="5869857" cy="4708852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– одна, </a:t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путей восприятия – множество.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Объект 3" descr="Красный тетраэдр">
                <a:extLst>
                  <a:ext uri="{FF2B5EF4-FFF2-40B4-BE49-F238E27FC236}">
                    <a16:creationId xmlns:a16="http://schemas.microsoft.com/office/drawing/2014/main" id="{75AF2E9E-2F2E-A5EF-AB45-585D270B7BAD}"/>
                  </a:ext>
                </a:extLst>
              </p:cNvPr>
              <p:cNvGraphicFramePr>
                <a:graphicFrameLocks noGrp="1" noChangeAspect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658385216"/>
                  </p:ext>
                </p:extLst>
              </p:nvPr>
            </p:nvGraphicFramePr>
            <p:xfrm rot="172461">
              <a:off x="-155377" y="618668"/>
              <a:ext cx="5920113" cy="4492515"/>
            </p:xfrm>
            <a:graphic>
              <a:graphicData uri="http://schemas.microsoft.com/office/drawing/2017/model3d">
                <am3d:model3d r:embed="rId2">
                  <am3d:spPr>
                    <a:xfrm rot="172461">
                      <a:off x="0" y="0"/>
                      <a:ext cx="5920113" cy="4492515"/>
                    </a:xfrm>
                    <a:prstGeom prst="rect">
                      <a:avLst/>
                    </a:prstGeom>
                  </am3d:spPr>
                  <am3d:camera>
                    <am3d:pos x="0" y="0" z="7427198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166890" d="1000000"/>
                    <am3d:preTrans dx="531" dy="-15492322" dz="-5131587"/>
                    <am3d:scale>
                      <am3d:sx n="1000000" d="1000000"/>
                      <am3d:sy n="1000000" d="1000000"/>
                      <am3d:sz n="1000000" d="1000000"/>
                    </am3d:scale>
                    <am3d:rot ax="-7837904" ay="-2497000" az="853558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737007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Объект 3" descr="Красный тетраэдр">
                <a:extLst>
                  <a:ext uri="{FF2B5EF4-FFF2-40B4-BE49-F238E27FC236}">
                    <a16:creationId xmlns:a16="http://schemas.microsoft.com/office/drawing/2014/main" id="{75AF2E9E-2F2E-A5EF-AB45-585D270B7BA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72461">
                <a:off x="-155377" y="618668"/>
                <a:ext cx="5920113" cy="449251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779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accel="1000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E47053-011B-711C-4849-C1BBC675F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451" y="440173"/>
            <a:ext cx="8610600" cy="1293028"/>
          </a:xfrm>
        </p:spPr>
        <p:txBody>
          <a:bodyPr/>
          <a:lstStyle/>
          <a:p>
            <a:pPr algn="ctr"/>
            <a:r>
              <a:rPr lang="ru-RU" dirty="0"/>
              <a:t>Задания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 descr="Изображение выглядит как птица, на открытом воздухе, клюв, дере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9BFA233-9589-5508-E762-5E0790BE0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792" y="980843"/>
            <a:ext cx="4677671" cy="2750471"/>
          </a:xfrm>
        </p:spPr>
      </p:pic>
      <p:pic>
        <p:nvPicPr>
          <p:cNvPr id="7" name="Рисунок 6" descr="Изображение выглядит как облако, молния, небо, гроз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29F19B5-844E-C9F8-C07D-6D62AF8FFBB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6382" y="3789253"/>
            <a:ext cx="4449008" cy="2963636"/>
          </a:xfrm>
          <a:prstGeom prst="rect">
            <a:avLst/>
          </a:prstGeom>
        </p:spPr>
      </p:pic>
      <p:pic>
        <p:nvPicPr>
          <p:cNvPr id="9" name="Рисунок 8" descr="Изображение выглядит как вода, природа, прибой, серфинг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1F71E8C-AEF7-FF13-194B-E8BCBD1D8D4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1" y="1214879"/>
            <a:ext cx="3787548" cy="553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81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7CE1E-A0DB-F506-900C-0786504F6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914" y="448687"/>
            <a:ext cx="8610600" cy="1293028"/>
          </a:xfrm>
        </p:spPr>
        <p:txBody>
          <a:bodyPr/>
          <a:lstStyle/>
          <a:p>
            <a:pPr algn="ctr"/>
            <a:r>
              <a:rPr lang="ru-RU" dirty="0"/>
              <a:t>задания</a:t>
            </a:r>
          </a:p>
        </p:txBody>
      </p:sp>
      <p:pic>
        <p:nvPicPr>
          <p:cNvPr id="5" name="Объект 4" descr="Изображение выглядит как дерево, деревянный, на открытом воздухе, багажн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9B4AD62-B4A5-AAD8-CDFD-08E7199BBA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043" y="1588642"/>
            <a:ext cx="4504986" cy="4504986"/>
          </a:xfrm>
        </p:spPr>
      </p:pic>
      <p:pic>
        <p:nvPicPr>
          <p:cNvPr id="7" name="Рисунок 6" descr="Изображение выглядит как Минеральный, камень, Каменный инструм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27FFD03-0CB1-F904-85B8-395908325F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7470" y="1588643"/>
            <a:ext cx="6044257" cy="450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43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7A95E6-2A41-2640-411C-A43B539CF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546659"/>
            <a:ext cx="8610600" cy="1293028"/>
          </a:xfrm>
        </p:spPr>
        <p:txBody>
          <a:bodyPr/>
          <a:lstStyle/>
          <a:p>
            <a:pPr algn="ctr"/>
            <a:r>
              <a:rPr lang="ru-RU" dirty="0"/>
              <a:t>Задания</a:t>
            </a:r>
          </a:p>
        </p:txBody>
      </p:sp>
      <p:pic>
        <p:nvPicPr>
          <p:cNvPr id="5" name="Объект 4" descr="Изображение выглядит как пт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FD1CCB4-8130-B859-0D17-6B03585A2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1971"/>
            <a:ext cx="6096000" cy="3429000"/>
          </a:xfrm>
        </p:spPr>
      </p:pic>
      <p:pic>
        <p:nvPicPr>
          <p:cNvPr id="7" name="Рисунок 6" descr="Изображение выглядит как снимок экран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F2D83B4-7F32-187C-DA72-5ADD7CDE799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9914" y="1338942"/>
            <a:ext cx="4887686" cy="488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554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Объект 3" descr="Тетраэдр">
                <a:extLst>
                  <a:ext uri="{FF2B5EF4-FFF2-40B4-BE49-F238E27FC236}">
                    <a16:creationId xmlns:a16="http://schemas.microsoft.com/office/drawing/2014/main" id="{D47538F9-15B5-EB3D-33C1-643B553AEE3E}"/>
                  </a:ext>
                </a:extLst>
              </p:cNvPr>
              <p:cNvGraphicFramePr>
                <a:graphicFrameLocks noGrp="1" noChangeAspect="1"/>
              </p:cNvGraphicFramePr>
              <p:nvPr>
                <p:ph idx="1"/>
              </p:nvPr>
            </p:nvGraphicFramePr>
            <p:xfrm>
              <a:off x="4217594" y="-847677"/>
              <a:ext cx="3162920" cy="3392948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162920" cy="3392948"/>
                    </a:xfrm>
                    <a:prstGeom prst="rect">
                      <a:avLst/>
                    </a:prstGeom>
                  </am3d:spPr>
                  <am3d:camera>
                    <am3d:pos x="0" y="0" z="7427198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166890" d="1000000"/>
                    <am3d:preTrans dx="531" dy="-15492322" dz="-5131587"/>
                    <am3d:scale>
                      <am3d:sx n="1000000" d="1000000"/>
                      <am3d:sy n="1000000" d="1000000"/>
                      <am3d:sz n="1000000" d="1000000"/>
                    </am3d:scale>
                    <am3d:rot ax="5431389" ay="-57745" az="-7112675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11817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Объект 3" descr="Тетраэдр">
                <a:extLst>
                  <a:ext uri="{FF2B5EF4-FFF2-40B4-BE49-F238E27FC236}">
                    <a16:creationId xmlns:a16="http://schemas.microsoft.com/office/drawing/2014/main" id="{D47538F9-15B5-EB3D-33C1-643B553AEE3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17594" y="-847677"/>
                <a:ext cx="3162920" cy="3392948"/>
              </a:xfrm>
              <a:prstGeom prst="rect">
                <a:avLst/>
              </a:prstGeom>
            </p:spPr>
          </p:pic>
        </mc:Fallback>
      </mc:AlternateContent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0036F620-60D5-0CC9-6580-B8A8A53C1CFA}"/>
              </a:ext>
            </a:extLst>
          </p:cNvPr>
          <p:cNvCxnSpPr>
            <a:cxnSpLocks/>
          </p:cNvCxnSpPr>
          <p:nvPr/>
        </p:nvCxnSpPr>
        <p:spPr>
          <a:xfrm flipH="1">
            <a:off x="2699657" y="1567543"/>
            <a:ext cx="1836464" cy="1186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51ABDFBF-E515-2373-F9EA-95C1CF450B53}"/>
              </a:ext>
            </a:extLst>
          </p:cNvPr>
          <p:cNvCxnSpPr>
            <a:cxnSpLocks/>
          </p:cNvCxnSpPr>
          <p:nvPr/>
        </p:nvCxnSpPr>
        <p:spPr>
          <a:xfrm flipH="1">
            <a:off x="4536121" y="2041931"/>
            <a:ext cx="884965" cy="1768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5BE13766-13F0-297A-1757-5EF725CB5D0F}"/>
              </a:ext>
            </a:extLst>
          </p:cNvPr>
          <p:cNvCxnSpPr>
            <a:cxnSpLocks/>
          </p:cNvCxnSpPr>
          <p:nvPr/>
        </p:nvCxnSpPr>
        <p:spPr>
          <a:xfrm>
            <a:off x="6572990" y="2041931"/>
            <a:ext cx="807524" cy="1598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73A47388-4ABA-158A-56A3-85761DCA9BEE}"/>
              </a:ext>
            </a:extLst>
          </p:cNvPr>
          <p:cNvCxnSpPr>
            <a:cxnSpLocks/>
          </p:cNvCxnSpPr>
          <p:nvPr/>
        </p:nvCxnSpPr>
        <p:spPr>
          <a:xfrm>
            <a:off x="7095630" y="1363866"/>
            <a:ext cx="1680622" cy="8286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Равнобедренный треугольник 20">
            <a:extLst>
              <a:ext uri="{FF2B5EF4-FFF2-40B4-BE49-F238E27FC236}">
                <a16:creationId xmlns:a16="http://schemas.microsoft.com/office/drawing/2014/main" id="{5018C1C2-FAB6-91DB-5C7B-30634EB2ED79}"/>
              </a:ext>
            </a:extLst>
          </p:cNvPr>
          <p:cNvSpPr/>
          <p:nvPr/>
        </p:nvSpPr>
        <p:spPr>
          <a:xfrm>
            <a:off x="2492605" y="3561968"/>
            <a:ext cx="3126406" cy="2274442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грань-Слуховое </a:t>
            </a: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Равнобедренный треугольник 21">
            <a:extLst>
              <a:ext uri="{FF2B5EF4-FFF2-40B4-BE49-F238E27FC236}">
                <a16:creationId xmlns:a16="http://schemas.microsoft.com/office/drawing/2014/main" id="{F2373AF9-8388-FD63-1336-461C32A5D126}"/>
              </a:ext>
            </a:extLst>
          </p:cNvPr>
          <p:cNvSpPr/>
          <p:nvPr/>
        </p:nvSpPr>
        <p:spPr>
          <a:xfrm>
            <a:off x="5750943" y="3706473"/>
            <a:ext cx="3162920" cy="2373086"/>
          </a:xfrm>
          <a:prstGeom prst="triangle">
            <a:avLst>
              <a:gd name="adj" fmla="val 46830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грань-Тактильное </a:t>
            </a: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Равнобедренный треугольник 22">
            <a:extLst>
              <a:ext uri="{FF2B5EF4-FFF2-40B4-BE49-F238E27FC236}">
                <a16:creationId xmlns:a16="http://schemas.microsoft.com/office/drawing/2014/main" id="{372DB40C-C1F4-47BB-2F69-FDE359D53381}"/>
              </a:ext>
            </a:extLst>
          </p:cNvPr>
          <p:cNvSpPr/>
          <p:nvPr/>
        </p:nvSpPr>
        <p:spPr>
          <a:xfrm>
            <a:off x="7699042" y="1147157"/>
            <a:ext cx="4437914" cy="2662842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грань-Кинестетическое </a:t>
            </a: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Равнобедренный треугольник 1">
            <a:extLst>
              <a:ext uri="{FF2B5EF4-FFF2-40B4-BE49-F238E27FC236}">
                <a16:creationId xmlns:a16="http://schemas.microsoft.com/office/drawing/2014/main" id="{5BE63CB6-5566-CB65-C18C-19A43369820C}"/>
              </a:ext>
            </a:extLst>
          </p:cNvPr>
          <p:cNvSpPr/>
          <p:nvPr/>
        </p:nvSpPr>
        <p:spPr>
          <a:xfrm>
            <a:off x="11401" y="1221465"/>
            <a:ext cx="3162920" cy="2207536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грань-Визуальное</a:t>
            </a: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7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accel="1000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51F95-F8E4-0092-43CC-9FE497055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608" y="300000"/>
            <a:ext cx="9910916" cy="106434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 и результативность</a:t>
            </a:r>
          </a:p>
        </p:txBody>
      </p:sp>
      <p:pic>
        <p:nvPicPr>
          <p:cNvPr id="5" name="Объект 4" descr="Изображение выглядит как текст, меню, бумага, баг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6CFFB44-541F-D0EB-1DCC-B5B3D004FA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398758" y="1802605"/>
            <a:ext cx="3015293" cy="2141300"/>
          </a:xfrm>
        </p:spPr>
      </p:pic>
      <p:pic>
        <p:nvPicPr>
          <p:cNvPr id="7" name="Рисунок 6" descr="Изображение выглядит как текст, бумага, меню, Бумажное издел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C99D5E8-2BB4-3D6B-2057-0E6AAE3030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436675" y="1857635"/>
            <a:ext cx="3361949" cy="2375364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меню, бумага, круг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65D6653-4627-F443-08DC-FEBED59D693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2427" y="1364343"/>
            <a:ext cx="4131270" cy="286956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растение, бумаг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0617C37-3D3A-206E-2D62-E72654AB9D9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658" y="4294673"/>
            <a:ext cx="3371315" cy="2263327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текст, меню, бумага, Бумажное издел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08FF155-F2DB-9233-881E-B1F42AA53A9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4835" y="4185054"/>
            <a:ext cx="3450548" cy="2406947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цветок, меню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101C44D-0B4E-56E2-AF26-E53BD7CA0A9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224" y="1210698"/>
            <a:ext cx="2113280" cy="3023206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цветок, рыба, меню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7B3BD22-7B70-F77B-97B2-DF17D42DD8D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1274" y="3963921"/>
            <a:ext cx="1971751" cy="2824894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цветок, меню, плака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1E9A14-9D75-9BB7-E73A-5C1EAB0DCCC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8601" y="1383965"/>
            <a:ext cx="1953457" cy="2781466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цветок, меню, плака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DA7C964-EFC8-C2C4-EE41-1A1A9439388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9100" y="3791601"/>
            <a:ext cx="2048609" cy="2919002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меню, цветок, рыб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62A595-F27F-FEA5-C0DB-D3C1842FA4D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8015" y="3901212"/>
            <a:ext cx="1971751" cy="283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0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1D1967-3710-FEDC-4621-69B7A735F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4802" y="859029"/>
            <a:ext cx="5707198" cy="5211884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Будущее </a:t>
            </a:r>
            <a:b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</p:txBody>
      </p:sp>
      <p:pic>
        <p:nvPicPr>
          <p:cNvPr id="5" name="Объект 4" descr="Изображение выглядит как Графика, зарисовка, дизайн, шабло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53604D-373A-9A31-7AC9-8BB98EF9BC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344" y="529144"/>
            <a:ext cx="5994944" cy="5871655"/>
          </a:xfrm>
        </p:spPr>
      </p:pic>
    </p:spTree>
    <p:extLst>
      <p:ext uri="{BB962C8B-B14F-4D97-AF65-F5344CB8AC3E}">
        <p14:creationId xmlns:p14="http://schemas.microsoft.com/office/powerpoint/2010/main" val="3226939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577F7-2B5A-0BB4-A757-BCAB02190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431" y="1215875"/>
            <a:ext cx="6580239" cy="427703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уроке-многограннике все грани важны!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94BDDC36-16A6-54B8-071A-9534270BF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5799" y="1215875"/>
            <a:ext cx="4240161" cy="442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012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90BEBA-FD29-F9FE-410E-2778316BC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pic>
        <p:nvPicPr>
          <p:cNvPr id="5" name="Объект 4" descr="Изображение выглядит как цветок, Флористика, растение, на открытом воздух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F7ADC9F-74F2-097C-6D64-DE7F7A6A05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3843" y="2193925"/>
            <a:ext cx="4024313" cy="4024313"/>
          </a:xfrm>
        </p:spPr>
      </p:pic>
    </p:spTree>
    <p:extLst>
      <p:ext uri="{BB962C8B-B14F-4D97-AF65-F5344CB8AC3E}">
        <p14:creationId xmlns:p14="http://schemas.microsoft.com/office/powerpoint/2010/main" val="3083195091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346</TotalTime>
  <Words>134</Words>
  <Application>Microsoft Office PowerPoint</Application>
  <PresentationFormat>Широкоэкранный</PresentationFormat>
  <Paragraphs>33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Times New Roman</vt:lpstr>
      <vt:lpstr>След самолета</vt:lpstr>
      <vt:lpstr>Методическая разработка по теме:   «На шаг впереди: мультимодальное обучение как ключ к эффективному изучению окружающего мира в начальной школе» </vt:lpstr>
      <vt:lpstr>Все гениальное просто, и все простое гениально!</vt:lpstr>
      <vt:lpstr>Предмет  «Окружающий мир»</vt:lpstr>
      <vt:lpstr>Мультимодальное обучение</vt:lpstr>
      <vt:lpstr>Цель данного обучения:</vt:lpstr>
      <vt:lpstr>Методы данного обучения</vt:lpstr>
      <vt:lpstr>Тема – одна,  а путей восприятия – множество.</vt:lpstr>
      <vt:lpstr>Задания </vt:lpstr>
      <vt:lpstr>задания</vt:lpstr>
      <vt:lpstr>Задания</vt:lpstr>
      <vt:lpstr>Презентация PowerPoint</vt:lpstr>
      <vt:lpstr>Активность и результативность</vt:lpstr>
      <vt:lpstr>Будущее  образование</vt:lpstr>
      <vt:lpstr>В уроке-многограннике все грани важны!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Екатерина Чимутова</cp:lastModifiedBy>
  <cp:revision>15</cp:revision>
  <dcterms:created xsi:type="dcterms:W3CDTF">2026-02-04T21:05:49Z</dcterms:created>
  <dcterms:modified xsi:type="dcterms:W3CDTF">2026-08-03T20:53:32Z</dcterms:modified>
</cp:coreProperties>
</file>