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2" r:id="rId6"/>
    <p:sldId id="263" r:id="rId7"/>
    <p:sldId id="264" r:id="rId8"/>
    <p:sldId id="261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CD00-899B-411B-AC3F-A2254658357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A1E-1A7B-4FC6-A709-9058B7417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476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CD00-899B-411B-AC3F-A2254658357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A1E-1A7B-4FC6-A709-9058B7417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183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CD00-899B-411B-AC3F-A2254658357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A1E-1A7B-4FC6-A709-9058B7417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451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CD00-899B-411B-AC3F-A2254658357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A1E-1A7B-4FC6-A709-9058B7417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949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CD00-899B-411B-AC3F-A2254658357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A1E-1A7B-4FC6-A709-9058B7417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60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CD00-899B-411B-AC3F-A2254658357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A1E-1A7B-4FC6-A709-9058B7417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973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CD00-899B-411B-AC3F-A2254658357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A1E-1A7B-4FC6-A709-9058B7417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787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CD00-899B-411B-AC3F-A2254658357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A1E-1A7B-4FC6-A709-9058B7417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741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CD00-899B-411B-AC3F-A2254658357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A1E-1A7B-4FC6-A709-9058B7417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281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CD00-899B-411B-AC3F-A2254658357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A1E-1A7B-4FC6-A709-9058B7417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435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CD00-899B-411B-AC3F-A2254658357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3A1E-1A7B-4FC6-A709-9058B7417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05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6CD00-899B-411B-AC3F-A2254658357A}" type="datetimeFigureOut">
              <a:rPr lang="ru-RU" smtClean="0"/>
              <a:t>03.08.2026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F3A1E-1A7B-4FC6-A709-9058B7417E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78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314" y="783770"/>
            <a:ext cx="121266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                                     ИСПОЛЬЗОВАНИЕ </a:t>
            </a:r>
          </a:p>
          <a:p>
            <a:r>
              <a:rPr lang="ru-RU" sz="3600" dirty="0"/>
              <a:t>              НЕЙРОЛОГОРИТМИЧЕСКИХ  УПРАЖНЕНИЙ</a:t>
            </a:r>
          </a:p>
          <a:p>
            <a:r>
              <a:rPr lang="ru-RU" sz="3600" dirty="0"/>
              <a:t>                            В           РАБОТЕ        ЛОГОПЕДА </a:t>
            </a:r>
          </a:p>
          <a:p>
            <a:r>
              <a:rPr lang="ru-RU" sz="3600" dirty="0"/>
              <a:t>    С   ДЕТЬМИ  РАЗЛИЧНЫХ  НОЗОЛОГИЧЕСКИХ КАТЕГОРИЙ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80514" y="4934634"/>
            <a:ext cx="4422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Левашова Т.В. Учитель-логопед</a:t>
            </a:r>
          </a:p>
          <a:p>
            <a:r>
              <a:rPr lang="ru-RU" sz="2400"/>
              <a:t>КБУ РК </a:t>
            </a:r>
            <a:r>
              <a:rPr lang="ru-RU" sz="2400" dirty="0"/>
              <a:t>«ЦСЗН </a:t>
            </a:r>
            <a:r>
              <a:rPr lang="ru-RU" sz="2400" dirty="0" err="1"/>
              <a:t>г.Воркуты</a:t>
            </a:r>
            <a:r>
              <a:rPr lang="ru-RU" sz="2400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81721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3061" y="849087"/>
            <a:ext cx="108981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В современной действительности мы все </a:t>
            </a:r>
            <a:r>
              <a:rPr lang="ru-RU" sz="3200"/>
              <a:t>чаще сталкиваемся </a:t>
            </a:r>
            <a:r>
              <a:rPr lang="ru-RU" sz="3200" dirty="0"/>
              <a:t>со специфическими </a:t>
            </a:r>
            <a:r>
              <a:rPr lang="ru-RU" sz="3200"/>
              <a:t>формами речевых </a:t>
            </a:r>
            <a:r>
              <a:rPr lang="ru-RU" sz="3200" dirty="0"/>
              <a:t>нарушений у детей. </a:t>
            </a:r>
          </a:p>
          <a:p>
            <a:endParaRPr lang="ru-RU" sz="3200" dirty="0"/>
          </a:p>
          <a:p>
            <a:r>
              <a:rPr lang="ru-RU" sz="3200" dirty="0"/>
              <a:t> С такими нарушениями, которые указывают на </a:t>
            </a:r>
            <a:r>
              <a:rPr lang="ru-RU" sz="3200" b="1" dirty="0" err="1"/>
              <a:t>несформированность</a:t>
            </a:r>
            <a:r>
              <a:rPr lang="ru-RU" sz="3200" b="1" dirty="0"/>
              <a:t> </a:t>
            </a:r>
            <a:r>
              <a:rPr lang="ru-RU" sz="3200" dirty="0"/>
              <a:t>и/или </a:t>
            </a:r>
            <a:r>
              <a:rPr lang="ru-RU" sz="3200" b="1" dirty="0" err="1"/>
              <a:t>дефицитарность</a:t>
            </a:r>
            <a:r>
              <a:rPr lang="ru-RU" sz="3200" b="1" dirty="0"/>
              <a:t> </a:t>
            </a:r>
            <a:r>
              <a:rPr lang="ru-RU" sz="3200" dirty="0"/>
              <a:t>тех </a:t>
            </a:r>
            <a:r>
              <a:rPr lang="ru-RU" sz="3200" b="1" dirty="0"/>
              <a:t>мозговых структур</a:t>
            </a:r>
            <a:r>
              <a:rPr lang="ru-RU" sz="3200" dirty="0"/>
              <a:t>, которые </a:t>
            </a:r>
            <a:r>
              <a:rPr lang="ru-RU" sz="3200" b="1" dirty="0"/>
              <a:t>должны обеспечивать нейробиологическую базу речи</a:t>
            </a:r>
            <a:r>
              <a:rPr lang="ru-RU" sz="3200" dirty="0"/>
              <a:t>. Простыми словами: дыхание, слюноотделение, тонус, статика, просодика речи и др. </a:t>
            </a:r>
          </a:p>
        </p:txBody>
      </p:sp>
    </p:spTree>
    <p:extLst>
      <p:ext uri="{BB962C8B-B14F-4D97-AF65-F5344CB8AC3E}">
        <p14:creationId xmlns:p14="http://schemas.microsoft.com/office/powerpoint/2010/main" val="2954094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39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6490" y="1054360"/>
            <a:ext cx="106648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b="1" dirty="0" err="1"/>
              <a:t>Нейрологоритмические</a:t>
            </a:r>
            <a:r>
              <a:rPr lang="ru-RU" sz="4000" b="1" dirty="0"/>
              <a:t> упражнения </a:t>
            </a:r>
            <a:r>
              <a:rPr lang="ru-RU" sz="4000" dirty="0"/>
              <a:t>помогают соединить речь с движением, способствует развитию чувства ритма, нормализации и регулированию темпа речи, развитию общей и мелкой моторики, пространственных представлений, межполушарных связей.</a:t>
            </a:r>
          </a:p>
        </p:txBody>
      </p:sp>
    </p:spTree>
    <p:extLst>
      <p:ext uri="{BB962C8B-B14F-4D97-AF65-F5344CB8AC3E}">
        <p14:creationId xmlns:p14="http://schemas.microsoft.com/office/powerpoint/2010/main" val="483032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6612" y="158620"/>
            <a:ext cx="69699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В процессе моей работы и практического отбора упражнений у меня получился “коктейль” из </a:t>
            </a:r>
            <a:r>
              <a:rPr lang="ru-RU" sz="2800" b="1" dirty="0"/>
              <a:t>логопедической ритмики</a:t>
            </a:r>
            <a:r>
              <a:rPr lang="ru-RU" sz="2800" dirty="0"/>
              <a:t>, </a:t>
            </a:r>
            <a:r>
              <a:rPr lang="ru-RU" sz="2800" b="1" dirty="0"/>
              <a:t>нейропсихологической коррекции </a:t>
            </a:r>
            <a:r>
              <a:rPr lang="ru-RU" sz="2800" dirty="0"/>
              <a:t>и основного инструмента - </a:t>
            </a:r>
            <a:r>
              <a:rPr lang="ru-RU" sz="2800" b="1" dirty="0"/>
              <a:t>ковра </a:t>
            </a:r>
            <a:r>
              <a:rPr lang="ru-RU" sz="2800" b="1" dirty="0" err="1"/>
              <a:t>нейропсихолога</a:t>
            </a:r>
            <a:r>
              <a:rPr lang="ru-RU" sz="2800" b="1" dirty="0"/>
              <a:t>, </a:t>
            </a:r>
            <a:r>
              <a:rPr lang="ru-RU" sz="2800" dirty="0"/>
              <a:t> </a:t>
            </a:r>
            <a:r>
              <a:rPr lang="ru-RU" sz="2800" dirty="0" err="1"/>
              <a:t>предназначеного</a:t>
            </a:r>
            <a:r>
              <a:rPr lang="ru-RU" sz="2800" dirty="0"/>
              <a:t> для развития кинетического фактора, зрительно-пространственного фактора, фактора программирования, регуляции и контроля. </a:t>
            </a:r>
          </a:p>
        </p:txBody>
      </p:sp>
    </p:spTree>
    <p:extLst>
      <p:ext uri="{BB962C8B-B14F-4D97-AF65-F5344CB8AC3E}">
        <p14:creationId xmlns:p14="http://schemas.microsoft.com/office/powerpoint/2010/main" val="953828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6612" y="158620"/>
            <a:ext cx="10851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      </a:t>
            </a:r>
            <a:r>
              <a:rPr lang="ru-RU" sz="2800" dirty="0" err="1"/>
              <a:t>Нейрологоритмические</a:t>
            </a:r>
            <a:r>
              <a:rPr lang="ru-RU" sz="2800" dirty="0"/>
              <a:t> </a:t>
            </a:r>
            <a:r>
              <a:rPr lang="ru-RU" sz="2800" dirty="0" err="1"/>
              <a:t>упражения</a:t>
            </a:r>
            <a:r>
              <a:rPr lang="ru-RU" sz="2800" dirty="0"/>
              <a:t>, используемые мной в работе.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6465" y="1380931"/>
            <a:ext cx="49669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Упражнения на </a:t>
            </a:r>
            <a:r>
              <a:rPr lang="ru-RU" sz="2400" b="1" dirty="0"/>
              <a:t>развитие кинетического фактора</a:t>
            </a:r>
            <a:r>
              <a:rPr lang="ru-RU" sz="2400" dirty="0"/>
              <a:t>,  который  связан с работой </a:t>
            </a:r>
            <a:r>
              <a:rPr lang="ru-RU" sz="2400" dirty="0" err="1"/>
              <a:t>премоторных</a:t>
            </a:r>
            <a:r>
              <a:rPr lang="ru-RU" sz="2400" dirty="0"/>
              <a:t> отделов мозга.</a:t>
            </a:r>
          </a:p>
          <a:p>
            <a:r>
              <a:rPr lang="ru-RU" sz="2400" dirty="0"/>
              <a:t> Упражнение «Ленточки». Ребенок шагает по ленточкам в произвольном или заданном взрослым порядке. Например, сначала по вертикальной, потом по горизонтальной, а потом опять по вертикальной ленточкам, т.е. буквой «П». </a:t>
            </a:r>
          </a:p>
        </p:txBody>
      </p:sp>
    </p:spTree>
    <p:extLst>
      <p:ext uri="{BB962C8B-B14F-4D97-AF65-F5344CB8AC3E}">
        <p14:creationId xmlns:p14="http://schemas.microsoft.com/office/powerpoint/2010/main" val="3994997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6612" y="158620"/>
            <a:ext cx="10851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      </a:t>
            </a:r>
            <a:r>
              <a:rPr lang="ru-RU" sz="2800" dirty="0" err="1"/>
              <a:t>Нейрологоритмические</a:t>
            </a:r>
            <a:r>
              <a:rPr lang="ru-RU" sz="2800" dirty="0"/>
              <a:t> </a:t>
            </a:r>
            <a:r>
              <a:rPr lang="ru-RU" sz="2800" dirty="0" err="1"/>
              <a:t>упражения</a:t>
            </a:r>
            <a:r>
              <a:rPr lang="ru-RU" sz="2800" dirty="0"/>
              <a:t>, используемые мной в работе.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33404" y="1159702"/>
            <a:ext cx="496699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Разные варианты упражнения Ленточка: 1.1 Упражнение выполняется так же, как и упражнение 1, но ребенок на слово: «Раз» хлопает в ладоши два раза, на слово: «Два» - один раз. </a:t>
            </a:r>
          </a:p>
          <a:p>
            <a:r>
              <a:rPr lang="ru-RU" sz="2400" dirty="0"/>
              <a:t>1.2. При ходьбе пятка одной ноги должна вставать впритык к пальцам другой ноги. Ребенок должен пройти все вертикальные ленточки с разными </a:t>
            </a:r>
            <a:r>
              <a:rPr lang="ru-RU" sz="2400" dirty="0" err="1"/>
              <a:t>рифмовочками</a:t>
            </a:r>
            <a:r>
              <a:rPr lang="ru-RU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6946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6612" y="158620"/>
            <a:ext cx="10851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/>
              <a:t>      </a:t>
            </a:r>
            <a:r>
              <a:rPr lang="ru-RU" sz="2800" dirty="0" err="1"/>
              <a:t>Нейрологоритмические</a:t>
            </a:r>
            <a:r>
              <a:rPr lang="ru-RU" sz="2800" dirty="0"/>
              <a:t> </a:t>
            </a:r>
            <a:r>
              <a:rPr lang="ru-RU" sz="2800" dirty="0" err="1"/>
              <a:t>упражения</a:t>
            </a:r>
            <a:r>
              <a:rPr lang="ru-RU" sz="2800" dirty="0"/>
              <a:t>, используемые мной в работе.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6612" y="1987420"/>
            <a:ext cx="52064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Упражнение на </a:t>
            </a:r>
            <a:r>
              <a:rPr lang="ru-RU" sz="2400" b="1" dirty="0"/>
              <a:t>дифференцирование  носового и ротового дыхания</a:t>
            </a:r>
            <a:r>
              <a:rPr lang="ru-RU" sz="2400" dirty="0"/>
              <a:t>. Для этого, на вдохе, без давления зажмите губы ребенка, используя перчатки или чистый платок. На выдохе – без давления зажмите ноздри. Таким образом, мы вырабатываем вдох через нос и выдох через рот. Выполняем 5 циклов дыхания. Педагог командует: «Вдох-выдох» 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4816" y="4487920"/>
            <a:ext cx="44693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Упражнение более сложного уровня. Инструкция для ребенка «  Носик вдыхает- животик надумаем. Ротик выдыхает животик -опускаем.»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0063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94522" y="438539"/>
            <a:ext cx="1113142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Нейрологопедические</a:t>
            </a:r>
            <a:r>
              <a:rPr lang="ru-RU" sz="2800" b="1" dirty="0"/>
              <a:t> упражнения </a:t>
            </a:r>
            <a:r>
              <a:rPr lang="ru-RU" sz="2800" dirty="0"/>
              <a:t>показали свою высокую </a:t>
            </a:r>
            <a:r>
              <a:rPr lang="ru-RU" sz="2800" b="1" dirty="0"/>
              <a:t>эффективность</a:t>
            </a:r>
            <a:r>
              <a:rPr lang="ru-RU" sz="2800" dirty="0"/>
              <a:t> в  работе с детьми </a:t>
            </a:r>
            <a:r>
              <a:rPr lang="ru-RU" sz="2800" b="1" dirty="0"/>
              <a:t>различных нозологических категорий</a:t>
            </a:r>
            <a:r>
              <a:rPr lang="ru-RU" sz="2800" dirty="0"/>
              <a:t>:  дети с ТНР, </a:t>
            </a:r>
            <a:r>
              <a:rPr lang="ru-RU" sz="2800" dirty="0" err="1"/>
              <a:t>безречевые</a:t>
            </a:r>
            <a:r>
              <a:rPr lang="ru-RU" sz="2800" dirty="0"/>
              <a:t> дети, дети с синдромом Дауна, расстройством аутистического спектра, ЗПР и другими особенностями развития. </a:t>
            </a:r>
          </a:p>
          <a:p>
            <a:r>
              <a:rPr lang="ru-RU" sz="2800" dirty="0"/>
              <a:t>После многократного  выполнения упражнений, </a:t>
            </a:r>
            <a:r>
              <a:rPr lang="ru-RU" sz="2800"/>
              <a:t>дети </a:t>
            </a:r>
            <a:r>
              <a:rPr lang="ru-RU" sz="2800" b="1"/>
              <a:t>демонстрируют </a:t>
            </a:r>
            <a:r>
              <a:rPr lang="ru-RU" sz="2800" b="1" dirty="0"/>
              <a:t>значительную динамику в речевом и когнитивном развитии</a:t>
            </a:r>
            <a:r>
              <a:rPr lang="ru-RU" sz="2800" dirty="0"/>
              <a:t>, непроизвольной и произвольной </a:t>
            </a:r>
            <a:r>
              <a:rPr lang="ru-RU" sz="2800" dirty="0" err="1"/>
              <a:t>саморегуляции</a:t>
            </a:r>
            <a:r>
              <a:rPr lang="ru-RU" sz="2800" dirty="0"/>
              <a:t>, становлении сенсомоторного репертуара.             </a:t>
            </a:r>
          </a:p>
          <a:p>
            <a:r>
              <a:rPr lang="ru-RU" sz="2800" b="1" dirty="0" err="1"/>
              <a:t>Нейрологоритмические</a:t>
            </a:r>
            <a:r>
              <a:rPr lang="ru-RU" sz="2800" b="1" dirty="0"/>
              <a:t> упражнения </a:t>
            </a:r>
            <a:r>
              <a:rPr lang="ru-RU" sz="2800" dirty="0"/>
              <a:t>значительно улучшают произвольное внимание , регулируют поведение детей, формируя прочный фундамент для дальнейшего гармоничного развития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6007211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464</Words>
  <Application>Microsoft Office PowerPoint</Application>
  <PresentationFormat>Широкоэкранный</PresentationFormat>
  <Paragraphs>23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vladi</dc:creator>
  <cp:lastModifiedBy>Екатерина Чимутова</cp:lastModifiedBy>
  <cp:revision>11</cp:revision>
  <dcterms:created xsi:type="dcterms:W3CDTF">2026-05-11T08:10:11Z</dcterms:created>
  <dcterms:modified xsi:type="dcterms:W3CDTF">2026-08-03T12:50:31Z</dcterms:modified>
</cp:coreProperties>
</file>