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0" r:id="rId3"/>
    <p:sldId id="272" r:id="rId4"/>
    <p:sldId id="265" r:id="rId5"/>
    <p:sldId id="257" r:id="rId6"/>
    <p:sldId id="278" r:id="rId7"/>
    <p:sldId id="279" r:id="rId8"/>
    <p:sldId id="281" r:id="rId9"/>
    <p:sldId id="280" r:id="rId10"/>
    <p:sldId id="273" r:id="rId11"/>
    <p:sldId id="275" r:id="rId12"/>
    <p:sldId id="268" r:id="rId13"/>
    <p:sldId id="284" r:id="rId14"/>
    <p:sldId id="261" r:id="rId15"/>
    <p:sldId id="264" r:id="rId16"/>
    <p:sldId id="282" r:id="rId17"/>
    <p:sldId id="277" r:id="rId18"/>
    <p:sldId id="267" r:id="rId19"/>
    <p:sldId id="262" r:id="rId20"/>
    <p:sldId id="260" r:id="rId21"/>
    <p:sldId id="258" r:id="rId22"/>
    <p:sldId id="25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000"/>
    <a:srgbClr val="3E2F00"/>
    <a:srgbClr val="080600"/>
    <a:srgbClr val="FFF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01" autoAdjust="0"/>
  </p:normalViewPr>
  <p:slideViewPr>
    <p:cSldViewPr snapToGrid="0">
      <p:cViewPr varScale="1">
        <p:scale>
          <a:sx n="80" d="100"/>
          <a:sy n="80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E063E-0DA6-4855-9547-477279E66F00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807CE-D057-4947-8012-A8C7982FCA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986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07CE-D057-4947-8012-A8C7982FCA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686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b="1" i="1" dirty="0">
                <a:solidFill>
                  <a:srgbClr val="002E15"/>
                </a:solidFill>
                <a:latin typeface="Times New Roman" pitchFamily="18" charset="0"/>
                <a:cs typeface="Times New Roman" pitchFamily="18" charset="0"/>
              </a:rPr>
              <a:t>       Для овладения пересказом необходим ряд умений, которым детей обучают специально: </a:t>
            </a:r>
          </a:p>
          <a:p>
            <a:pPr algn="l"/>
            <a:r>
              <a:rPr lang="ru-RU" sz="1200" i="1" dirty="0">
                <a:solidFill>
                  <a:srgbClr val="00421E"/>
                </a:solidFill>
                <a:latin typeface="Times New Roman" pitchFamily="18" charset="0"/>
                <a:cs typeface="Times New Roman" pitchFamily="18" charset="0"/>
              </a:rPr>
              <a:t>прослушивать произведение, понять его основное содержание, запоминать последовательность изложения, речевые обороты авторского текста, осмысленно и связно передавать текст.</a:t>
            </a:r>
          </a:p>
          <a:p>
            <a:pPr algn="l"/>
            <a:r>
              <a:rPr lang="ru-RU" sz="1200" b="1" i="1" dirty="0">
                <a:solidFill>
                  <a:srgbClr val="00421E"/>
                </a:solidFill>
                <a:latin typeface="Times New Roman" pitchFamily="18" charset="0"/>
                <a:cs typeface="Times New Roman" pitchFamily="18" charset="0"/>
              </a:rPr>
              <a:t>       Значение пересказа в формировании монологической речи: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  качественное и количественное обогащение словаря 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 употребление обобщений в активной речи;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формирование грамматического строя;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усвоение структуры связных высказываний;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развитие способности к речевому самоконтролю;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активизация познавательных процессов: внимания, памяти, мышления, воображения, представления;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закрепление правильного произношения.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усвоение структуры связных высказываний;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развитие способности к речевому самоконтролю;</a:t>
            </a:r>
            <a:endParaRPr lang="ru-RU" sz="1200" b="1" i="1" dirty="0">
              <a:solidFill>
                <a:srgbClr val="00421E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200" b="1" i="1" dirty="0">
              <a:solidFill>
                <a:srgbClr val="00421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07CE-D057-4947-8012-A8C7982FCA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75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Этим требованиям отвечают народные сказки, короткие рассказы К. Д. Ушинского, Л. Н. Толстого, М. Пришвина, В. Бианки, Е. Чарушина, В. Осеевой, Н. Калининой и других.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07CE-D057-4947-8012-A8C7982FCAF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73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127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777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21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13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86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7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637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2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826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7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79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C9BCD-9EDA-4ADA-9023-4D43304998F2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A4863-8B24-4531-8131-060632EFF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0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0287" y="2590287"/>
            <a:ext cx="6856974" cy="16763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6400" y="-1"/>
            <a:ext cx="10515600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48525" y="1154243"/>
            <a:ext cx="66256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200" b="1" i="1" dirty="0">
              <a:solidFill>
                <a:srgbClr val="2A2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Обучение детей дошкольного возраста пересказу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литературных произведений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6400" y="152401"/>
            <a:ext cx="9933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АВТОНОМНОЕ ДОШКОЛЬНОЕ ОБРАЗОВАТЕЛЬНОЕ УЧРЕЖДЕНИЕ ДЕТСКИЙ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САД КОМБИНИРОВАННОГО ВИДА «ЮГОРКА»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79698" y="5156616"/>
            <a:ext cx="3687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учитель-логопед</a:t>
            </a:r>
          </a:p>
          <a:p>
            <a:pPr lvl="0"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ДСКВ «Югорка»: </a:t>
            </a:r>
          </a:p>
          <a:p>
            <a:pPr lvl="0"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Лаптева И.А.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9818" y="6220691"/>
            <a:ext cx="3532909" cy="415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Покачи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5B44EED-0268-4013-8669-FA92945A1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1203" y="1231558"/>
            <a:ext cx="2876077" cy="37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87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0287" y="2590287"/>
            <a:ext cx="6856974" cy="16763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6400" y="-1"/>
            <a:ext cx="10515600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327564" y="152401"/>
            <a:ext cx="92271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«Читайте детям не нотации, а книги.»</a:t>
            </a:r>
          </a:p>
          <a:p>
            <a:pPr lvl="0" algn="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(Г. Остер)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0665" y="1383885"/>
            <a:ext cx="10127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Пересказ –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осмысленное воспроизведение литературного текста в устной речи.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886" y="245112"/>
            <a:ext cx="574925" cy="528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0664" y="2399548"/>
            <a:ext cx="68368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Значение пересказа в формировании монологической речи: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качественное и количественное обогащение словаря 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употребление обобщений в активной речи;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формирование грамматического строя;</a:t>
            </a:r>
          </a:p>
          <a:p>
            <a:pPr lvl="0"/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321E01-21CB-43DF-98C1-E6D6F684FE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252" y="3474698"/>
            <a:ext cx="3567224" cy="250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0287" y="2590287"/>
            <a:ext cx="6856974" cy="16763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6400" y="-1"/>
            <a:ext cx="10515600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973942" y="458591"/>
            <a:ext cx="564245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усвоение структуры связных высказываний;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развитие способности к речевому самоконтролю;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активизация познавательных процессов: внимания, памяти, мышления, воображения, представления;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закрепление правильного произношения;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усвоение структуры связных высказываний;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развитие способности к речевому самоконтролю.</a:t>
            </a:r>
            <a:endParaRPr lang="ru-RU" sz="2800" b="1" dirty="0">
              <a:solidFill>
                <a:srgbClr val="00421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474">
            <a:off x="9141927" y="336335"/>
            <a:ext cx="2803075" cy="4055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78886">
            <a:off x="7773289" y="1977214"/>
            <a:ext cx="2243278" cy="3468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1163" y="3711708"/>
            <a:ext cx="2101631" cy="2910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001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9966" y="239152"/>
            <a:ext cx="521992" cy="479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4457" y="130630"/>
            <a:ext cx="8798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Требования к произведениям для пересказа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62547" y="954557"/>
            <a:ext cx="57687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произведения должны иметь воспитательную ценность, обогащать моральный опыт детей;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быть доступными по содержанию – в произведении должны быть знакомые герои, персонажи с ярко выраженными чертами характера, понятными мотивами поступков;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482">
            <a:off x="8923103" y="792061"/>
            <a:ext cx="2965492" cy="3801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6308" y="4194629"/>
            <a:ext cx="2382212" cy="2424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19331">
            <a:off x="7566997" y="3085821"/>
            <a:ext cx="2496078" cy="3252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277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662546" y="246743"/>
            <a:ext cx="431488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иметь четкую композицию с хорошо выраженной последовательностью действий (не берутся сложные описательные тексты).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193" y="187440"/>
            <a:ext cx="4482011" cy="5602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6025">
            <a:off x="5989866" y="2069466"/>
            <a:ext cx="3155532" cy="4124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9446" y="4572870"/>
            <a:ext cx="1615549" cy="2111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4940">
            <a:off x="10002703" y="3591504"/>
            <a:ext cx="1970805" cy="3032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4912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28728">
            <a:off x="1837672" y="1347949"/>
            <a:ext cx="3147098" cy="4804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9671" y="1669562"/>
            <a:ext cx="4519185" cy="4599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9198">
            <a:off x="8592459" y="1426965"/>
            <a:ext cx="3367314" cy="5084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325092" y="188686"/>
            <a:ext cx="776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 К. Д. Ушинского</a:t>
            </a:r>
          </a:p>
        </p:txBody>
      </p:sp>
    </p:spTree>
    <p:extLst>
      <p:ext uri="{BB962C8B-B14F-4D97-AF65-F5344CB8AC3E}">
        <p14:creationId xmlns:p14="http://schemas.microsoft.com/office/powerpoint/2010/main" val="174785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859313" y="188686"/>
            <a:ext cx="8461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  Л. Н. Толстого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4774">
            <a:off x="1808842" y="962147"/>
            <a:ext cx="4069443" cy="5292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8901" y="1334641"/>
            <a:ext cx="4056744" cy="52009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7348">
            <a:off x="8040914" y="1053820"/>
            <a:ext cx="3997158" cy="5270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2647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760686" y="116114"/>
            <a:ext cx="6923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 М. М. Пришвина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15848">
            <a:off x="1631097" y="1127300"/>
            <a:ext cx="3921206" cy="5228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604" y="1447339"/>
            <a:ext cx="3691337" cy="5209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999">
            <a:off x="8361777" y="1113386"/>
            <a:ext cx="3661038" cy="51877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6553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1026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002971" y="159657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 В.В.  Бианки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92437">
            <a:off x="1680276" y="1157971"/>
            <a:ext cx="3784356" cy="5045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7785" y="1480457"/>
            <a:ext cx="3795654" cy="4945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484">
            <a:off x="8074610" y="1288835"/>
            <a:ext cx="3837370" cy="4857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7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3895">
            <a:off x="1552433" y="1016941"/>
            <a:ext cx="3705425" cy="5312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507" y="1458518"/>
            <a:ext cx="4193721" cy="5052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0386">
            <a:off x="8196112" y="1187159"/>
            <a:ext cx="3664009" cy="5106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542971" y="203200"/>
            <a:ext cx="608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 Е.И.  Чарушина  </a:t>
            </a:r>
          </a:p>
        </p:txBody>
      </p:sp>
    </p:spTree>
    <p:extLst>
      <p:ext uri="{BB962C8B-B14F-4D97-AF65-F5344CB8AC3E}">
        <p14:creationId xmlns:p14="http://schemas.microsoft.com/office/powerpoint/2010/main" val="3548096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3" cy="6987603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717143" y="130629"/>
            <a:ext cx="631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Виды пересказа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83544" y="1688122"/>
            <a:ext cx="5774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28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подробный или близкий к тексту 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(главным образом, используется в детском саду); </a:t>
            </a:r>
          </a:p>
          <a:p>
            <a:pPr lvl="0">
              <a:buFont typeface="Wingdings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краткий или сжатый;</a:t>
            </a:r>
          </a:p>
          <a:p>
            <a:pPr lvl="0">
              <a:buFont typeface="Wingdings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выборочный;</a:t>
            </a:r>
            <a:endParaRPr lang="ru-RU" sz="28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3746" y="3996446"/>
            <a:ext cx="5686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3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перестройкой текста; </a:t>
            </a:r>
          </a:p>
          <a:p>
            <a:pPr lvl="0">
              <a:buFont typeface="Wingdings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с творческими дополнениями. </a:t>
            </a:r>
            <a:endParaRPr lang="ru-RU" sz="2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2591">
            <a:off x="8623972" y="728956"/>
            <a:ext cx="3215083" cy="4640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342" y="2515270"/>
            <a:ext cx="2757714" cy="4031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171" y="286396"/>
            <a:ext cx="533544" cy="49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49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799772" y="159657"/>
            <a:ext cx="10043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Подготовка детей  к пересказам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предпола</a:t>
            </a:r>
            <a:r>
              <a:rPr lang="ru-RU" sz="3200" b="1" dirty="0">
                <a:solidFill>
                  <a:srgbClr val="002E15"/>
                </a:solidFill>
                <a:latin typeface="Times New Roman" pitchFamily="18" charset="0"/>
                <a:cs typeface="Times New Roman" pitchFamily="18" charset="0"/>
              </a:rPr>
              <a:t>гает: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9971" y="269257"/>
            <a:ext cx="533544" cy="4905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2698" y="1519643"/>
            <a:ext cx="3060960" cy="46155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799772" y="1359986"/>
            <a:ext cx="670302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обогащение детского опыта путем наблюдений, рассматривания картин, бесед (в соответствии с содержанием текста);</a:t>
            </a:r>
          </a:p>
          <a:p>
            <a:pPr lvl="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объяснение незнакомых слов до чтения произведения; </a:t>
            </a:r>
          </a:p>
          <a:p>
            <a:pPr lvl="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рисование, лепка после первичного ознакомления с текстом – это помогает уточнить характеристики действующих лиц и обстоятельств.</a:t>
            </a:r>
          </a:p>
          <a:p>
            <a:pPr lvl="0" algn="just"/>
            <a:endParaRPr lang="ru-RU" sz="32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3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04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9309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913206" y="196948"/>
            <a:ext cx="9889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пересказа</a:t>
            </a:r>
          </a:p>
        </p:txBody>
      </p:sp>
      <p:sp>
        <p:nvSpPr>
          <p:cNvPr id="9" name="Google Shape;127;p16">
            <a:extLst>
              <a:ext uri="{FF2B5EF4-FFF2-40B4-BE49-F238E27FC236}">
                <a16:creationId xmlns:a16="http://schemas.microsoft.com/office/drawing/2014/main" id="{0E3CBCE4-C950-4508-B4D1-AF0CEBD37AF5}"/>
              </a:ext>
            </a:extLst>
          </p:cNvPr>
          <p:cNvSpPr/>
          <p:nvPr/>
        </p:nvSpPr>
        <p:spPr>
          <a:xfrm>
            <a:off x="1662546" y="978671"/>
            <a:ext cx="4433454" cy="2234428"/>
          </a:xfrm>
          <a:prstGeom prst="rect">
            <a:avLst/>
          </a:prstGeom>
          <a:gradFill>
            <a:gsLst>
              <a:gs pos="0">
                <a:srgbClr val="FFE9AF"/>
              </a:gs>
              <a:gs pos="50000">
                <a:srgbClr val="FFE59B"/>
              </a:gs>
              <a:gs pos="97000">
                <a:srgbClr val="FFE27A"/>
              </a:gs>
              <a:gs pos="100000">
                <a:srgbClr val="FFE26B"/>
              </a:gs>
            </a:gsLst>
            <a:path path="circle">
              <a:fillToRect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5400000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r>
              <a:rPr lang="ru-RU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dirty="0">
                <a:latin typeface="Times New Roman"/>
                <a:ea typeface="Times New Roman"/>
                <a:cs typeface="Times New Roman"/>
                <a:sym typeface="Times New Roman"/>
              </a:rPr>
              <a:t> Вводная часть</a:t>
            </a:r>
            <a:endParaRPr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Цель: вызвать интерес к </a:t>
            </a:r>
            <a:endParaRPr i="1"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занятию, подготовить </a:t>
            </a:r>
            <a:endParaRPr i="1"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детей к восприятию текста. </a:t>
            </a:r>
            <a:endParaRPr i="1"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Приемы: краткая</a:t>
            </a:r>
            <a:endParaRPr i="1"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 вступительная беседа, показ </a:t>
            </a:r>
            <a:endParaRPr i="1"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картинки, напоминание о </a:t>
            </a:r>
            <a:endParaRPr i="1"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наблюдениях, загадка.</a:t>
            </a:r>
            <a:endParaRPr i="1" dirty="0"/>
          </a:p>
        </p:txBody>
      </p:sp>
      <p:sp>
        <p:nvSpPr>
          <p:cNvPr id="10" name="Google Shape;129;p16">
            <a:extLst>
              <a:ext uri="{FF2B5EF4-FFF2-40B4-BE49-F238E27FC236}">
                <a16:creationId xmlns:a16="http://schemas.microsoft.com/office/drawing/2014/main" id="{778E2871-242C-4CF1-BDEF-2B1980C63DA8}"/>
              </a:ext>
            </a:extLst>
          </p:cNvPr>
          <p:cNvSpPr/>
          <p:nvPr/>
        </p:nvSpPr>
        <p:spPr>
          <a:xfrm>
            <a:off x="6576958" y="978671"/>
            <a:ext cx="5093212" cy="2031815"/>
          </a:xfrm>
          <a:prstGeom prst="rect">
            <a:avLst/>
          </a:prstGeom>
          <a:gradFill>
            <a:gsLst>
              <a:gs pos="0">
                <a:srgbClr val="ECCBC6"/>
              </a:gs>
              <a:gs pos="50000">
                <a:srgbClr val="E8BFB8"/>
              </a:gs>
              <a:gs pos="97000">
                <a:srgbClr val="E3ADA0"/>
              </a:gs>
              <a:gs pos="100000">
                <a:srgbClr val="E4A597"/>
              </a:gs>
            </a:gsLst>
            <a:path path="circle">
              <a:fillToRect/>
            </a:path>
            <a:tileRect/>
          </a:gra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5400000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 lang="ru-RU" b="1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333399"/>
              </a:buClr>
              <a:buSzPts val="2000"/>
            </a:pPr>
            <a:r>
              <a:rPr lang="ru-RU" sz="2000" b="1" i="1" dirty="0">
                <a:solidFill>
                  <a:srgbClr val="33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b="1" dirty="0">
                <a:latin typeface="Times New Roman"/>
                <a:ea typeface="Times New Roman"/>
                <a:cs typeface="Times New Roman"/>
                <a:sym typeface="Times New Roman"/>
              </a:rPr>
              <a:t>Первичное чтение произведения</a:t>
            </a:r>
            <a:endParaRPr sz="2000"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Сообщение названия, автора, жанра. Чтение без установки</a:t>
            </a:r>
            <a:r>
              <a:rPr lang="ru-RU" i="1" dirty="0">
                <a:sym typeface="Times New Roman"/>
              </a:rPr>
              <a:t> </a:t>
            </a: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на запоминание.</a:t>
            </a:r>
            <a:br>
              <a:rPr lang="ru-RU" b="1" i="1" dirty="0">
                <a:latin typeface="Arial"/>
                <a:ea typeface="Arial"/>
                <a:cs typeface="Arial"/>
                <a:sym typeface="Arial"/>
              </a:rPr>
            </a:br>
            <a:endParaRPr i="1" dirty="0"/>
          </a:p>
          <a:p>
            <a:pPr algn="ctr">
              <a:buClr>
                <a:schemeClr val="dk1"/>
              </a:buClr>
              <a:buSzPts val="1800"/>
            </a:pP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algn="ctr">
              <a:buClr>
                <a:schemeClr val="dk1"/>
              </a:buClr>
              <a:buSzPts val="1800"/>
            </a:pP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1" name="Google Shape;128;p16">
            <a:extLst>
              <a:ext uri="{FF2B5EF4-FFF2-40B4-BE49-F238E27FC236}">
                <a16:creationId xmlns:a16="http://schemas.microsoft.com/office/drawing/2014/main" id="{BA9C85D3-EF8A-4833-B16F-11C505521A97}"/>
              </a:ext>
            </a:extLst>
          </p:cNvPr>
          <p:cNvSpPr/>
          <p:nvPr/>
        </p:nvSpPr>
        <p:spPr>
          <a:xfrm>
            <a:off x="1774826" y="3500439"/>
            <a:ext cx="4433454" cy="1368425"/>
          </a:xfrm>
          <a:prstGeom prst="rect">
            <a:avLst/>
          </a:prstGeom>
          <a:gradFill>
            <a:gsLst>
              <a:gs pos="0">
                <a:srgbClr val="C5E6F2"/>
              </a:gs>
              <a:gs pos="50000">
                <a:srgbClr val="B7E0F0"/>
              </a:gs>
              <a:gs pos="97000">
                <a:srgbClr val="A0D9EE"/>
              </a:gs>
              <a:gs pos="100000">
                <a:srgbClr val="97D6EF"/>
              </a:gs>
            </a:gsLst>
            <a:path path="circle">
              <a:fillToRect/>
            </a:path>
            <a:tileRect/>
          </a:gra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5400000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333399"/>
              </a:buClr>
              <a:buSzPts val="2000"/>
            </a:pPr>
            <a:r>
              <a:rPr lang="ru-RU" sz="2000" b="1" dirty="0">
                <a:latin typeface="Times New Roman"/>
                <a:ea typeface="Times New Roman"/>
                <a:cs typeface="Times New Roman"/>
                <a:sym typeface="Times New Roman"/>
              </a:rPr>
              <a:t>Беседа по содержанию </a:t>
            </a:r>
            <a:endParaRPr dirty="0"/>
          </a:p>
          <a:p>
            <a:pPr algn="ctr">
              <a:buClr>
                <a:srgbClr val="333399"/>
              </a:buClr>
              <a:buSzPts val="2000"/>
            </a:pPr>
            <a:r>
              <a:rPr lang="ru-RU" sz="2000" b="1" dirty="0">
                <a:latin typeface="Times New Roman"/>
                <a:ea typeface="Times New Roman"/>
                <a:cs typeface="Times New Roman"/>
                <a:sym typeface="Times New Roman"/>
              </a:rPr>
              <a:t>произведения</a:t>
            </a:r>
            <a:r>
              <a:rPr lang="ru-RU" sz="2000" dirty="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endParaRPr dirty="0"/>
          </a:p>
          <a:p>
            <a:pPr>
              <a:buClr>
                <a:schemeClr val="dk1"/>
              </a:buClr>
              <a:buSzPts val="20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направленная на анализ и запоминание текста.</a:t>
            </a:r>
            <a:endParaRPr b="1" i="1" dirty="0"/>
          </a:p>
        </p:txBody>
      </p:sp>
      <p:sp>
        <p:nvSpPr>
          <p:cNvPr id="12" name="Google Shape;131;p16">
            <a:extLst>
              <a:ext uri="{FF2B5EF4-FFF2-40B4-BE49-F238E27FC236}">
                <a16:creationId xmlns:a16="http://schemas.microsoft.com/office/drawing/2014/main" id="{246BBC35-15B6-4243-A9AC-965FC964B644}"/>
              </a:ext>
            </a:extLst>
          </p:cNvPr>
          <p:cNvSpPr/>
          <p:nvPr/>
        </p:nvSpPr>
        <p:spPr>
          <a:xfrm>
            <a:off x="6456363" y="3207434"/>
            <a:ext cx="5458972" cy="1589991"/>
          </a:xfrm>
          <a:prstGeom prst="rect">
            <a:avLst/>
          </a:prstGeom>
          <a:gradFill>
            <a:gsLst>
              <a:gs pos="0">
                <a:srgbClr val="DDF4C4"/>
              </a:gs>
              <a:gs pos="50000">
                <a:srgbClr val="D8F1B7"/>
              </a:gs>
              <a:gs pos="97000">
                <a:srgbClr val="CBEF9F"/>
              </a:gs>
              <a:gs pos="100000">
                <a:srgbClr val="CBF194"/>
              </a:gs>
            </a:gsLst>
            <a:path path="circle">
              <a:fillToRect/>
            </a:path>
            <a:tileRect/>
          </a:gra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5400000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333399"/>
              </a:buClr>
              <a:buSzPts val="2000"/>
            </a:pPr>
            <a:r>
              <a:rPr lang="ru-RU" sz="2000" b="1" dirty="0">
                <a:latin typeface="Times New Roman"/>
                <a:ea typeface="Times New Roman"/>
                <a:cs typeface="Times New Roman"/>
                <a:sym typeface="Times New Roman"/>
              </a:rPr>
              <a:t>Повторное чтение</a:t>
            </a: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с установкой на</a:t>
            </a:r>
            <a:r>
              <a:rPr lang="ru-RU" i="1" dirty="0">
                <a:sym typeface="Times New Roman"/>
              </a:rPr>
              <a:t> </a:t>
            </a: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последующий пересказ.</a:t>
            </a:r>
            <a:endParaRPr i="1" dirty="0"/>
          </a:p>
        </p:txBody>
      </p:sp>
      <p:sp>
        <p:nvSpPr>
          <p:cNvPr id="13" name="Google Shape;130;p16">
            <a:extLst>
              <a:ext uri="{FF2B5EF4-FFF2-40B4-BE49-F238E27FC236}">
                <a16:creationId xmlns:a16="http://schemas.microsoft.com/office/drawing/2014/main" id="{68E7C8BF-B5A6-46A6-B924-A6A9F4135479}"/>
              </a:ext>
            </a:extLst>
          </p:cNvPr>
          <p:cNvSpPr/>
          <p:nvPr/>
        </p:nvSpPr>
        <p:spPr>
          <a:xfrm>
            <a:off x="1919289" y="5013325"/>
            <a:ext cx="4176711" cy="719138"/>
          </a:xfrm>
          <a:prstGeom prst="rect">
            <a:avLst/>
          </a:prstGeom>
          <a:gradFill>
            <a:gsLst>
              <a:gs pos="0">
                <a:srgbClr val="D2D2D2"/>
              </a:gs>
              <a:gs pos="50000">
                <a:srgbClr val="C7C7C7"/>
              </a:gs>
              <a:gs pos="97000">
                <a:srgbClr val="B5B5B5"/>
              </a:gs>
              <a:gs pos="100000">
                <a:srgbClr val="B0B0B0"/>
              </a:gs>
            </a:gsLst>
            <a:path path="circle">
              <a:fillToRect/>
            </a:path>
            <a:tileRect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5400000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333399"/>
              </a:buClr>
              <a:buSzPts val="2000"/>
            </a:pPr>
            <a:r>
              <a:rPr lang="ru-RU" sz="2000" b="1" dirty="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1" dirty="0">
                <a:latin typeface="Times New Roman"/>
                <a:ea typeface="Times New Roman"/>
                <a:cs typeface="Times New Roman"/>
                <a:sym typeface="Times New Roman"/>
              </a:rPr>
              <a:t>Пересказы детей</a:t>
            </a:r>
            <a:r>
              <a:rPr lang="ru-RU" sz="2000" b="1" dirty="0"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4" name="Google Shape;132;p16">
            <a:extLst>
              <a:ext uri="{FF2B5EF4-FFF2-40B4-BE49-F238E27FC236}">
                <a16:creationId xmlns:a16="http://schemas.microsoft.com/office/drawing/2014/main" id="{AE4B1184-A458-405D-9B46-247B6EDD39F1}"/>
              </a:ext>
            </a:extLst>
          </p:cNvPr>
          <p:cNvSpPr txBox="1"/>
          <p:nvPr/>
        </p:nvSpPr>
        <p:spPr>
          <a:xfrm>
            <a:off x="7146389" y="5013325"/>
            <a:ext cx="4656406" cy="1439862"/>
          </a:xfrm>
          <a:prstGeom prst="rect">
            <a:avLst/>
          </a:prstGeom>
          <a:solidFill>
            <a:srgbClr val="84AA33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25400" dir="540000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333399"/>
              </a:buClr>
              <a:buSzPts val="2000"/>
            </a:pPr>
            <a:r>
              <a:rPr lang="ru-RU" sz="2000" b="1" dirty="0">
                <a:latin typeface="Times New Roman"/>
                <a:ea typeface="Times New Roman"/>
                <a:cs typeface="Times New Roman"/>
                <a:sym typeface="Times New Roman"/>
              </a:rPr>
              <a:t>Заключительная часть занятия.</a:t>
            </a:r>
            <a:r>
              <a:rPr lang="ru-RU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  <a:p>
            <a:pPr>
              <a:buClr>
                <a:schemeClr val="dk1"/>
              </a:buClr>
              <a:buSzPts val="1800"/>
            </a:pPr>
            <a:r>
              <a:rPr lang="ru-RU" i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Приемы: драматизация произведения с помощью игрушек, настольного и теневого</a:t>
            </a:r>
            <a:endParaRPr dirty="0"/>
          </a:p>
          <a:p>
            <a:pPr>
              <a:buClr>
                <a:schemeClr val="dk1"/>
              </a:buClr>
              <a:buSzPts val="1800"/>
            </a:pPr>
            <a:r>
              <a:rPr lang="ru-RU" b="1" i="1" dirty="0">
                <a:latin typeface="Times New Roman"/>
                <a:ea typeface="Times New Roman"/>
                <a:cs typeface="Times New Roman"/>
                <a:sym typeface="Times New Roman"/>
              </a:rPr>
              <a:t> театра.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27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63039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110154" y="1083212"/>
            <a:ext cx="486742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осмысленность (полное понимание текста);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Полнота передачи произведения, т. е. отсутствие суще­ственных пропусков, нарушающих логику изложения.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Последовательность и связность пересказа.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3206" y="196948"/>
            <a:ext cx="9889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пересказам детей таковы: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5DC4FA-F1E2-4D49-A891-597DD55438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5183" y="1214900"/>
            <a:ext cx="4068121" cy="353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72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955409" y="323557"/>
            <a:ext cx="567375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словаря и оборотов авторского текста и удачная замена некоторых слов синонимами.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Плавность пересказа, отсутствие длительных, ненуж­ных пауз.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Выразительность и фонетическая правильность речи, культура поведения во время пересказа.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742" y="675247"/>
            <a:ext cx="3793120" cy="5786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4456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2679" y="239152"/>
            <a:ext cx="672047" cy="6179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44726" y="239152"/>
            <a:ext cx="92987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Подготовка воспитателя к занятию по пересказу </a:t>
            </a:r>
            <a:r>
              <a:rPr lang="ru-RU" sz="3200" b="1" i="1" dirty="0">
                <a:solidFill>
                  <a:srgbClr val="2A2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литературных произведений состоит: </a:t>
            </a:r>
          </a:p>
          <a:p>
            <a:pPr algn="ctr"/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972679" y="1463040"/>
            <a:ext cx="62006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а) </a:t>
            </a:r>
            <a:r>
              <a:rPr lang="ru-RU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в выборе произведения с учетом речевых умений и навыков детей, воспитательных задач, времени проведения; 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б) </a:t>
            </a:r>
            <a:r>
              <a:rPr lang="ru-RU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в анализе произведения и работе над выразительностью исполнения; 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в) </a:t>
            </a:r>
            <a:r>
              <a:rPr lang="ru-RU" sz="3200" i="1" dirty="0">
                <a:latin typeface="Times New Roman" panose="02020603050405020304" pitchFamily="18" charset="0"/>
                <a:ea typeface="Calibri" panose="020F0502020204030204" pitchFamily="34" charset="0"/>
              </a:rPr>
              <a:t>в отборе в тексте слов, непонятных детям, и приемов их объяснения.</a:t>
            </a:r>
            <a:endParaRPr lang="ru-RU" sz="3200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1977">
            <a:off x="8945235" y="1540456"/>
            <a:ext cx="2983089" cy="3776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88636">
            <a:off x="8521812" y="3526461"/>
            <a:ext cx="2284200" cy="3028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5248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9965" y="239152"/>
            <a:ext cx="672047" cy="6179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64114" y="239153"/>
            <a:ext cx="8563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проведения, структура занятия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543" y="857063"/>
            <a:ext cx="2779712" cy="3901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72956">
            <a:off x="7703842" y="3176158"/>
            <a:ext cx="2444889" cy="3292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887291" y="876230"/>
            <a:ext cx="7038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Вводная часть.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00665" y="1322363"/>
            <a:ext cx="7125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Внесение и рассматривание портрета писателя (рассказ воспитателя о </a:t>
            </a: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писателе,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0665" y="2827606"/>
            <a:ext cx="579718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игры/ упражнения по РР,</a:t>
            </a:r>
          </a:p>
          <a:p>
            <a:pPr lvl="0" algn="just"/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картины, загадывание загадок, вводная беседа/ вводный вопрос, сюрпризный момент).</a:t>
            </a:r>
          </a:p>
          <a:p>
            <a:pPr lvl="0" algn="just"/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1.2.Тематическая пальчиковая физкультминутка.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54722" y="5413830"/>
            <a:ext cx="1712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i="1" dirty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Тайц Яков </a:t>
            </a:r>
          </a:p>
          <a:p>
            <a:pPr lvl="0" algn="ctr"/>
            <a:r>
              <a:rPr lang="ru-RU" sz="2400" b="1" i="1" dirty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Моисеевич</a:t>
            </a:r>
          </a:p>
        </p:txBody>
      </p:sp>
    </p:spTree>
    <p:extLst>
      <p:ext uri="{BB962C8B-B14F-4D97-AF65-F5344CB8AC3E}">
        <p14:creationId xmlns:p14="http://schemas.microsoft.com/office/powerpoint/2010/main" val="71234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872342" y="0"/>
            <a:ext cx="103196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часть.</a:t>
            </a:r>
          </a:p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темы занятия.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Первичное чтение произведения воспитателем.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 по содержанию произведения: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к детям (использование схем - мнемотаблиц);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286" y="2758237"/>
            <a:ext cx="5655443" cy="39588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2342" y="2447779"/>
            <a:ext cx="4363674" cy="4507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словарная работа;</a:t>
            </a:r>
          </a:p>
          <a:p>
            <a:pPr lvl="0" algn="just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иллюстраций/ театра;</a:t>
            </a:r>
          </a:p>
          <a:p>
            <a:pPr lvl="0" algn="just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 над выразительной речью детей.</a:t>
            </a:r>
          </a:p>
          <a:p>
            <a:pPr lvl="0" algn="just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</a:t>
            </a: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пересказа 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стар. дош. возраста).</a:t>
            </a:r>
          </a:p>
        </p:txBody>
      </p:sp>
    </p:spTree>
    <p:extLst>
      <p:ext uri="{BB962C8B-B14F-4D97-AF65-F5344CB8AC3E}">
        <p14:creationId xmlns:p14="http://schemas.microsoft.com/office/powerpoint/2010/main" val="2008809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41942" y="196948"/>
            <a:ext cx="1007866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2.5.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Повторное чтение произведения с установкой на пересказ.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2.6.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Пересказ произведения детьми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(отражённый пересказ; по частям; по ролям; от лица персонажа; сопряжённый пересказ).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2.7.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(подсказ слова, фразы; указания; отраженная речь).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2.8.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Драматизация отрывка из произведения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(сказки).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192" y="3490157"/>
            <a:ext cx="4452033" cy="308038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943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97214" y="2597215"/>
            <a:ext cx="6856974" cy="1662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6" y="0"/>
            <a:ext cx="10529454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800664" y="126609"/>
            <a:ext cx="100865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2.9.    </a:t>
            </a: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Процессуальная оценка.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2.10.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 для снятия общего утомления, напряжения глаз; психогимнастика/ танцевальные движения.</a:t>
            </a:r>
          </a:p>
          <a:p>
            <a:pPr algn="just"/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часть.</a:t>
            </a:r>
          </a:p>
          <a:p>
            <a:pPr algn="just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  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деятельность: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00664" y="3113420"/>
            <a:ext cx="5024685" cy="3599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рисование, лепка, аппликация (чтение ранее разученных стихов, разучивание или повторе пословиц, чистоговорок / скороговорок; дидактические игры или упражнения по РР; загадывание загадок; драматизация отрывков из литературных произведений).</a:t>
            </a:r>
          </a:p>
          <a:p>
            <a:pPr algn="just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</a:t>
            </a:r>
            <a:r>
              <a:rPr lang="ru-RU" sz="3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93299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69505" y="2569505"/>
            <a:ext cx="6856974" cy="17179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17964" y="0"/>
            <a:ext cx="10474036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376246" y="225083"/>
            <a:ext cx="8004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9965" y="239152"/>
            <a:ext cx="672047" cy="6179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7542">
            <a:off x="9661202" y="1511132"/>
            <a:ext cx="2375635" cy="3297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14135">
            <a:off x="9400653" y="3413837"/>
            <a:ext cx="2104820" cy="3189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885071" y="809858"/>
            <a:ext cx="73867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i="1" dirty="0">
                <a:solidFill>
                  <a:srgbClr val="2A2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Алексеева М.М., Яшина В.И. Методика развития речи и обучения родному языку дошкольников. - М., 1997. </a:t>
            </a:r>
            <a:endParaRPr lang="ru-RU" altLang="ru-RU" sz="24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Бородич А.М. Методика развития речи детей. – М., 1981. </a:t>
            </a:r>
            <a:endParaRPr lang="ru-RU" altLang="ru-RU" sz="24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речи детей дошкольного возраста / Под редакцией Ф.М. Сохина – М., 1984. </a:t>
            </a:r>
            <a:endParaRPr lang="ru-RU" altLang="ru-RU" sz="24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Стародубова Н.А. Теория и методика развития речи дошкольников. – М.: Академия, 2006.</a:t>
            </a: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Ушакова О.С. Развитие речи дошкольников – м., 2001.</a:t>
            </a: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6. Ушакова О.С., Струнина Е.М. Методика развития речи детей дошкольного возраста: Пособие для педагогов дошкольных учреждений. – М.: Владос, 2004.</a:t>
            </a: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400" i="1" dirty="0">
              <a:solidFill>
                <a:srgbClr val="3E2F00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57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604141" y="2604142"/>
            <a:ext cx="6856974" cy="16486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48692" y="0"/>
            <a:ext cx="10543308" cy="6856974"/>
          </a:xfrm>
          <a:prstGeom prst="rect">
            <a:avLst/>
          </a:prstGeom>
          <a:solidFill>
            <a:srgbClr val="FFF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037428" y="3785113"/>
            <a:ext cx="7372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0600" y="3595951"/>
            <a:ext cx="4023172" cy="30441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39815" y="281354"/>
            <a:ext cx="9706708" cy="249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400" i="1" dirty="0">
                <a:solidFill>
                  <a:srgbClr val="2A2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Короткова О.П. Обучение детей дошкольного возраста рассказыванию. – М., 1982</a:t>
            </a:r>
            <a:r>
              <a:rPr lang="ru-RU" altLang="ru-RU" sz="2800" i="1" dirty="0">
                <a:solidFill>
                  <a:srgbClr val="2A2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i="1" dirty="0">
                <a:solidFill>
                  <a:srgbClr val="2A2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 Гурович Л.М. Пересказ как прием активизации умственной деятельности на занятии // Дошкольное воспитание. – 1973. – № 4; Хрестоматия. Пермь, 2001. С. 76.</a:t>
            </a:r>
            <a:endParaRPr lang="ru-RU" altLang="ru-RU" sz="2800" i="1" dirty="0">
              <a:solidFill>
                <a:srgbClr val="2A2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5379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1121</Words>
  <Application>Microsoft Office PowerPoint</Application>
  <PresentationFormat>Широкоэкранный</PresentationFormat>
  <Paragraphs>133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Екатерина Чимутова</cp:lastModifiedBy>
  <cp:revision>101</cp:revision>
  <dcterms:created xsi:type="dcterms:W3CDTF">2017-12-03T12:05:41Z</dcterms:created>
  <dcterms:modified xsi:type="dcterms:W3CDTF">2026-08-03T12:42:24Z</dcterms:modified>
</cp:coreProperties>
</file>