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1"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5" d="100"/>
          <a:sy n="85" d="100"/>
        </p:scale>
        <p:origin x="59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p:cNvSpPr>
            <a:spLocks noGrp="1"/>
          </p:cNvSpPr>
          <p:nvPr>
            <p:ph type="dt" sz="half" idx="10"/>
          </p:nvPr>
        </p:nvSpPr>
        <p:spPr/>
        <p:txBody>
          <a:bodyPr/>
          <a:lstStyle/>
          <a:p>
            <a:fld id="{40F46FE1-93DC-4FB3-A1E4-C2272721F0DF}" type="datetimeFigureOut">
              <a:rPr lang="ru-RU" smtClean="0"/>
              <a:t>03.08.2026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4E1A87A-9C34-4461-BD66-7AF85CEE4FA7}" type="slidenum">
              <a:rPr lang="ru-RU" smtClean="0"/>
              <a:t>‹#›</a:t>
            </a:fld>
            <a:endParaRPr lang="ru-RU"/>
          </a:p>
        </p:txBody>
      </p:sp>
    </p:spTree>
    <p:extLst>
      <p:ext uri="{BB962C8B-B14F-4D97-AF65-F5344CB8AC3E}">
        <p14:creationId xmlns:p14="http://schemas.microsoft.com/office/powerpoint/2010/main" val="35072068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40F46FE1-93DC-4FB3-A1E4-C2272721F0DF}" type="datetimeFigureOut">
              <a:rPr lang="ru-RU" smtClean="0"/>
              <a:t>03.08.2026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4E1A87A-9C34-4461-BD66-7AF85CEE4FA7}" type="slidenum">
              <a:rPr lang="ru-RU" smtClean="0"/>
              <a:t>‹#›</a:t>
            </a:fld>
            <a:endParaRPr lang="ru-RU"/>
          </a:p>
        </p:txBody>
      </p:sp>
    </p:spTree>
    <p:extLst>
      <p:ext uri="{BB962C8B-B14F-4D97-AF65-F5344CB8AC3E}">
        <p14:creationId xmlns:p14="http://schemas.microsoft.com/office/powerpoint/2010/main" val="25755641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40F46FE1-93DC-4FB3-A1E4-C2272721F0DF}" type="datetimeFigureOut">
              <a:rPr lang="ru-RU" smtClean="0"/>
              <a:t>03.08.2026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4E1A87A-9C34-4461-BD66-7AF85CEE4FA7}" type="slidenum">
              <a:rPr lang="ru-RU" smtClean="0"/>
              <a:t>‹#›</a:t>
            </a:fld>
            <a:endParaRPr lang="ru-RU"/>
          </a:p>
        </p:txBody>
      </p:sp>
    </p:spTree>
    <p:extLst>
      <p:ext uri="{BB962C8B-B14F-4D97-AF65-F5344CB8AC3E}">
        <p14:creationId xmlns:p14="http://schemas.microsoft.com/office/powerpoint/2010/main" val="25890722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40F46FE1-93DC-4FB3-A1E4-C2272721F0DF}" type="datetimeFigureOut">
              <a:rPr lang="ru-RU" smtClean="0"/>
              <a:t>03.08.2026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4E1A87A-9C34-4461-BD66-7AF85CEE4FA7}" type="slidenum">
              <a:rPr lang="ru-RU" smtClean="0"/>
              <a:t>‹#›</a:t>
            </a:fld>
            <a:endParaRPr lang="ru-RU"/>
          </a:p>
        </p:txBody>
      </p:sp>
    </p:spTree>
    <p:extLst>
      <p:ext uri="{BB962C8B-B14F-4D97-AF65-F5344CB8AC3E}">
        <p14:creationId xmlns:p14="http://schemas.microsoft.com/office/powerpoint/2010/main" val="40148202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40F46FE1-93DC-4FB3-A1E4-C2272721F0DF}" type="datetimeFigureOut">
              <a:rPr lang="ru-RU" smtClean="0"/>
              <a:t>03.08.2026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94E1A87A-9C34-4461-BD66-7AF85CEE4FA7}" type="slidenum">
              <a:rPr lang="ru-RU" smtClean="0"/>
              <a:t>‹#›</a:t>
            </a:fld>
            <a:endParaRPr lang="ru-RU"/>
          </a:p>
        </p:txBody>
      </p:sp>
    </p:spTree>
    <p:extLst>
      <p:ext uri="{BB962C8B-B14F-4D97-AF65-F5344CB8AC3E}">
        <p14:creationId xmlns:p14="http://schemas.microsoft.com/office/powerpoint/2010/main" val="14820483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40F46FE1-93DC-4FB3-A1E4-C2272721F0DF}" type="datetimeFigureOut">
              <a:rPr lang="ru-RU" smtClean="0"/>
              <a:t>03.08.2026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94E1A87A-9C34-4461-BD66-7AF85CEE4FA7}" type="slidenum">
              <a:rPr lang="ru-RU" smtClean="0"/>
              <a:t>‹#›</a:t>
            </a:fld>
            <a:endParaRPr lang="ru-RU"/>
          </a:p>
        </p:txBody>
      </p:sp>
    </p:spTree>
    <p:extLst>
      <p:ext uri="{BB962C8B-B14F-4D97-AF65-F5344CB8AC3E}">
        <p14:creationId xmlns:p14="http://schemas.microsoft.com/office/powerpoint/2010/main" val="22597746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40F46FE1-93DC-4FB3-A1E4-C2272721F0DF}" type="datetimeFigureOut">
              <a:rPr lang="ru-RU" smtClean="0"/>
              <a:t>03.08.2026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94E1A87A-9C34-4461-BD66-7AF85CEE4FA7}" type="slidenum">
              <a:rPr lang="ru-RU" smtClean="0"/>
              <a:t>‹#›</a:t>
            </a:fld>
            <a:endParaRPr lang="ru-RU"/>
          </a:p>
        </p:txBody>
      </p:sp>
    </p:spTree>
    <p:extLst>
      <p:ext uri="{BB962C8B-B14F-4D97-AF65-F5344CB8AC3E}">
        <p14:creationId xmlns:p14="http://schemas.microsoft.com/office/powerpoint/2010/main" val="5209717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40F46FE1-93DC-4FB3-A1E4-C2272721F0DF}" type="datetimeFigureOut">
              <a:rPr lang="ru-RU" smtClean="0"/>
              <a:t>03.08.2026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4E1A87A-9C34-4461-BD66-7AF85CEE4FA7}" type="slidenum">
              <a:rPr lang="ru-RU" smtClean="0"/>
              <a:t>‹#›</a:t>
            </a:fld>
            <a:endParaRPr lang="ru-RU"/>
          </a:p>
        </p:txBody>
      </p:sp>
    </p:spTree>
    <p:extLst>
      <p:ext uri="{BB962C8B-B14F-4D97-AF65-F5344CB8AC3E}">
        <p14:creationId xmlns:p14="http://schemas.microsoft.com/office/powerpoint/2010/main" val="33659663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40F46FE1-93DC-4FB3-A1E4-C2272721F0DF}" type="datetimeFigureOut">
              <a:rPr lang="ru-RU" smtClean="0"/>
              <a:t>03.08.2026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4E1A87A-9C34-4461-BD66-7AF85CEE4FA7}" type="slidenum">
              <a:rPr lang="ru-RU" smtClean="0"/>
              <a:t>‹#›</a:t>
            </a:fld>
            <a:endParaRPr lang="ru-RU"/>
          </a:p>
        </p:txBody>
      </p:sp>
    </p:spTree>
    <p:extLst>
      <p:ext uri="{BB962C8B-B14F-4D97-AF65-F5344CB8AC3E}">
        <p14:creationId xmlns:p14="http://schemas.microsoft.com/office/powerpoint/2010/main" val="83066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40F46FE1-93DC-4FB3-A1E4-C2272721F0DF}" type="datetimeFigureOut">
              <a:rPr lang="ru-RU" smtClean="0"/>
              <a:t>03.08.2026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4E1A87A-9C34-4461-BD66-7AF85CEE4FA7}" type="slidenum">
              <a:rPr lang="ru-RU" smtClean="0"/>
              <a:t>‹#›</a:t>
            </a:fld>
            <a:endParaRPr lang="ru-RU"/>
          </a:p>
        </p:txBody>
      </p:sp>
    </p:spTree>
    <p:extLst>
      <p:ext uri="{BB962C8B-B14F-4D97-AF65-F5344CB8AC3E}">
        <p14:creationId xmlns:p14="http://schemas.microsoft.com/office/powerpoint/2010/main" val="5321890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40F46FE1-93DC-4FB3-A1E4-C2272721F0DF}" type="datetimeFigureOut">
              <a:rPr lang="ru-RU" smtClean="0"/>
              <a:t>03.08.2026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4E1A87A-9C34-4461-BD66-7AF85CEE4FA7}" type="slidenum">
              <a:rPr lang="ru-RU" smtClean="0"/>
              <a:t>‹#›</a:t>
            </a:fld>
            <a:endParaRPr lang="ru-RU"/>
          </a:p>
        </p:txBody>
      </p:sp>
    </p:spTree>
    <p:extLst>
      <p:ext uri="{BB962C8B-B14F-4D97-AF65-F5344CB8AC3E}">
        <p14:creationId xmlns:p14="http://schemas.microsoft.com/office/powerpoint/2010/main" val="29448032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F46FE1-93DC-4FB3-A1E4-C2272721F0DF}" type="datetimeFigureOut">
              <a:rPr lang="ru-RU" smtClean="0"/>
              <a:t>03.08.2026</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E1A87A-9C34-4461-BD66-7AF85CEE4FA7}" type="slidenum">
              <a:rPr lang="ru-RU" smtClean="0"/>
              <a:t>‹#›</a:t>
            </a:fld>
            <a:endParaRPr lang="ru-RU"/>
          </a:p>
        </p:txBody>
      </p:sp>
    </p:spTree>
    <p:extLst>
      <p:ext uri="{BB962C8B-B14F-4D97-AF65-F5344CB8AC3E}">
        <p14:creationId xmlns:p14="http://schemas.microsoft.com/office/powerpoint/2010/main" val="26765531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55313" y="579549"/>
            <a:ext cx="8886422" cy="1246076"/>
          </a:xfrm>
        </p:spPr>
        <p:txBody>
          <a:bodyPr>
            <a:normAutofit/>
          </a:bodyPr>
          <a:lstStyle/>
          <a:p>
            <a:pPr algn="ctr"/>
            <a:r>
              <a:rPr lang="ru-RU" sz="2800" dirty="0">
                <a:latin typeface="Times New Roman" panose="02020603050405020304" pitchFamily="18" charset="0"/>
                <a:cs typeface="Times New Roman" panose="02020603050405020304" pitchFamily="18" charset="0"/>
              </a:rPr>
              <a:t>Как воспитателям действовать </a:t>
            </a:r>
            <a:br>
              <a:rPr lang="ru-RU" sz="2800" dirty="0">
                <a:latin typeface="Times New Roman" panose="02020603050405020304" pitchFamily="18" charset="0"/>
                <a:cs typeface="Times New Roman" panose="02020603050405020304" pitchFamily="18" charset="0"/>
              </a:rPr>
            </a:br>
            <a:r>
              <a:rPr lang="ru-RU" sz="2800" dirty="0">
                <a:latin typeface="Times New Roman" panose="02020603050405020304" pitchFamily="18" charset="0"/>
                <a:cs typeface="Times New Roman" panose="02020603050405020304" pitchFamily="18" charset="0"/>
              </a:rPr>
              <a:t>в случае драки между воспитанниками.</a:t>
            </a:r>
            <a:endParaRPr lang="ru-RU" sz="2800" dirty="0"/>
          </a:p>
        </p:txBody>
      </p:sp>
      <p:sp>
        <p:nvSpPr>
          <p:cNvPr id="3" name="Объект 2"/>
          <p:cNvSpPr>
            <a:spLocks noGrp="1"/>
          </p:cNvSpPr>
          <p:nvPr>
            <p:ph idx="1"/>
          </p:nvPr>
        </p:nvSpPr>
        <p:spPr>
          <a:xfrm>
            <a:off x="838199" y="1825624"/>
            <a:ext cx="11005457" cy="4845631"/>
          </a:xfrm>
        </p:spPr>
        <p:txBody>
          <a:bodyPr>
            <a:normAutofit fontScale="92500" lnSpcReduction="10000"/>
          </a:bodyPr>
          <a:lstStyle/>
          <a:p>
            <a:pPr marL="0" indent="0" algn="r">
              <a:buNone/>
            </a:pPr>
            <a:endParaRPr lang="ru-RU" dirty="0">
              <a:latin typeface="Times New Roman" panose="02020603050405020304" pitchFamily="18" charset="0"/>
              <a:cs typeface="Times New Roman" panose="02020603050405020304" pitchFamily="18" charset="0"/>
            </a:endParaRPr>
          </a:p>
          <a:p>
            <a:pPr marL="0" indent="0" algn="r">
              <a:buNone/>
            </a:pPr>
            <a:endParaRPr lang="ru-RU" dirty="0">
              <a:latin typeface="Times New Roman" panose="02020603050405020304" pitchFamily="18" charset="0"/>
              <a:cs typeface="Times New Roman" panose="02020603050405020304" pitchFamily="18" charset="0"/>
            </a:endParaRPr>
          </a:p>
          <a:p>
            <a:pPr marL="0" indent="0" algn="r">
              <a:buNone/>
            </a:pPr>
            <a:endParaRPr lang="ru-RU" dirty="0">
              <a:latin typeface="Times New Roman" panose="02020603050405020304" pitchFamily="18" charset="0"/>
              <a:cs typeface="Times New Roman" panose="02020603050405020304" pitchFamily="18" charset="0"/>
            </a:endParaRPr>
          </a:p>
          <a:p>
            <a:pPr marL="0" indent="0" algn="r">
              <a:buNone/>
            </a:pPr>
            <a:endParaRPr lang="ru-RU" dirty="0">
              <a:latin typeface="Times New Roman" panose="02020603050405020304" pitchFamily="18" charset="0"/>
              <a:cs typeface="Times New Roman" panose="02020603050405020304" pitchFamily="18" charset="0"/>
            </a:endParaRPr>
          </a:p>
          <a:p>
            <a:pPr marL="0" indent="0" algn="r">
              <a:buNone/>
            </a:pPr>
            <a:endParaRPr lang="ru-RU" dirty="0">
              <a:latin typeface="Times New Roman" panose="02020603050405020304" pitchFamily="18" charset="0"/>
              <a:cs typeface="Times New Roman" panose="02020603050405020304" pitchFamily="18" charset="0"/>
            </a:endParaRPr>
          </a:p>
          <a:p>
            <a:pPr marL="0" indent="0" algn="r">
              <a:buNone/>
            </a:pPr>
            <a:endParaRPr lang="ru-RU" sz="1800" dirty="0">
              <a:latin typeface="Times New Roman" panose="02020603050405020304" pitchFamily="18" charset="0"/>
              <a:cs typeface="Times New Roman" panose="02020603050405020304" pitchFamily="18" charset="0"/>
            </a:endParaRPr>
          </a:p>
          <a:p>
            <a:pPr marL="0" indent="0" algn="r">
              <a:buNone/>
            </a:pPr>
            <a:endParaRPr lang="ru-RU" sz="1800" dirty="0">
              <a:latin typeface="Times New Roman" panose="02020603050405020304" pitchFamily="18" charset="0"/>
              <a:cs typeface="Times New Roman" panose="02020603050405020304" pitchFamily="18" charset="0"/>
            </a:endParaRPr>
          </a:p>
          <a:p>
            <a:pPr marL="0" indent="0" algn="r">
              <a:buNone/>
            </a:pPr>
            <a:r>
              <a:rPr lang="ru-RU" sz="1800" dirty="0">
                <a:latin typeface="Times New Roman" panose="02020603050405020304" pitchFamily="18" charset="0"/>
                <a:cs typeface="Times New Roman" panose="02020603050405020304" pitchFamily="18" charset="0"/>
              </a:rPr>
              <a:t>Автор Кургузова Марина Юрьевна </a:t>
            </a:r>
          </a:p>
          <a:p>
            <a:pPr marL="0" indent="0" algn="r">
              <a:buNone/>
            </a:pPr>
            <a:r>
              <a:rPr lang="ru-RU" sz="1800" dirty="0">
                <a:latin typeface="Times New Roman" panose="02020603050405020304" pitchFamily="18" charset="0"/>
                <a:cs typeface="Times New Roman" panose="02020603050405020304" pitchFamily="18" charset="0"/>
              </a:rPr>
              <a:t>Педагог-психолог МБДОУ №32</a:t>
            </a:r>
          </a:p>
          <a:p>
            <a:pPr marL="0" indent="0" algn="ctr">
              <a:buNone/>
            </a:pPr>
            <a:endParaRPr lang="ru-RU" sz="1600" dirty="0">
              <a:latin typeface="Times New Roman" panose="02020603050405020304" pitchFamily="18" charset="0"/>
              <a:cs typeface="Times New Roman" panose="02020603050405020304" pitchFamily="18" charset="0"/>
            </a:endParaRPr>
          </a:p>
          <a:p>
            <a:pPr marL="0" indent="0" algn="ctr">
              <a:buNone/>
            </a:pPr>
            <a:endParaRPr lang="ru-RU" sz="1600" dirty="0">
              <a:latin typeface="Times New Roman" panose="02020603050405020304" pitchFamily="18" charset="0"/>
              <a:cs typeface="Times New Roman" panose="02020603050405020304" pitchFamily="18" charset="0"/>
            </a:endParaRPr>
          </a:p>
          <a:p>
            <a:pPr marL="0" indent="0" algn="ctr">
              <a:buNone/>
            </a:pPr>
            <a:r>
              <a:rPr lang="ru-RU" sz="1600" dirty="0" err="1">
                <a:latin typeface="Times New Roman" panose="02020603050405020304" pitchFamily="18" charset="0"/>
                <a:cs typeface="Times New Roman" panose="02020603050405020304" pitchFamily="18" charset="0"/>
              </a:rPr>
              <a:t>г.Гусь</a:t>
            </a:r>
            <a:r>
              <a:rPr lang="ru-RU" sz="1600" dirty="0">
                <a:latin typeface="Times New Roman" panose="02020603050405020304" pitchFamily="18" charset="0"/>
                <a:cs typeface="Times New Roman" panose="02020603050405020304" pitchFamily="18" charset="0"/>
              </a:rPr>
              <a:t>-Хрустальный </a:t>
            </a:r>
          </a:p>
          <a:p>
            <a:pPr marL="0" indent="0" algn="ctr">
              <a:buNone/>
            </a:pPr>
            <a:r>
              <a:rPr lang="ru-RU" sz="1600" dirty="0">
                <a:latin typeface="Times New Roman" panose="02020603050405020304" pitchFamily="18" charset="0"/>
                <a:cs typeface="Times New Roman" panose="02020603050405020304" pitchFamily="18" charset="0"/>
              </a:rPr>
              <a:t>2026г</a:t>
            </a:r>
          </a:p>
        </p:txBody>
      </p:sp>
      <p:pic>
        <p:nvPicPr>
          <p:cNvPr id="4" name="Рисунок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593471" y="1825623"/>
            <a:ext cx="4610105" cy="3457578"/>
          </a:xfrm>
          <a:prstGeom prst="rect">
            <a:avLst/>
          </a:prstGeom>
        </p:spPr>
      </p:pic>
    </p:spTree>
    <p:extLst>
      <p:ext uri="{BB962C8B-B14F-4D97-AF65-F5344CB8AC3E}">
        <p14:creationId xmlns:p14="http://schemas.microsoft.com/office/powerpoint/2010/main" val="40406818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888642"/>
            <a:ext cx="10515600" cy="1120462"/>
          </a:xfrm>
        </p:spPr>
        <p:txBody>
          <a:bodyPr>
            <a:normAutofit fontScale="90000"/>
          </a:bodyPr>
          <a:lstStyle/>
          <a:p>
            <a:pPr algn="ctr"/>
            <a:r>
              <a:rPr lang="ru-RU" b="1" dirty="0">
                <a:latin typeface="Times New Roman" panose="02020603050405020304" pitchFamily="18" charset="0"/>
                <a:cs typeface="Times New Roman" panose="02020603050405020304" pitchFamily="18" charset="0"/>
              </a:rPr>
              <a:t>Как воспитателям действовать в случае драки между воспитанниками</a:t>
            </a:r>
            <a:br>
              <a:rPr lang="ru-RU" b="1" dirty="0">
                <a:latin typeface="Times New Roman" panose="02020603050405020304" pitchFamily="18" charset="0"/>
                <a:cs typeface="Times New Roman" panose="02020603050405020304" pitchFamily="18" charset="0"/>
              </a:rPr>
            </a:b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838200" y="2356833"/>
            <a:ext cx="10515600" cy="3820129"/>
          </a:xfrm>
        </p:spPr>
        <p:txBody>
          <a:bodyPr/>
          <a:lstStyle/>
          <a:p>
            <a:pPr marL="0" indent="0">
              <a:buNone/>
            </a:pPr>
            <a:r>
              <a:rPr lang="ru-RU" dirty="0">
                <a:latin typeface="Times New Roman" panose="02020603050405020304" pitchFamily="18" charset="0"/>
                <a:cs typeface="Times New Roman" panose="02020603050405020304" pitchFamily="18" charset="0"/>
              </a:rPr>
              <a:t>Каждый сотрудник детского сада, который контактирует с детьми, обязан реагировать, если воспитанники попадают в опасную ситуацию. Расскажите педагогам, каким правилам они должны следовать, чтобы доказать свою невиновность, и предупредите об ответственности, которую они несут.</a:t>
            </a:r>
          </a:p>
          <a:p>
            <a:pPr marL="0" indent="0">
              <a:buNone/>
            </a:pPr>
            <a:r>
              <a:rPr lang="ru-RU" dirty="0">
                <a:latin typeface="Times New Roman" panose="02020603050405020304" pitchFamily="18" charset="0"/>
                <a:cs typeface="Times New Roman" panose="02020603050405020304" pitchFamily="18" charset="0"/>
              </a:rPr>
              <a:t>Также какую ответственность несет детский сад и как воспитателю доказать свою невиновность. </a:t>
            </a:r>
          </a:p>
          <a:p>
            <a:endParaRPr lang="ru-RU" dirty="0"/>
          </a:p>
        </p:txBody>
      </p:sp>
    </p:spTree>
    <p:extLst>
      <p:ext uri="{BB962C8B-B14F-4D97-AF65-F5344CB8AC3E}">
        <p14:creationId xmlns:p14="http://schemas.microsoft.com/office/powerpoint/2010/main" val="28019713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837127"/>
            <a:ext cx="10515600" cy="853561"/>
          </a:xfrm>
        </p:spPr>
        <p:txBody>
          <a:bodyPr>
            <a:normAutofit fontScale="90000"/>
          </a:bodyPr>
          <a:lstStyle/>
          <a:p>
            <a:pPr algn="ctr"/>
            <a:r>
              <a:rPr lang="ru-RU" b="1" dirty="0">
                <a:latin typeface="Times New Roman" panose="02020603050405020304" pitchFamily="18" charset="0"/>
                <a:cs typeface="Times New Roman" panose="02020603050405020304" pitchFamily="18" charset="0"/>
              </a:rPr>
              <a:t>Какие правила соблюдать</a:t>
            </a:r>
            <a:br>
              <a:rPr lang="ru-RU" b="1" dirty="0">
                <a:latin typeface="Times New Roman" panose="02020603050405020304" pitchFamily="18" charset="0"/>
                <a:cs typeface="Times New Roman" panose="02020603050405020304" pitchFamily="18" charset="0"/>
              </a:rPr>
            </a:b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normAutofit fontScale="92500"/>
          </a:bodyPr>
          <a:lstStyle/>
          <a:p>
            <a:pPr marL="0" indent="0">
              <a:buNone/>
            </a:pPr>
            <a:r>
              <a:rPr lang="ru-RU" dirty="0">
                <a:latin typeface="Times New Roman" panose="02020603050405020304" pitchFamily="18" charset="0"/>
                <a:cs typeface="Times New Roman" panose="02020603050405020304" pitchFamily="18" charset="0"/>
              </a:rPr>
              <a:t>Чтобы воспитателей не обвинили в халатности и не привлекли к административной ответственности в случае драки между детьми, им нужно следовать девяти правилам. На педсовете перед началом учебного года расскажите им об основных правилах, которые помогут им предупредить и разрешить конфликт. </a:t>
            </a:r>
          </a:p>
          <a:p>
            <a:pPr marL="0" indent="0">
              <a:buNone/>
            </a:pPr>
            <a:r>
              <a:rPr lang="ru-RU" b="1" i="1" dirty="0">
                <a:latin typeface="Times New Roman" panose="02020603050405020304" pitchFamily="18" charset="0"/>
                <a:cs typeface="Times New Roman" panose="02020603050405020304" pitchFamily="18" charset="0"/>
              </a:rPr>
              <a:t>Первое правило воспитателя </a:t>
            </a:r>
            <a:r>
              <a:rPr lang="ru-RU" dirty="0">
                <a:latin typeface="Times New Roman" panose="02020603050405020304" pitchFamily="18" charset="0"/>
                <a:cs typeface="Times New Roman" panose="02020603050405020304" pitchFamily="18" charset="0"/>
              </a:rPr>
              <a:t>– не отвлекаться. Воспитатели должны следить за поведением детей, не отвлекаясь даже на переписку с родителями.</a:t>
            </a:r>
          </a:p>
          <a:p>
            <a:pPr marL="0" indent="0">
              <a:buNone/>
            </a:pPr>
            <a:r>
              <a:rPr lang="ru-RU" b="1" i="1" dirty="0">
                <a:latin typeface="Times New Roman" panose="02020603050405020304" pitchFamily="18" charset="0"/>
                <a:cs typeface="Times New Roman" panose="02020603050405020304" pitchFamily="18" charset="0"/>
              </a:rPr>
              <a:t>Второе правило </a:t>
            </a:r>
            <a:r>
              <a:rPr lang="ru-RU" dirty="0">
                <a:latin typeface="Times New Roman" panose="02020603050405020304" pitchFamily="18" charset="0"/>
                <a:cs typeface="Times New Roman" panose="02020603050405020304" pitchFamily="18" charset="0"/>
              </a:rPr>
              <a:t>– своевременно делать замечания. Если дети ведут себя агрессивно, педагогу следует немедленно сделать замечание, возможно, даже громким голосом, не оскорбляя их и не используя грубых слов.</a:t>
            </a:r>
          </a:p>
          <a:p>
            <a:endParaRPr lang="ru-RU" dirty="0"/>
          </a:p>
        </p:txBody>
      </p:sp>
    </p:spTree>
    <p:extLst>
      <p:ext uri="{BB962C8B-B14F-4D97-AF65-F5344CB8AC3E}">
        <p14:creationId xmlns:p14="http://schemas.microsoft.com/office/powerpoint/2010/main" val="39931026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631064"/>
            <a:ext cx="10515600" cy="995229"/>
          </a:xfrm>
        </p:spPr>
        <p:txBody>
          <a:bodyPr>
            <a:normAutofit fontScale="90000"/>
          </a:bodyPr>
          <a:lstStyle/>
          <a:p>
            <a:r>
              <a:rPr lang="ru-RU" b="1" dirty="0">
                <a:latin typeface="Times New Roman" panose="02020603050405020304" pitchFamily="18" charset="0"/>
                <a:cs typeface="Times New Roman" panose="02020603050405020304" pitchFamily="18" charset="0"/>
              </a:rPr>
              <a:t>Ситуация</a:t>
            </a:r>
            <a:br>
              <a:rPr lang="ru-RU" b="1" dirty="0"/>
            </a:br>
            <a:endParaRPr lang="ru-RU" dirty="0"/>
          </a:p>
        </p:txBody>
      </p:sp>
      <p:sp>
        <p:nvSpPr>
          <p:cNvPr id="3" name="Объект 2"/>
          <p:cNvSpPr>
            <a:spLocks noGrp="1"/>
          </p:cNvSpPr>
          <p:nvPr>
            <p:ph idx="1"/>
          </p:nvPr>
        </p:nvSpPr>
        <p:spPr>
          <a:xfrm>
            <a:off x="838200" y="1626293"/>
            <a:ext cx="10515600" cy="4550670"/>
          </a:xfrm>
        </p:spPr>
        <p:txBody>
          <a:bodyPr>
            <a:normAutofit fontScale="92500" lnSpcReduction="10000"/>
          </a:bodyPr>
          <a:lstStyle/>
          <a:p>
            <a:pPr marL="0" indent="0">
              <a:buNone/>
            </a:pPr>
            <a:r>
              <a:rPr lang="ru-RU" dirty="0">
                <a:latin typeface="Times New Roman" panose="02020603050405020304" pitchFamily="18" charset="0"/>
                <a:cs typeface="Times New Roman" panose="02020603050405020304" pitchFamily="18" charset="0"/>
              </a:rPr>
              <a:t>К какой ответственности родители могут привлечь воспитателя, если тот обозвал ребенка?</a:t>
            </a:r>
          </a:p>
          <a:p>
            <a:pPr marL="0" indent="0">
              <a:buNone/>
            </a:pPr>
            <a:r>
              <a:rPr lang="ru-RU" dirty="0">
                <a:latin typeface="Times New Roman" panose="02020603050405020304" pitchFamily="18" charset="0"/>
                <a:cs typeface="Times New Roman" panose="02020603050405020304" pitchFamily="18" charset="0"/>
              </a:rPr>
              <a:t>Воспитателя могут привлечь к административной ответственности за оскорбление по статье 5.61 КоАП.</a:t>
            </a:r>
          </a:p>
          <a:p>
            <a:pPr marL="0" indent="0">
              <a:buNone/>
            </a:pPr>
            <a:r>
              <a:rPr lang="ru-RU" b="1" i="1" dirty="0">
                <a:latin typeface="Times New Roman" panose="02020603050405020304" pitchFamily="18" charset="0"/>
                <a:cs typeface="Times New Roman" panose="02020603050405020304" pitchFamily="18" charset="0"/>
              </a:rPr>
              <a:t>Третье правило</a:t>
            </a:r>
            <a:r>
              <a:rPr lang="ru-RU" dirty="0">
                <a:latin typeface="Times New Roman" panose="02020603050405020304" pitchFamily="18" charset="0"/>
                <a:cs typeface="Times New Roman" panose="02020603050405020304" pitchFamily="18" charset="0"/>
              </a:rPr>
              <a:t> – подойти к детям. Педагог должен быстро подойти к детям, если на устные замечания они не реагируют. Быстро подходя к агрессивным детям, важно не причинить вред остальным воспитанникам.</a:t>
            </a:r>
          </a:p>
          <a:p>
            <a:pPr marL="0" indent="0">
              <a:buNone/>
            </a:pPr>
            <a:r>
              <a:rPr lang="ru-RU" b="1" i="1" dirty="0">
                <a:latin typeface="Times New Roman" panose="02020603050405020304" pitchFamily="18" charset="0"/>
                <a:cs typeface="Times New Roman" panose="02020603050405020304" pitchFamily="18" charset="0"/>
              </a:rPr>
              <a:t>Четвертое правило</a:t>
            </a:r>
            <a:r>
              <a:rPr lang="ru-RU" dirty="0">
                <a:latin typeface="Times New Roman" panose="02020603050405020304" pitchFamily="18" charset="0"/>
                <a:cs typeface="Times New Roman" panose="02020603050405020304" pitchFamily="18" charset="0"/>
              </a:rPr>
              <a:t> – физически разнять дерущихся детей. Приблизившись к детям, педагог должен взять их за плечи и развести по разные стороны от себя, а также забрать предмет, используемый в драке, например, игрушку.</a:t>
            </a:r>
          </a:p>
          <a:p>
            <a:endParaRPr lang="ru-RU" dirty="0"/>
          </a:p>
        </p:txBody>
      </p:sp>
    </p:spTree>
    <p:extLst>
      <p:ext uri="{BB962C8B-B14F-4D97-AF65-F5344CB8AC3E}">
        <p14:creationId xmlns:p14="http://schemas.microsoft.com/office/powerpoint/2010/main" val="10834495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1017431"/>
            <a:ext cx="10515600" cy="5159532"/>
          </a:xfrm>
        </p:spPr>
        <p:txBody>
          <a:bodyPr/>
          <a:lstStyle/>
          <a:p>
            <a:pPr marL="0" indent="0">
              <a:buNone/>
            </a:pPr>
            <a:r>
              <a:rPr lang="ru-RU" b="1" i="1" dirty="0">
                <a:latin typeface="Times New Roman" panose="02020603050405020304" pitchFamily="18" charset="0"/>
                <a:cs typeface="Times New Roman" panose="02020603050405020304" pitchFamily="18" charset="0"/>
              </a:rPr>
              <a:t>Пятое правило</a:t>
            </a:r>
            <a:r>
              <a:rPr lang="ru-RU" dirty="0">
                <a:latin typeface="Times New Roman" panose="02020603050405020304" pitchFamily="18" charset="0"/>
                <a:cs typeface="Times New Roman" panose="02020603050405020304" pitchFamily="18" charset="0"/>
              </a:rPr>
              <a:t> – оценить физический вред. Воспитатель должен осмотреть подравшихся детей, даже если у них не видно повреждений. Также необходимо спросить, как они себя чувствуют.</a:t>
            </a:r>
          </a:p>
          <a:p>
            <a:pPr marL="0" indent="0">
              <a:buNone/>
            </a:pPr>
            <a:endParaRPr lang="ru-RU" b="1" i="1" dirty="0">
              <a:latin typeface="Times New Roman" panose="02020603050405020304" pitchFamily="18" charset="0"/>
              <a:cs typeface="Times New Roman" panose="02020603050405020304" pitchFamily="18" charset="0"/>
            </a:endParaRPr>
          </a:p>
          <a:p>
            <a:pPr marL="0" indent="0">
              <a:buNone/>
            </a:pPr>
            <a:r>
              <a:rPr lang="ru-RU" b="1" i="1" dirty="0">
                <a:latin typeface="Times New Roman" panose="02020603050405020304" pitchFamily="18" charset="0"/>
                <a:cs typeface="Times New Roman" panose="02020603050405020304" pitchFamily="18" charset="0"/>
              </a:rPr>
              <a:t>Шестое правило </a:t>
            </a:r>
            <a:r>
              <a:rPr lang="ru-RU" dirty="0">
                <a:latin typeface="Times New Roman" panose="02020603050405020304" pitchFamily="18" charset="0"/>
                <a:cs typeface="Times New Roman" panose="02020603050405020304" pitchFamily="18" charset="0"/>
              </a:rPr>
              <a:t>– организовать помощь. Педагог должен отвести ребенка в </a:t>
            </a:r>
            <a:r>
              <a:rPr lang="ru-RU" dirty="0" err="1">
                <a:latin typeface="Times New Roman" panose="02020603050405020304" pitchFamily="18" charset="0"/>
                <a:cs typeface="Times New Roman" panose="02020603050405020304" pitchFamily="18" charset="0"/>
              </a:rPr>
              <a:t>медблок</a:t>
            </a:r>
            <a:r>
              <a:rPr lang="ru-RU" dirty="0">
                <a:latin typeface="Times New Roman" panose="02020603050405020304" pitchFamily="18" charset="0"/>
                <a:cs typeface="Times New Roman" panose="02020603050405020304" pitchFamily="18" charset="0"/>
              </a:rPr>
              <a:t>, если он упал, ударился головой, жалуется на боль и плохое самочувствие. Именно медработник должен определить степень причиненного вреда здоровью, а не воспитатель.</a:t>
            </a:r>
          </a:p>
          <a:p>
            <a:endParaRPr lang="ru-RU" dirty="0"/>
          </a:p>
        </p:txBody>
      </p:sp>
      <p:pic>
        <p:nvPicPr>
          <p:cNvPr id="4" name="Рисунок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950950" y="4392299"/>
            <a:ext cx="2248303" cy="2248303"/>
          </a:xfrm>
          <a:prstGeom prst="rect">
            <a:avLst/>
          </a:prstGeom>
        </p:spPr>
      </p:pic>
    </p:spTree>
    <p:extLst>
      <p:ext uri="{BB962C8B-B14F-4D97-AF65-F5344CB8AC3E}">
        <p14:creationId xmlns:p14="http://schemas.microsoft.com/office/powerpoint/2010/main" val="20292625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latin typeface="Times New Roman" panose="02020603050405020304" pitchFamily="18" charset="0"/>
                <a:cs typeface="Times New Roman" panose="02020603050405020304" pitchFamily="18" charset="0"/>
              </a:rPr>
              <a:t>Внимание</a:t>
            </a:r>
            <a:br>
              <a:rPr lang="ru-RU" b="1" dirty="0">
                <a:latin typeface="Times New Roman" panose="02020603050405020304" pitchFamily="18" charset="0"/>
                <a:cs typeface="Times New Roman" panose="02020603050405020304" pitchFamily="18" charset="0"/>
              </a:rPr>
            </a:b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838200" y="1365161"/>
            <a:ext cx="10515600" cy="4811802"/>
          </a:xfrm>
        </p:spPr>
        <p:txBody>
          <a:bodyPr/>
          <a:lstStyle/>
          <a:p>
            <a:pPr marL="0" indent="0">
              <a:buNone/>
            </a:pPr>
            <a:r>
              <a:rPr lang="ru-RU" dirty="0">
                <a:latin typeface="Times New Roman" panose="02020603050405020304" pitchFamily="18" charset="0"/>
                <a:cs typeface="Times New Roman" panose="02020603050405020304" pitchFamily="18" charset="0"/>
              </a:rPr>
              <a:t>В экстренном случае воспитатель должен вызвать скорую помощь, а затем уже сообщать о случившемся старшему воспитателю или заведующему</a:t>
            </a:r>
          </a:p>
          <a:p>
            <a:pPr marL="0" indent="0">
              <a:buNone/>
            </a:pPr>
            <a:r>
              <a:rPr lang="ru-RU" b="1" i="1" dirty="0">
                <a:latin typeface="Times New Roman" panose="02020603050405020304" pitchFamily="18" charset="0"/>
                <a:cs typeface="Times New Roman" panose="02020603050405020304" pitchFamily="18" charset="0"/>
              </a:rPr>
              <a:t>Седьмое правило</a:t>
            </a:r>
            <a:r>
              <a:rPr lang="ru-RU" dirty="0">
                <a:latin typeface="Times New Roman" panose="02020603050405020304" pitchFamily="18" charset="0"/>
                <a:cs typeface="Times New Roman" panose="02020603050405020304" pitchFamily="18" charset="0"/>
              </a:rPr>
              <a:t> – провести профилактическую работу. Воспитатель должен выяснить причину драки и объяснить детям, что так поступать нехорошо и опасно. Помимо того, следует рассказать детям о других вариантах решения конфликтов, а также пожалеть пострадавшего.</a:t>
            </a:r>
          </a:p>
          <a:p>
            <a:endParaRPr lang="ru-RU" dirty="0"/>
          </a:p>
        </p:txBody>
      </p:sp>
    </p:spTree>
    <p:extLst>
      <p:ext uri="{BB962C8B-B14F-4D97-AF65-F5344CB8AC3E}">
        <p14:creationId xmlns:p14="http://schemas.microsoft.com/office/powerpoint/2010/main" val="1507666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682580"/>
            <a:ext cx="10515600" cy="1008108"/>
          </a:xfrm>
        </p:spPr>
        <p:txBody>
          <a:bodyPr>
            <a:normAutofit fontScale="90000"/>
          </a:bodyPr>
          <a:lstStyle/>
          <a:p>
            <a:r>
              <a:rPr lang="ru-RU" b="1" dirty="0">
                <a:latin typeface="Times New Roman" panose="02020603050405020304" pitchFamily="18" charset="0"/>
                <a:cs typeface="Times New Roman" panose="02020603050405020304" pitchFamily="18" charset="0"/>
              </a:rPr>
              <a:t>Совет</a:t>
            </a:r>
            <a:br>
              <a:rPr lang="ru-RU" b="1" dirty="0">
                <a:latin typeface="Times New Roman" panose="02020603050405020304" pitchFamily="18" charset="0"/>
                <a:cs typeface="Times New Roman" panose="02020603050405020304" pitchFamily="18" charset="0"/>
              </a:rPr>
            </a:b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lstStyle/>
          <a:p>
            <a:pPr marL="0" indent="0">
              <a:buNone/>
            </a:pPr>
            <a:r>
              <a:rPr lang="ru-RU" dirty="0">
                <a:latin typeface="Times New Roman" panose="02020603050405020304" pitchFamily="18" charset="0"/>
                <a:cs typeface="Times New Roman" panose="02020603050405020304" pitchFamily="18" charset="0"/>
              </a:rPr>
              <a:t>Если это не первый инцидент с ребенком, сообщите о ситуации педагогу-психологу детского сада, обсудите поведение ребенка с его родителями</a:t>
            </a:r>
          </a:p>
          <a:p>
            <a:pPr marL="0" indent="0">
              <a:buNone/>
            </a:pPr>
            <a:r>
              <a:rPr lang="ru-RU" i="1" dirty="0">
                <a:latin typeface="Times New Roman" panose="02020603050405020304" pitchFamily="18" charset="0"/>
                <a:cs typeface="Times New Roman" panose="02020603050405020304" pitchFamily="18" charset="0"/>
              </a:rPr>
              <a:t>Задача воспитателя </a:t>
            </a:r>
            <a:r>
              <a:rPr lang="ru-RU" dirty="0">
                <a:latin typeface="Times New Roman" panose="02020603050405020304" pitchFamily="18" charset="0"/>
                <a:cs typeface="Times New Roman" panose="02020603050405020304" pitchFamily="18" charset="0"/>
              </a:rPr>
              <a:t>– проинформировать руководство, задача руководства – организовать помощь ребенку с проблемным поведением.</a:t>
            </a:r>
          </a:p>
          <a:p>
            <a:r>
              <a:rPr lang="ru-RU" b="1" i="1" dirty="0">
                <a:latin typeface="Times New Roman" panose="02020603050405020304" pitchFamily="18" charset="0"/>
                <a:cs typeface="Times New Roman" panose="02020603050405020304" pitchFamily="18" charset="0"/>
              </a:rPr>
              <a:t>Восьмое правило</a:t>
            </a:r>
            <a:r>
              <a:rPr lang="ru-RU" dirty="0">
                <a:latin typeface="Times New Roman" panose="02020603050405020304" pitchFamily="18" charset="0"/>
                <a:cs typeface="Times New Roman" panose="02020603050405020304" pitchFamily="18" charset="0"/>
              </a:rPr>
              <a:t> – оценить вред имуществу. Воспитатель должен проверить, пострадали ли в ходе драки одежда или личные вещи ребенка, а также осмотреть игровое оборудование группы.</a:t>
            </a:r>
          </a:p>
          <a:p>
            <a:endParaRPr lang="ru-RU" dirty="0"/>
          </a:p>
        </p:txBody>
      </p:sp>
    </p:spTree>
    <p:extLst>
      <p:ext uri="{BB962C8B-B14F-4D97-AF65-F5344CB8AC3E}">
        <p14:creationId xmlns:p14="http://schemas.microsoft.com/office/powerpoint/2010/main" val="22795098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291" y="361849"/>
            <a:ext cx="10515600" cy="905077"/>
          </a:xfrm>
        </p:spPr>
        <p:txBody>
          <a:bodyPr>
            <a:normAutofit fontScale="90000"/>
          </a:bodyPr>
          <a:lstStyle/>
          <a:p>
            <a:pPr algn="ctr"/>
            <a:r>
              <a:rPr lang="ru-RU" b="1" dirty="0">
                <a:solidFill>
                  <a:srgbClr val="FF0000"/>
                </a:solidFill>
                <a:latin typeface="Times New Roman" panose="02020603050405020304" pitchFamily="18" charset="0"/>
                <a:cs typeface="Times New Roman" panose="02020603050405020304" pitchFamily="18" charset="0"/>
              </a:rPr>
              <a:t>Внимание !</a:t>
            </a:r>
            <a:br>
              <a:rPr lang="ru-RU" b="1" dirty="0">
                <a:latin typeface="Times New Roman" panose="02020603050405020304" pitchFamily="18" charset="0"/>
                <a:cs typeface="Times New Roman" panose="02020603050405020304" pitchFamily="18" charset="0"/>
              </a:rPr>
            </a:b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838199" y="1043189"/>
            <a:ext cx="10688393" cy="4288665"/>
          </a:xfrm>
        </p:spPr>
        <p:txBody>
          <a:bodyPr>
            <a:normAutofit lnSpcReduction="10000"/>
          </a:bodyPr>
          <a:lstStyle/>
          <a:p>
            <a:pPr marL="0" indent="0">
              <a:buNone/>
            </a:pPr>
            <a:r>
              <a:rPr lang="ru-RU" dirty="0">
                <a:latin typeface="Times New Roman" panose="02020603050405020304" pitchFamily="18" charset="0"/>
                <a:cs typeface="Times New Roman" panose="02020603050405020304" pitchFamily="18" charset="0"/>
              </a:rPr>
              <a:t>Если один ребенок порвал другому одежду или повредил его личные вещи, ответственность будет нести детский сад, под надзором которого находился ребенок.</a:t>
            </a:r>
          </a:p>
          <a:p>
            <a:pPr marL="0" indent="0">
              <a:buNone/>
            </a:pPr>
            <a:r>
              <a:rPr lang="ru-RU" dirty="0">
                <a:latin typeface="Times New Roman" panose="02020603050405020304" pitchFamily="18" charset="0"/>
                <a:cs typeface="Times New Roman" panose="02020603050405020304" pitchFamily="18" charset="0"/>
              </a:rPr>
              <a:t>Однако ДОУ может доказать свою невиновность при осуществлении надзора. В таком случае за вред будут отвечать законные представители ребенка.</a:t>
            </a:r>
          </a:p>
          <a:p>
            <a:r>
              <a:rPr lang="ru-RU" b="1" i="1" dirty="0">
                <a:latin typeface="Times New Roman" panose="02020603050405020304" pitchFamily="18" charset="0"/>
                <a:cs typeface="Times New Roman" panose="02020603050405020304" pitchFamily="18" charset="0"/>
              </a:rPr>
              <a:t>Девятое правило </a:t>
            </a:r>
            <a:r>
              <a:rPr lang="ru-RU" dirty="0">
                <a:latin typeface="Times New Roman" panose="02020603050405020304" pitchFamily="18" charset="0"/>
                <a:cs typeface="Times New Roman" panose="02020603050405020304" pitchFamily="18" charset="0"/>
              </a:rPr>
              <a:t>– быть готовым давать объяснения. Воспитатель должен предоставить родителям и руководителю ДОО полную и достоверную информацию о случившемся. Для этого ему необходимо зафиксировать точное место инцидента, количество участников, причину, начало происшествия и свои действия.</a:t>
            </a:r>
          </a:p>
          <a:p>
            <a:endParaRPr lang="ru-RU" dirty="0"/>
          </a:p>
        </p:txBody>
      </p:sp>
    </p:spTree>
    <p:extLst>
      <p:ext uri="{BB962C8B-B14F-4D97-AF65-F5344CB8AC3E}">
        <p14:creationId xmlns:p14="http://schemas.microsoft.com/office/powerpoint/2010/main" val="779299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a:latin typeface="Times New Roman" panose="02020603050405020304" pitchFamily="18" charset="0"/>
                <a:cs typeface="Times New Roman" panose="02020603050405020304" pitchFamily="18" charset="0"/>
              </a:rPr>
              <a:t>Какую ответственность несет воспитатель</a:t>
            </a:r>
            <a:br>
              <a:rPr lang="ru-RU" b="1" dirty="0">
                <a:latin typeface="Times New Roman" panose="02020603050405020304" pitchFamily="18" charset="0"/>
                <a:cs typeface="Times New Roman" panose="02020603050405020304" pitchFamily="18" charset="0"/>
              </a:rPr>
            </a:b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838200" y="1690688"/>
            <a:ext cx="10515600" cy="4993447"/>
          </a:xfrm>
        </p:spPr>
        <p:txBody>
          <a:bodyPr>
            <a:normAutofit/>
          </a:bodyPr>
          <a:lstStyle/>
          <a:p>
            <a:pPr marL="0" indent="0">
              <a:buNone/>
            </a:pPr>
            <a:r>
              <a:rPr lang="ru-RU" sz="2600" dirty="0">
                <a:latin typeface="Times New Roman" panose="02020603050405020304" pitchFamily="18" charset="0"/>
                <a:cs typeface="Times New Roman" panose="02020603050405020304" pitchFamily="18" charset="0"/>
              </a:rPr>
              <a:t>За вред, который причинил ребенок другому воспитаннику, отвечает детский сад, так как ребенок был под его надзором </a:t>
            </a:r>
          </a:p>
          <a:p>
            <a:pPr marL="0" indent="0">
              <a:buNone/>
            </a:pPr>
            <a:r>
              <a:rPr lang="ru-RU" sz="2600" dirty="0">
                <a:latin typeface="Times New Roman" panose="02020603050405020304" pitchFamily="18" charset="0"/>
                <a:cs typeface="Times New Roman" panose="02020603050405020304" pitchFamily="18" charset="0"/>
              </a:rPr>
              <a:t>(ст. 1073 ГК). Надзор от имени детского сада осуществляет воспитатель.</a:t>
            </a:r>
          </a:p>
          <a:p>
            <a:pPr marL="0" indent="0">
              <a:buNone/>
            </a:pPr>
            <a:r>
              <a:rPr lang="ru-RU" sz="2600" dirty="0">
                <a:latin typeface="Times New Roman" panose="02020603050405020304" pitchFamily="18" charset="0"/>
                <a:cs typeface="Times New Roman" panose="02020603050405020304" pitchFamily="18" charset="0"/>
              </a:rPr>
              <a:t>Если воспитатель нарушил требования трудового договора и выполнял свои обязанности ненадлежащим образом, он понесет дисциплинарную ответственность – выговор или замечание. Если дисциплинарное нарушение было зафиксировано неоднократно, возможно увольнение.</a:t>
            </a:r>
          </a:p>
          <a:p>
            <a:pPr marL="0" indent="0">
              <a:buNone/>
            </a:pPr>
            <a:r>
              <a:rPr lang="ru-RU" sz="2600" dirty="0">
                <a:latin typeface="Times New Roman" panose="02020603050405020304" pitchFamily="18" charset="0"/>
                <a:cs typeface="Times New Roman" panose="02020603050405020304" pitchFamily="18" charset="0"/>
              </a:rPr>
              <a:t>Детский сад будет отвечать перед родителями пострадавшего ребенка – компенсировать вред в виде выплаты денежных средств. Размер будут определять стороны при добровольном возмещении, а если стороны не договорятся – суд. Это касается и ситуации, когда ребенок причинил вред сам себе: нарушил дисциплину, сам же и пострадал.</a:t>
            </a:r>
          </a:p>
          <a:p>
            <a:pPr marL="0" indent="0">
              <a:buNone/>
            </a:pPr>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22486603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566670"/>
            <a:ext cx="10515600" cy="1124018"/>
          </a:xfrm>
        </p:spPr>
        <p:txBody>
          <a:bodyPr>
            <a:normAutofit fontScale="90000"/>
          </a:bodyPr>
          <a:lstStyle/>
          <a:p>
            <a:pPr algn="ctr"/>
            <a:r>
              <a:rPr lang="ru-RU" b="1" dirty="0">
                <a:latin typeface="Times New Roman" panose="02020603050405020304" pitchFamily="18" charset="0"/>
                <a:cs typeface="Times New Roman" panose="02020603050405020304" pitchFamily="18" charset="0"/>
              </a:rPr>
              <a:t>Какую ответственность несет администрация</a:t>
            </a:r>
            <a:br>
              <a:rPr lang="ru-RU" b="1" dirty="0"/>
            </a:br>
            <a:endParaRPr lang="ru-RU" dirty="0"/>
          </a:p>
        </p:txBody>
      </p:sp>
      <p:sp>
        <p:nvSpPr>
          <p:cNvPr id="3" name="Объект 2"/>
          <p:cNvSpPr>
            <a:spLocks noGrp="1"/>
          </p:cNvSpPr>
          <p:nvPr>
            <p:ph idx="1"/>
          </p:nvPr>
        </p:nvSpPr>
        <p:spPr/>
        <p:txBody>
          <a:bodyPr>
            <a:normAutofit lnSpcReduction="10000"/>
          </a:bodyPr>
          <a:lstStyle/>
          <a:p>
            <a:pPr marL="0" indent="0">
              <a:buNone/>
            </a:pPr>
            <a:r>
              <a:rPr lang="ru-RU" dirty="0">
                <a:latin typeface="Times New Roman" panose="02020603050405020304" pitchFamily="18" charset="0"/>
                <a:cs typeface="Times New Roman" panose="02020603050405020304" pitchFamily="18" charset="0"/>
              </a:rPr>
              <a:t>Вина воспитателя – это ответственность не только воспитателя как работника перед своим работодателем, но и работодателя за действия своего работника перед семьей ребенка. Если воспитатель отвлекся во время работы и пропустил опасную ситуацию, например, вышел из помещения на минуту, в результате чего ребенок причинил вред, автоматически детский сад будет отвечать перед семьей.</a:t>
            </a:r>
          </a:p>
          <a:p>
            <a:pPr marL="0" indent="0">
              <a:buNone/>
            </a:pPr>
            <a:r>
              <a:rPr lang="ru-RU" dirty="0">
                <a:latin typeface="Times New Roman" panose="02020603050405020304" pitchFamily="18" charset="0"/>
                <a:cs typeface="Times New Roman" panose="02020603050405020304" pitchFamily="18" charset="0"/>
              </a:rPr>
              <a:t>Когда воспитатель невиновен, детский сад как образовательная организация не становится автоматически невиновным. Это зависит от организации процесса. Если был организован надзор – воспитатель присутствовал на рабочем месте, детский сад не будет отвечать, его вины в причинении вреда нет.</a:t>
            </a:r>
          </a:p>
          <a:p>
            <a:endParaRPr lang="ru-RU" dirty="0"/>
          </a:p>
        </p:txBody>
      </p:sp>
    </p:spTree>
    <p:extLst>
      <p:ext uri="{BB962C8B-B14F-4D97-AF65-F5344CB8AC3E}">
        <p14:creationId xmlns:p14="http://schemas.microsoft.com/office/powerpoint/2010/main" val="31169666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940158"/>
            <a:ext cx="10515600" cy="5236805"/>
          </a:xfrm>
        </p:spPr>
        <p:txBody>
          <a:bodyPr>
            <a:normAutofit/>
          </a:bodyPr>
          <a:lstStyle/>
          <a:p>
            <a:pPr marL="0" indent="0">
              <a:buNone/>
            </a:pPr>
            <a:r>
              <a:rPr lang="ru-RU" dirty="0">
                <a:latin typeface="Times New Roman" panose="02020603050405020304" pitchFamily="18" charset="0"/>
                <a:cs typeface="Times New Roman" panose="02020603050405020304" pitchFamily="18" charset="0"/>
              </a:rPr>
              <a:t>Воспитатель может сам по неосторожности причинить вред ребенку, разнимая дерущихся воспитанников, например, вывихнуть руку либо поставить синяк. В этом случае он будет нести ответственность в соответствии с УК или КоАП на общих основаниях.</a:t>
            </a:r>
          </a:p>
          <a:p>
            <a:pPr marL="0" indent="0">
              <a:buNone/>
            </a:pPr>
            <a:r>
              <a:rPr lang="ru-RU" dirty="0">
                <a:latin typeface="Times New Roman" panose="02020603050405020304" pitchFamily="18" charset="0"/>
                <a:cs typeface="Times New Roman" panose="02020603050405020304" pitchFamily="18" charset="0"/>
              </a:rPr>
              <a:t>Если надзора не было, нести ответственность будет администрация ДОО. Чтобы избежать таких ситуаций, в локальном акте или должностной инструкции должно быть прописано, какие педагоги должны нести ответственность за безопасность в тех или иных помещениях детского сада. Ниже читайте пример.</a:t>
            </a:r>
          </a:p>
          <a:p>
            <a:endParaRPr lang="ru-RU" dirty="0"/>
          </a:p>
        </p:txBody>
      </p:sp>
    </p:spTree>
    <p:extLst>
      <p:ext uri="{BB962C8B-B14F-4D97-AF65-F5344CB8AC3E}">
        <p14:creationId xmlns:p14="http://schemas.microsoft.com/office/powerpoint/2010/main" val="27543060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566669"/>
            <a:ext cx="10515600" cy="1133341"/>
          </a:xfrm>
        </p:spPr>
        <p:txBody>
          <a:bodyPr>
            <a:normAutofit fontScale="90000"/>
          </a:bodyPr>
          <a:lstStyle/>
          <a:p>
            <a:r>
              <a:rPr lang="ru-RU" b="1" dirty="0">
                <a:latin typeface="Times New Roman" panose="02020603050405020304" pitchFamily="18" charset="0"/>
                <a:cs typeface="Times New Roman" panose="02020603050405020304" pitchFamily="18" charset="0"/>
              </a:rPr>
              <a:t>Пример</a:t>
            </a:r>
            <a:br>
              <a:rPr lang="ru-RU" b="1" dirty="0"/>
            </a:br>
            <a:endParaRPr lang="ru-RU" dirty="0"/>
          </a:p>
        </p:txBody>
      </p:sp>
      <p:sp>
        <p:nvSpPr>
          <p:cNvPr id="3" name="Объект 2"/>
          <p:cNvSpPr>
            <a:spLocks noGrp="1"/>
          </p:cNvSpPr>
          <p:nvPr>
            <p:ph idx="1"/>
          </p:nvPr>
        </p:nvSpPr>
        <p:spPr>
          <a:xfrm>
            <a:off x="838200" y="1532586"/>
            <a:ext cx="10515600" cy="4644377"/>
          </a:xfrm>
        </p:spPr>
        <p:txBody>
          <a:bodyPr>
            <a:normAutofit lnSpcReduction="10000"/>
          </a:bodyPr>
          <a:lstStyle/>
          <a:p>
            <a:pPr marL="0" indent="0">
              <a:buNone/>
            </a:pPr>
            <a:r>
              <a:rPr lang="ru-RU" dirty="0">
                <a:latin typeface="Times New Roman" panose="02020603050405020304" pitchFamily="18" charset="0"/>
                <a:cs typeface="Times New Roman" panose="02020603050405020304" pitchFamily="18" charset="0"/>
              </a:rPr>
              <a:t>Драка между детьми, за которую отвечает ДОУ, а не воспитатель.</a:t>
            </a:r>
          </a:p>
          <a:p>
            <a:pPr marL="0" indent="0">
              <a:buNone/>
            </a:pPr>
            <a:r>
              <a:rPr lang="ru-RU" dirty="0">
                <a:latin typeface="Times New Roman" panose="02020603050405020304" pitchFamily="18" charset="0"/>
                <a:cs typeface="Times New Roman" panose="02020603050405020304" pitchFamily="18" charset="0"/>
              </a:rPr>
              <a:t>Дети устроили потасовку, пока переходили из музыкального зала в помещение группы. По должностным инструкциям и ПВТР музыкальный руководитель отвечает за безопасность в музыкальном зале, а воспитатель – в помещении группы. Из документов и поручений руководства не была прописана обязанность сопровождать детей в процессе перехода, осуществлять надзор. За такие случаи отвечает ДОО, поскольку администрация должна была организовать надзор в этот период. Ни воспитатель, ни музыкальный руководитель не несут ответственности за то, что случилось в перерыве между занятиями, – на них не возложили обязанность следить за детьми.</a:t>
            </a:r>
          </a:p>
          <a:p>
            <a:endParaRPr lang="ru-RU" dirty="0"/>
          </a:p>
        </p:txBody>
      </p:sp>
    </p:spTree>
    <p:extLst>
      <p:ext uri="{BB962C8B-B14F-4D97-AF65-F5344CB8AC3E}">
        <p14:creationId xmlns:p14="http://schemas.microsoft.com/office/powerpoint/2010/main" val="30170485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b="1" dirty="0">
                <a:latin typeface="Times New Roman" panose="02020603050405020304" pitchFamily="18" charset="0"/>
                <a:cs typeface="Times New Roman" panose="02020603050405020304" pitchFamily="18" charset="0"/>
              </a:rPr>
              <a:t>Как воспитателю доказать свою невиновность</a:t>
            </a:r>
            <a:br>
              <a:rPr lang="ru-RU" b="1" dirty="0"/>
            </a:br>
            <a:endParaRPr lang="ru-RU" dirty="0"/>
          </a:p>
        </p:txBody>
      </p:sp>
      <p:sp>
        <p:nvSpPr>
          <p:cNvPr id="3" name="Объект 2"/>
          <p:cNvSpPr>
            <a:spLocks noGrp="1"/>
          </p:cNvSpPr>
          <p:nvPr>
            <p:ph idx="1"/>
          </p:nvPr>
        </p:nvSpPr>
        <p:spPr>
          <a:xfrm>
            <a:off x="838200" y="1596980"/>
            <a:ext cx="10515600" cy="4579983"/>
          </a:xfrm>
        </p:spPr>
        <p:txBody>
          <a:bodyPr>
            <a:normAutofit lnSpcReduction="10000"/>
          </a:bodyPr>
          <a:lstStyle/>
          <a:p>
            <a:pPr marL="0" indent="0">
              <a:buNone/>
            </a:pPr>
            <a:r>
              <a:rPr lang="ru-RU" dirty="0">
                <a:latin typeface="Times New Roman" panose="02020603050405020304" pitchFamily="18" charset="0"/>
                <a:cs typeface="Times New Roman" panose="02020603050405020304" pitchFamily="18" charset="0"/>
              </a:rPr>
              <a:t>Любая опасная ситуация для детей всегда означает, что взрослые были невнимательны. Если воспитатель докажет, что вред причинен не по его вине при осуществлении надзора, что он полностью выполнял свои должностные инструкции, он не понесет дисциплинарной ответственности, а детский сад не будет отвечать перед семьей ребенка.</a:t>
            </a:r>
          </a:p>
          <a:p>
            <a:pPr marL="0" indent="0">
              <a:buNone/>
            </a:pPr>
            <a:r>
              <a:rPr lang="ru-RU" dirty="0">
                <a:latin typeface="Times New Roman" panose="02020603050405020304" pitchFamily="18" charset="0"/>
                <a:cs typeface="Times New Roman" panose="02020603050405020304" pitchFamily="18" charset="0"/>
              </a:rPr>
              <a:t>Чтобы доказать свою невиновность, воспитатель должен привести свидетельства своего присутствия на рабочем месте. Кроме того, он может объяснить, что среагировал мгновенно после начала опасной ситуации. Однако из-за неудачного стечения обстоятельств, которые не связаны с недостаточным надзором, он не смог предотвратить последствия.</a:t>
            </a:r>
          </a:p>
          <a:p>
            <a:endParaRPr lang="ru-RU" dirty="0"/>
          </a:p>
        </p:txBody>
      </p:sp>
    </p:spTree>
    <p:extLst>
      <p:ext uri="{BB962C8B-B14F-4D97-AF65-F5344CB8AC3E}">
        <p14:creationId xmlns:p14="http://schemas.microsoft.com/office/powerpoint/2010/main" val="27795339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566671"/>
            <a:ext cx="10515600" cy="5100034"/>
          </a:xfrm>
        </p:spPr>
        <p:txBody>
          <a:bodyPr>
            <a:normAutofit/>
          </a:bodyPr>
          <a:lstStyle/>
          <a:p>
            <a:pPr marL="0" indent="0">
              <a:buNone/>
            </a:pPr>
            <a:r>
              <a:rPr lang="ru-RU" dirty="0">
                <a:latin typeface="Times New Roman" panose="02020603050405020304" pitchFamily="18" charset="0"/>
                <a:cs typeface="Times New Roman" panose="02020603050405020304" pitchFamily="18" charset="0"/>
              </a:rPr>
              <a:t>В частности, педагог может использовать Порядок расследования и учета несчастных случаев с обучающимися во время пребывания в организации, осуществляющей образовательную деятельность (приказ </a:t>
            </a:r>
            <a:r>
              <a:rPr lang="ru-RU" dirty="0" err="1">
                <a:latin typeface="Times New Roman" panose="02020603050405020304" pitchFamily="18" charset="0"/>
                <a:cs typeface="Times New Roman" panose="02020603050405020304" pitchFamily="18" charset="0"/>
              </a:rPr>
              <a:t>Минобрнауки</a:t>
            </a:r>
            <a:r>
              <a:rPr lang="ru-RU" dirty="0">
                <a:latin typeface="Times New Roman" panose="02020603050405020304" pitchFamily="18" charset="0"/>
                <a:cs typeface="Times New Roman" panose="02020603050405020304" pitchFamily="18" charset="0"/>
              </a:rPr>
              <a:t> от 27.06.2017 № 602). Данный документ используют в случаях причинения вреда здоровью.</a:t>
            </a:r>
          </a:p>
          <a:p>
            <a:pPr marL="0" indent="0">
              <a:buNone/>
            </a:pPr>
            <a:endParaRPr lang="ru-RU" dirty="0">
              <a:latin typeface="Times New Roman" panose="02020603050405020304" pitchFamily="18" charset="0"/>
              <a:cs typeface="Times New Roman" panose="02020603050405020304" pitchFamily="18" charset="0"/>
            </a:endParaRPr>
          </a:p>
          <a:p>
            <a:pPr marL="0" indent="0">
              <a:buNone/>
            </a:pPr>
            <a:r>
              <a:rPr lang="ru-RU" dirty="0">
                <a:latin typeface="Times New Roman" panose="02020603050405020304" pitchFamily="18" charset="0"/>
                <a:cs typeface="Times New Roman" panose="02020603050405020304" pitchFamily="18" charset="0"/>
              </a:rPr>
              <a:t>Порядок может касаться любых происшествий – во время занятий, перерывов, пребывания на территории детского сада по установленному графику. Если вред ограничивается сломанными вещами или моральным вредом ребенку, расследовать происшествие будут иным способом.</a:t>
            </a:r>
          </a:p>
          <a:p>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69921216"/>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119</TotalTime>
  <Words>1193</Words>
  <Application>Microsoft Office PowerPoint</Application>
  <PresentationFormat>Широкоэкранный</PresentationFormat>
  <Paragraphs>59</Paragraphs>
  <Slides>14</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14</vt:i4>
      </vt:variant>
    </vt:vector>
  </HeadingPairs>
  <TitlesOfParts>
    <vt:vector size="19" baseType="lpstr">
      <vt:lpstr>Arial</vt:lpstr>
      <vt:lpstr>Calibri</vt:lpstr>
      <vt:lpstr>Calibri Light</vt:lpstr>
      <vt:lpstr>Times New Roman</vt:lpstr>
      <vt:lpstr>Тема Office</vt:lpstr>
      <vt:lpstr>Как воспитателям действовать  в случае драки между воспитанниками.</vt:lpstr>
      <vt:lpstr>Как воспитателям действовать в случае драки между воспитанниками </vt:lpstr>
      <vt:lpstr>Какие правила соблюдать </vt:lpstr>
      <vt:lpstr>Ситуация </vt:lpstr>
      <vt:lpstr>Презентация PowerPoint</vt:lpstr>
      <vt:lpstr>Внимание </vt:lpstr>
      <vt:lpstr>Совет </vt:lpstr>
      <vt:lpstr>Внимание ! </vt:lpstr>
      <vt:lpstr>Какую ответственность несет воспитатель </vt:lpstr>
      <vt:lpstr>Какую ответственность несет администрация </vt:lpstr>
      <vt:lpstr>Презентация PowerPoint</vt:lpstr>
      <vt:lpstr>Пример </vt:lpstr>
      <vt:lpstr>Как воспитателю доказать свою невиновность </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Как воспитателям действовать в случае драки между воспитанниками.</dc:title>
  <dc:creator>USER</dc:creator>
  <cp:lastModifiedBy>Екатерина Чимутова</cp:lastModifiedBy>
  <cp:revision>8</cp:revision>
  <dcterms:created xsi:type="dcterms:W3CDTF">2026-05-18T05:55:14Z</dcterms:created>
  <dcterms:modified xsi:type="dcterms:W3CDTF">2026-08-03T10:17:07Z</dcterms:modified>
</cp:coreProperties>
</file>