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17"/>
  </p:notesMasterIdLst>
  <p:sldIdLst>
    <p:sldId id="256" r:id="rId2"/>
    <p:sldId id="257" r:id="rId3"/>
    <p:sldId id="261" r:id="rId4"/>
    <p:sldId id="262" r:id="rId5"/>
    <p:sldId id="269" r:id="rId6"/>
    <p:sldId id="270" r:id="rId7"/>
    <p:sldId id="259" r:id="rId8"/>
    <p:sldId id="260" r:id="rId9"/>
    <p:sldId id="272" r:id="rId10"/>
    <p:sldId id="273" r:id="rId11"/>
    <p:sldId id="274" r:id="rId12"/>
    <p:sldId id="275" r:id="rId13"/>
    <p:sldId id="276" r:id="rId14"/>
    <p:sldId id="263" r:id="rId15"/>
    <p:sldId id="265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77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E40CFCB-C50D-490F-80F2-825ECAC0822A}">
  <a:tblStyle styleId="{AE40CFCB-C50D-490F-80F2-825ECAC0822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lt1"/>
          </a:solidFill>
        </a:fill>
      </a:tcStyle>
    </a:wholeTbl>
    <a:band1H>
      <a:tcTxStyle/>
      <a:tcStyle>
        <a:tcBdr/>
        <a:fill>
          <a:solidFill>
            <a:srgbClr val="FFEDEC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EDEC"/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l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357" autoAdjust="0"/>
  </p:normalViewPr>
  <p:slideViewPr>
    <p:cSldViewPr snapToGrid="0">
      <p:cViewPr varScale="1">
        <p:scale>
          <a:sx n="81" d="100"/>
          <a:sy n="81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702030302020204" pitchFamily="66" charset="0"/>
              </a:rPr>
              <a:t>Динамика работы с арт-тетрадью</a:t>
            </a:r>
          </a:p>
          <a:p>
            <a:pPr>
              <a:defRPr/>
            </a:pPr>
            <a:r>
              <a:rPr lang="ru-RU" sz="28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omic Sans MS" panose="030F0702030302020204" pitchFamily="66" charset="0"/>
              </a:rPr>
              <a:t>«Путешествуем в страну знаний с друзьями карандашами»</a:t>
            </a:r>
          </a:p>
        </c:rich>
      </c:tx>
      <c:layout>
        <c:manualLayout>
          <c:xMode val="edge"/>
          <c:yMode val="edge"/>
          <c:x val="0.20564929889867578"/>
          <c:y val="1.92775977448415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Начало года</c:v>
                </c:pt>
              </c:strCache>
            </c:strRef>
          </c:tx>
          <c:spPr>
            <a:solidFill>
              <a:schemeClr val="accent2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Эмоциональный интелект</c:v>
                </c:pt>
                <c:pt idx="1">
                  <c:v>Пространственное восприятие и ориентировка на листе бумаги</c:v>
                </c:pt>
                <c:pt idx="2">
                  <c:v>Воображение и креативность</c:v>
                </c:pt>
                <c:pt idx="3">
                  <c:v>Самооценка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0.45</c:v>
                </c:pt>
                <c:pt idx="1">
                  <c:v>0.61</c:v>
                </c:pt>
                <c:pt idx="2">
                  <c:v>0.56000000000000005</c:v>
                </c:pt>
                <c:pt idx="3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9-49CC-9FA9-03C4C25BF4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Конец года</c:v>
                </c:pt>
              </c:strCache>
            </c:strRef>
          </c:tx>
          <c:spPr>
            <a:solidFill>
              <a:schemeClr val="accent2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Эмоциональный интелект</c:v>
                </c:pt>
                <c:pt idx="1">
                  <c:v>Пространственное восприятие и ориентировка на листе бумаги</c:v>
                </c:pt>
                <c:pt idx="2">
                  <c:v>Воображение и креативность</c:v>
                </c:pt>
                <c:pt idx="3">
                  <c:v>Самооценка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0.78</c:v>
                </c:pt>
                <c:pt idx="1">
                  <c:v>0.8</c:v>
                </c:pt>
                <c:pt idx="2">
                  <c:v>0.79</c:v>
                </c:pt>
                <c:pt idx="3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89-49CC-9FA9-03C4C25BF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974088"/>
        <c:axId val="279956864"/>
      </c:barChart>
      <c:catAx>
        <c:axId val="1397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956864"/>
        <c:crosses val="autoZero"/>
        <c:auto val="1"/>
        <c:lblAlgn val="ctr"/>
        <c:lblOffset val="100"/>
        <c:noMultiLvlLbl val="0"/>
      </c:catAx>
      <c:valAx>
        <c:axId val="27995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7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750CA3-5628-45EE-AC97-FA0FE8DF7ADA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78B77B8B-1DF0-4781-B3B1-8F53B78BD6E5}" type="pres">
      <dgm:prSet presAssocID="{E8750CA3-5628-45EE-AC97-FA0FE8DF7ADA}" presName="Name0" presStyleCnt="0">
        <dgm:presLayoutVars>
          <dgm:chMax val="7"/>
          <dgm:chPref val="7"/>
          <dgm:dir/>
        </dgm:presLayoutVars>
      </dgm:prSet>
      <dgm:spPr/>
    </dgm:pt>
    <dgm:pt modelId="{CF47D280-4C72-49EC-BBF0-9D4B6CE3B400}" type="pres">
      <dgm:prSet presAssocID="{E8750CA3-5628-45EE-AC97-FA0FE8DF7ADA}" presName="Name1" presStyleCnt="0"/>
      <dgm:spPr/>
    </dgm:pt>
  </dgm:ptLst>
  <dgm:cxnLst>
    <dgm:cxn modelId="{CAC1B227-CEA7-4249-9609-9FA752AF740B}" type="presOf" srcId="{E8750CA3-5628-45EE-AC97-FA0FE8DF7ADA}" destId="{78B77B8B-1DF0-4781-B3B1-8F53B78BD6E5}" srcOrd="0" destOrd="0" presId="urn:microsoft.com/office/officeart/2008/layout/CircularPictureCallout"/>
    <dgm:cxn modelId="{3F64E49B-CC63-489F-BC1E-402FE7499993}" type="presParOf" srcId="{78B77B8B-1DF0-4781-B3B1-8F53B78BD6E5}" destId="{CF47D280-4C72-49EC-BBF0-9D4B6CE3B400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426701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3378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066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345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6448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6793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7685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6329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353124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8631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51117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307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3257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11791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77345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802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solidFill>
          <a:srgbClr val="F4EFEB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4400134" y="1046163"/>
            <a:ext cx="7575966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600"/>
              <a:buFont typeface="Calibri"/>
              <a:buNone/>
              <a:defRPr sz="6600"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4532604" y="4169569"/>
            <a:ext cx="7575966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 b="1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-610896" y="954088"/>
            <a:ext cx="5011030" cy="5143500"/>
          </a:xfrm>
          <a:prstGeom prst="ellipse">
            <a:avLst/>
          </a:prstGeom>
          <a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4723752" y="6458889"/>
            <a:ext cx="826148" cy="826148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5682926" y="6444926"/>
            <a:ext cx="826148" cy="826148"/>
          </a:xfrm>
          <a:prstGeom prst="ellipse">
            <a:avLst/>
          </a:prstGeom>
          <a:solidFill>
            <a:srgbClr val="FF88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6642100" y="6444926"/>
            <a:ext cx="826148" cy="8261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3987060" y="3015926"/>
            <a:ext cx="826148" cy="8261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2"/>
          <p:cNvSpPr/>
          <p:nvPr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"/>
          <p:cNvSpPr/>
          <p:nvPr/>
        </p:nvSpPr>
        <p:spPr>
          <a:xfrm>
            <a:off x="4593512" y="-1537283"/>
            <a:ext cx="6417388" cy="6417388"/>
          </a:xfrm>
          <a:prstGeom prst="ellipse">
            <a:avLst/>
          </a:prstGeom>
          <a:noFill/>
          <a:ln w="12700" cap="flat" cmpd="sng">
            <a:solidFill>
              <a:schemeClr val="accent3">
                <a:alpha val="51764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5532939" y="3332162"/>
            <a:ext cx="6064110" cy="6064110"/>
          </a:xfrm>
          <a:prstGeom prst="ellipse">
            <a:avLst/>
          </a:prstGeom>
          <a:noFill/>
          <a:ln w="12700" cap="flat" cmpd="sng">
            <a:solidFill>
              <a:schemeClr val="accent2">
                <a:alpha val="51764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bg>
      <p:bgPr>
        <a:solidFill>
          <a:schemeClr val="accent1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•"/>
              <a:defRPr>
                <a:solidFill>
                  <a:schemeClr val="accent4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Char char="•"/>
              <a:defRPr>
                <a:solidFill>
                  <a:schemeClr val="accent4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Char char="•"/>
              <a:defRPr>
                <a:solidFill>
                  <a:schemeClr val="accent4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>
                <a:solidFill>
                  <a:schemeClr val="accent4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>
                <a:solidFill>
                  <a:schemeClr val="accent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"/>
          <p:cNvSpPr/>
          <p:nvPr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bg>
      <p:bgPr>
        <a:solidFill>
          <a:schemeClr val="accen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/>
          <p:nvPr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Заголовок и объект">
  <p:cSld name="2_Заголовок и объект">
    <p:bg>
      <p:bgPr>
        <a:solidFill>
          <a:schemeClr val="accent1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•"/>
              <a:defRPr>
                <a:solidFill>
                  <a:schemeClr val="accent4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Char char="•"/>
              <a:defRPr>
                <a:solidFill>
                  <a:schemeClr val="accent4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Char char="•"/>
              <a:defRPr>
                <a:solidFill>
                  <a:schemeClr val="accent4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>
                <a:solidFill>
                  <a:schemeClr val="accent4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>
                <a:solidFill>
                  <a:schemeClr val="accent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4" name="Google Shape;54;p5"/>
          <p:cNvSpPr/>
          <p:nvPr/>
        </p:nvSpPr>
        <p:spPr>
          <a:xfrm>
            <a:off x="-521348" y="-521348"/>
            <a:ext cx="1042696" cy="10426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11803586" y="2051050"/>
            <a:ext cx="1974850" cy="1974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-305448" y="4861216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5"/>
          <p:cNvSpPr/>
          <p:nvPr/>
        </p:nvSpPr>
        <p:spPr>
          <a:xfrm>
            <a:off x="10760890" y="123177"/>
            <a:ext cx="1042696" cy="1042696"/>
          </a:xfrm>
          <a:prstGeom prst="ellipse">
            <a:avLst/>
          </a:prstGeom>
          <a:solidFill>
            <a:srgbClr val="F9BF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4723752" y="-2125323"/>
            <a:ext cx="2502640" cy="250264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Заголовок и объект">
  <p:cSld name="3_Заголовок и объект">
    <p:bg>
      <p:bgPr>
        <a:solidFill>
          <a:schemeClr val="accen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 b="1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Char char="•"/>
              <a:defRPr>
                <a:solidFill>
                  <a:schemeClr val="accent4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400"/>
              <a:buChar char="•"/>
              <a:defRPr>
                <a:solidFill>
                  <a:schemeClr val="accent4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2000"/>
              <a:buChar char="•"/>
              <a:defRPr>
                <a:solidFill>
                  <a:schemeClr val="accent4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>
                <a:solidFill>
                  <a:schemeClr val="accent4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4"/>
              </a:buClr>
              <a:buSzPts val="1800"/>
              <a:buChar char="•"/>
              <a:defRPr>
                <a:solidFill>
                  <a:schemeClr val="accent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3" name="Google Shape;83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99" name="Google Shape;99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0" name="Google Shape;10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hyperlink" Target="https://presentation-creation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" name="Google Shape;11;p1">
            <a:hlinkClick r:id="rId16"/>
          </p:cNvPr>
          <p:cNvPicPr preferRelativeResize="0"/>
          <p:nvPr/>
        </p:nvPicPr>
        <p:blipFill rotWithShape="1">
          <a:blip r:embed="rId1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194000" y="367393"/>
            <a:ext cx="757762" cy="75776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6"/>
          <p:cNvSpPr txBox="1">
            <a:spLocks noGrp="1"/>
          </p:cNvSpPr>
          <p:nvPr>
            <p:ph type="ctrTitle"/>
          </p:nvPr>
        </p:nvSpPr>
        <p:spPr>
          <a:xfrm>
            <a:off x="4653480" y="832919"/>
            <a:ext cx="7138963" cy="3288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600"/>
              <a:buFont typeface="Calibri"/>
              <a:buNone/>
            </a:pPr>
            <a:r>
              <a:rPr lang="ru-RU" sz="54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Ruthless Sketch" panose="02000600000000000000" pitchFamily="2" charset="0"/>
              </a:rPr>
              <a:t>Арт-тетрадь по подготовке к школе</a:t>
            </a:r>
            <a:endParaRPr sz="5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Ruthless Sketch" panose="02000600000000000000" pitchFamily="2" charset="0"/>
            </a:endParaRPr>
          </a:p>
        </p:txBody>
      </p:sp>
      <p:sp>
        <p:nvSpPr>
          <p:cNvPr id="127" name="Google Shape;127;p16"/>
          <p:cNvSpPr txBox="1">
            <a:spLocks noGrp="1"/>
          </p:cNvSpPr>
          <p:nvPr>
            <p:ph type="subTitle" idx="1"/>
          </p:nvPr>
        </p:nvSpPr>
        <p:spPr>
          <a:xfrm>
            <a:off x="5334440" y="4210543"/>
            <a:ext cx="6857560" cy="1470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</a:pPr>
            <a:r>
              <a:rPr lang="ru-RU" sz="40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Ruthless Sketch" panose="02000600000000000000" pitchFamily="2" charset="0"/>
              </a:rPr>
              <a:t>Путешествие в страну знаний с друзьями карандашами</a:t>
            </a:r>
            <a:endParaRPr sz="40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ea typeface="Ruthless Sketch" panose="02000600000000000000" pitchFamily="2" charset="0"/>
            </a:endParaRP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C918F72B-E032-4034-9A6E-09DD2E4AB8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5091445"/>
              </p:ext>
            </p:extLst>
          </p:nvPr>
        </p:nvGraphicFramePr>
        <p:xfrm>
          <a:off x="-855412" y="614362"/>
          <a:ext cx="9991725" cy="5629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82205" y="646469"/>
            <a:ext cx="5810250" cy="5755560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body" idx="1"/>
          </p:nvPr>
        </p:nvSpPr>
        <p:spPr>
          <a:xfrm>
            <a:off x="679010" y="407406"/>
            <a:ext cx="10674790" cy="6270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</a:pPr>
            <a:r>
              <a:rPr lang="ru-RU" sz="3200" dirty="0">
                <a:latin typeface="Comic Sans MS" panose="030F0702030302020204" pitchFamily="66" charset="0"/>
              </a:rPr>
              <a:t>Арт-тетрадь по подготовке к школе для детей с тяжелыми нарушениями речи является авторским  учебным материалом, разработанным специально для работы педагогов-психологов с такими детьми. Этот инструмент направлен на комплексное развитие и коррекцию нарушений речи, одновременно стимулируя когнитивные процессы и социализацию ребенка.</a:t>
            </a:r>
            <a:endParaRPr sz="3200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39221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4800" dirty="0">
                <a:latin typeface="Comic Sans MS" panose="030F0702030302020204" pitchFamily="66" charset="0"/>
              </a:rPr>
              <a:t>Основные  этапы и критерии для создания арт-тетради </a:t>
            </a:r>
            <a:endParaRPr sz="4800" dirty="0">
              <a:latin typeface="Comic Sans MS" panose="030F0702030302020204" pitchFamily="66" charset="0"/>
            </a:endParaRPr>
          </a:p>
        </p:txBody>
      </p:sp>
      <p:sp>
        <p:nvSpPr>
          <p:cNvPr id="162" name="Google Shape;162;p21"/>
          <p:cNvSpPr/>
          <p:nvPr/>
        </p:nvSpPr>
        <p:spPr>
          <a:xfrm>
            <a:off x="1658578" y="3114000"/>
            <a:ext cx="2249999" cy="3150000"/>
          </a:xfrm>
          <a:prstGeom prst="rect">
            <a:avLst/>
          </a:prstGeom>
          <a:solidFill>
            <a:srgbClr val="9A73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1"/>
          <p:cNvSpPr/>
          <p:nvPr/>
        </p:nvSpPr>
        <p:spPr>
          <a:xfrm>
            <a:off x="1658578" y="1989000"/>
            <a:ext cx="2250000" cy="2250000"/>
          </a:xfrm>
          <a:prstGeom prst="ellipse">
            <a:avLst/>
          </a:prstGeom>
          <a:solidFill>
            <a:srgbClr val="9A73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1895989" y="2226412"/>
            <a:ext cx="1775175" cy="1775175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1"/>
          <p:cNvSpPr/>
          <p:nvPr/>
        </p:nvSpPr>
        <p:spPr>
          <a:xfrm>
            <a:off x="1923670" y="4525150"/>
            <a:ext cx="1775100" cy="369300"/>
          </a:xfrm>
          <a:prstGeom prst="rect">
            <a:avLst/>
          </a:prstGeom>
          <a:solidFill>
            <a:srgbClr val="9A735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Диагностика</a:t>
            </a:r>
            <a:endParaRPr dirty="0"/>
          </a:p>
        </p:txBody>
      </p:sp>
      <p:sp>
        <p:nvSpPr>
          <p:cNvPr id="166" name="Google Shape;166;p21"/>
          <p:cNvSpPr/>
          <p:nvPr/>
        </p:nvSpPr>
        <p:spPr>
          <a:xfrm>
            <a:off x="2472637" y="4069722"/>
            <a:ext cx="621876" cy="461665"/>
          </a:xfrm>
          <a:prstGeom prst="rect">
            <a:avLst/>
          </a:prstGeom>
          <a:solidFill>
            <a:srgbClr val="9A735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01</a:t>
            </a:r>
            <a:endParaRPr dirty="0"/>
          </a:p>
        </p:txBody>
      </p:sp>
      <p:sp>
        <p:nvSpPr>
          <p:cNvPr id="167" name="Google Shape;167;p21"/>
          <p:cNvSpPr/>
          <p:nvPr/>
        </p:nvSpPr>
        <p:spPr>
          <a:xfrm>
            <a:off x="1768636" y="4990018"/>
            <a:ext cx="2029877" cy="954107"/>
          </a:xfrm>
          <a:prstGeom prst="rect">
            <a:avLst/>
          </a:prstGeom>
          <a:solidFill>
            <a:srgbClr val="9A735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Оценка уровня развития ребёнка и выявление основных трудностей.</a:t>
            </a:r>
            <a:endParaRPr sz="1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8" name="Google Shape;168;p21"/>
          <p:cNvGrpSpPr/>
          <p:nvPr/>
        </p:nvGrpSpPr>
        <p:grpSpPr>
          <a:xfrm>
            <a:off x="3891010" y="1989000"/>
            <a:ext cx="2250000" cy="4275000"/>
            <a:chOff x="426000" y="1989000"/>
            <a:chExt cx="2250000" cy="4275000"/>
          </a:xfrm>
        </p:grpSpPr>
        <p:sp>
          <p:nvSpPr>
            <p:cNvPr id="169" name="Google Shape;169;p21"/>
            <p:cNvSpPr/>
            <p:nvPr/>
          </p:nvSpPr>
          <p:spPr>
            <a:xfrm>
              <a:off x="426000" y="3114000"/>
              <a:ext cx="2249999" cy="315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1"/>
            <p:cNvSpPr/>
            <p:nvPr/>
          </p:nvSpPr>
          <p:spPr>
            <a:xfrm>
              <a:off x="426000" y="1989000"/>
              <a:ext cx="2250000" cy="225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1"/>
            <p:cNvSpPr/>
            <p:nvPr/>
          </p:nvSpPr>
          <p:spPr>
            <a:xfrm>
              <a:off x="663411" y="2226412"/>
              <a:ext cx="1775175" cy="177517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1"/>
            <p:cNvSpPr/>
            <p:nvPr/>
          </p:nvSpPr>
          <p:spPr>
            <a:xfrm>
              <a:off x="663401" y="4525150"/>
              <a:ext cx="1775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Планирование</a:t>
              </a:r>
              <a:endParaRPr dirty="0"/>
            </a:p>
          </p:txBody>
        </p:sp>
        <p:sp>
          <p:nvSpPr>
            <p:cNvPr id="173" name="Google Shape;173;p21"/>
            <p:cNvSpPr/>
            <p:nvPr/>
          </p:nvSpPr>
          <p:spPr>
            <a:xfrm>
              <a:off x="1240059" y="4069722"/>
              <a:ext cx="6218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/>
            </a:p>
          </p:txBody>
        </p:sp>
        <p:sp>
          <p:nvSpPr>
            <p:cNvPr id="174" name="Google Shape;174;p21"/>
            <p:cNvSpPr/>
            <p:nvPr/>
          </p:nvSpPr>
          <p:spPr>
            <a:xfrm>
              <a:off x="536058" y="4990018"/>
              <a:ext cx="2029877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Определение целей и задач на основе диагностики.</a:t>
              </a:r>
              <a:endParaRPr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6" name="Google Shape;176;p21"/>
          <p:cNvGrpSpPr/>
          <p:nvPr/>
        </p:nvGrpSpPr>
        <p:grpSpPr>
          <a:xfrm>
            <a:off x="6141009" y="1989000"/>
            <a:ext cx="2250000" cy="4275000"/>
            <a:chOff x="426000" y="1989000"/>
            <a:chExt cx="2250000" cy="4275000"/>
          </a:xfrm>
        </p:grpSpPr>
        <p:sp>
          <p:nvSpPr>
            <p:cNvPr id="177" name="Google Shape;177;p21"/>
            <p:cNvSpPr/>
            <p:nvPr/>
          </p:nvSpPr>
          <p:spPr>
            <a:xfrm>
              <a:off x="426000" y="3114000"/>
              <a:ext cx="2249999" cy="315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21"/>
            <p:cNvSpPr/>
            <p:nvPr/>
          </p:nvSpPr>
          <p:spPr>
            <a:xfrm>
              <a:off x="426000" y="1989000"/>
              <a:ext cx="2250000" cy="225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21"/>
            <p:cNvSpPr/>
            <p:nvPr/>
          </p:nvSpPr>
          <p:spPr>
            <a:xfrm>
              <a:off x="663411" y="2226412"/>
              <a:ext cx="1775175" cy="177517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21"/>
            <p:cNvSpPr/>
            <p:nvPr/>
          </p:nvSpPr>
          <p:spPr>
            <a:xfrm>
              <a:off x="587390" y="4525150"/>
              <a:ext cx="1927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Выбор методов</a:t>
              </a:r>
              <a:endParaRPr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1" name="Google Shape;181;p21"/>
            <p:cNvSpPr/>
            <p:nvPr/>
          </p:nvSpPr>
          <p:spPr>
            <a:xfrm>
              <a:off x="1240059" y="4069722"/>
              <a:ext cx="6218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/>
            </a:p>
          </p:txBody>
        </p:sp>
        <p:sp>
          <p:nvSpPr>
            <p:cNvPr id="182" name="Google Shape;182;p21"/>
            <p:cNvSpPr/>
            <p:nvPr/>
          </p:nvSpPr>
          <p:spPr>
            <a:xfrm>
              <a:off x="536058" y="4990018"/>
              <a:ext cx="2029877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Подбор индивидуальных методик работы с ребёнком.</a:t>
              </a:r>
              <a:endParaRPr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3" name="Google Shape;183;p21"/>
          <p:cNvGrpSpPr/>
          <p:nvPr/>
        </p:nvGrpSpPr>
        <p:grpSpPr>
          <a:xfrm>
            <a:off x="8383828" y="1989000"/>
            <a:ext cx="2257172" cy="4275000"/>
            <a:chOff x="418828" y="1989000"/>
            <a:chExt cx="2257172" cy="4275000"/>
          </a:xfrm>
        </p:grpSpPr>
        <p:sp>
          <p:nvSpPr>
            <p:cNvPr id="184" name="Google Shape;184;p21"/>
            <p:cNvSpPr/>
            <p:nvPr/>
          </p:nvSpPr>
          <p:spPr>
            <a:xfrm>
              <a:off x="418828" y="3114000"/>
              <a:ext cx="2249999" cy="315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21"/>
            <p:cNvSpPr/>
            <p:nvPr/>
          </p:nvSpPr>
          <p:spPr>
            <a:xfrm>
              <a:off x="426000" y="1989000"/>
              <a:ext cx="2250000" cy="225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1"/>
            <p:cNvSpPr/>
            <p:nvPr/>
          </p:nvSpPr>
          <p:spPr>
            <a:xfrm>
              <a:off x="663411" y="2226412"/>
              <a:ext cx="1775175" cy="1775175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1"/>
            <p:cNvSpPr/>
            <p:nvPr/>
          </p:nvSpPr>
          <p:spPr>
            <a:xfrm>
              <a:off x="663486" y="4381722"/>
              <a:ext cx="17751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Контроль эффективности</a:t>
              </a:r>
              <a:endParaRPr lang="ru-RU" dirty="0"/>
            </a:p>
          </p:txBody>
        </p:sp>
        <p:sp>
          <p:nvSpPr>
            <p:cNvPr id="188" name="Google Shape;188;p21"/>
            <p:cNvSpPr/>
            <p:nvPr/>
          </p:nvSpPr>
          <p:spPr>
            <a:xfrm>
              <a:off x="1240059" y="4069722"/>
              <a:ext cx="6218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/>
            </a:p>
          </p:txBody>
        </p:sp>
        <p:sp>
          <p:nvSpPr>
            <p:cNvPr id="189" name="Google Shape;189;p21"/>
            <p:cNvSpPr/>
            <p:nvPr/>
          </p:nvSpPr>
          <p:spPr>
            <a:xfrm>
              <a:off x="536058" y="4990018"/>
              <a:ext cx="2122382" cy="11029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Постоянный мониторинг прогресса ребёнка и своевременная коррекция программы.</a:t>
              </a:r>
              <a:endParaRPr sz="1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" name="Рисунок 2" descr="Исследование со сплошной заливкой">
            <a:extLst>
              <a:ext uri="{FF2B5EF4-FFF2-40B4-BE49-F238E27FC236}">
                <a16:creationId xmlns:a16="http://schemas.microsoft.com/office/drawing/2014/main" id="{B073505D-4FF5-4DA2-A8D4-F87C015311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17594" y="2612226"/>
            <a:ext cx="914400" cy="914400"/>
          </a:xfrm>
          <a:prstGeom prst="rect">
            <a:avLst/>
          </a:prstGeom>
        </p:spPr>
      </p:pic>
      <p:pic>
        <p:nvPicPr>
          <p:cNvPr id="5" name="Рисунок 4" descr="Контрольный список со сплошной заливкой">
            <a:extLst>
              <a:ext uri="{FF2B5EF4-FFF2-40B4-BE49-F238E27FC236}">
                <a16:creationId xmlns:a16="http://schemas.microsoft.com/office/drawing/2014/main" id="{07925E08-D31C-4503-949B-42047355E0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8814" y="2619016"/>
            <a:ext cx="914400" cy="914400"/>
          </a:xfrm>
          <a:prstGeom prst="rect">
            <a:avLst/>
          </a:prstGeom>
        </p:spPr>
      </p:pic>
      <p:pic>
        <p:nvPicPr>
          <p:cNvPr id="7" name="Рисунок 6" descr="Презентация с линейчатой диаграммой со сплошной заливкой">
            <a:extLst>
              <a:ext uri="{FF2B5EF4-FFF2-40B4-BE49-F238E27FC236}">
                <a16:creationId xmlns:a16="http://schemas.microsoft.com/office/drawing/2014/main" id="{E82E998E-8CE2-47A7-AC0D-890CF9B6DD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16759" y="2619016"/>
            <a:ext cx="914400" cy="914400"/>
          </a:xfrm>
          <a:prstGeom prst="rect">
            <a:avLst/>
          </a:prstGeom>
        </p:spPr>
      </p:pic>
      <p:pic>
        <p:nvPicPr>
          <p:cNvPr id="9" name="Рисунок 8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64B3C684-21E1-4184-9A8D-F83BD90826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0713" y="261901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 rot="10800000" flipH="1">
            <a:off x="838200" y="5494654"/>
            <a:ext cx="4749800" cy="63183"/>
          </a:xfrm>
          <a:prstGeom prst="rect">
            <a:avLst/>
          </a:prstGeom>
          <a:solidFill>
            <a:srgbClr val="C9B1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Три аспекта значимости эмоционального интеллекта для детей с тяжелыми нарушениями речи:</a:t>
            </a:r>
            <a:endParaRPr sz="3600" dirty="0">
              <a:latin typeface="Comic Sans MS" panose="030F0702030302020204" pitchFamily="66" charset="0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6838968" y="1602749"/>
            <a:ext cx="5054600" cy="340677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r>
              <a:rPr lang="ru-RU" sz="2800" dirty="0">
                <a:latin typeface="Comic Sans MS" panose="030F0702030302020204" pitchFamily="66" charset="0"/>
              </a:rPr>
              <a:t>1. Эффективное общение и установление контактов: Эмоциональный интеллект помогает таким детям легче интерпретировать поведение и эмоции окружающих, улучшая их коммуникационные навыки и способность поддерживать взаимоотношения.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endParaRPr lang="ru-RU" sz="2000" dirty="0">
              <a:latin typeface="BrushType" pitchFamily="2" charset="0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6096000" y="2357754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6096000" y="3441223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6096000" y="4524692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6179921" y="2375285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07" name="Google Shape;207;p22"/>
          <p:cNvSpPr txBox="1"/>
          <p:nvPr/>
        </p:nvSpPr>
        <p:spPr>
          <a:xfrm>
            <a:off x="6179921" y="3464390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08" name="Google Shape;208;p22"/>
          <p:cNvSpPr txBox="1"/>
          <p:nvPr/>
        </p:nvSpPr>
        <p:spPr>
          <a:xfrm>
            <a:off x="6179921" y="4547859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029972-872E-4AAA-B28C-0F4DC0C636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479" y="2235342"/>
            <a:ext cx="5910005" cy="39820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 rot="10800000" flipH="1">
            <a:off x="838200" y="5494654"/>
            <a:ext cx="4749800" cy="63183"/>
          </a:xfrm>
          <a:prstGeom prst="rect">
            <a:avLst/>
          </a:prstGeom>
          <a:solidFill>
            <a:srgbClr val="C9B1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Три аспекта значимости эмоционального интеллекта для детей с тяжелыми нарушениями речи:</a:t>
            </a:r>
            <a:endParaRPr sz="3600" dirty="0">
              <a:latin typeface="Comic Sans MS" panose="030F0702030302020204" pitchFamily="66" charset="0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6875473" y="2087879"/>
            <a:ext cx="5054600" cy="340677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r>
              <a:rPr lang="ru-RU" sz="2800" dirty="0">
                <a:latin typeface="Comic Sans MS" panose="030F0702030302020204" pitchFamily="66" charset="0"/>
              </a:rPr>
              <a:t>2. Управление поведением и чувствами: Благодаря развитому эмоциональному интеллекту ребенок способен контролировать свое настроение и поступки, снижая вероятность проявления агрессии или застенчивости.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endParaRPr lang="ru-RU" sz="3200" dirty="0">
              <a:latin typeface="BrushType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endParaRPr lang="ru-RU" sz="2000" dirty="0">
              <a:latin typeface="BrushType" pitchFamily="2" charset="0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6096000" y="2357754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6096000" y="3441223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6096000" y="4524692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6179921" y="2375285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07" name="Google Shape;207;p22"/>
          <p:cNvSpPr txBox="1"/>
          <p:nvPr/>
        </p:nvSpPr>
        <p:spPr>
          <a:xfrm>
            <a:off x="6179921" y="3464390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08" name="Google Shape;208;p22"/>
          <p:cNvSpPr txBox="1"/>
          <p:nvPr/>
        </p:nvSpPr>
        <p:spPr>
          <a:xfrm>
            <a:off x="6179921" y="4547859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029972-872E-4AAA-B28C-0F4DC0C636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927" y="1954685"/>
            <a:ext cx="5910005" cy="398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74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 rot="10800000" flipH="1">
            <a:off x="838200" y="5494654"/>
            <a:ext cx="4749800" cy="63183"/>
          </a:xfrm>
          <a:prstGeom prst="rect">
            <a:avLst/>
          </a:prstGeom>
          <a:solidFill>
            <a:srgbClr val="C9B19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Три аспекта значимости эмоционального интеллекта для детей с тяжелыми нарушениями речи:</a:t>
            </a:r>
            <a:endParaRPr sz="3600" dirty="0">
              <a:latin typeface="Comic Sans MS" panose="030F0702030302020204" pitchFamily="66" charset="0"/>
            </a:endParaRPr>
          </a:p>
        </p:txBody>
      </p:sp>
      <p:sp>
        <p:nvSpPr>
          <p:cNvPr id="201" name="Google Shape;201;p22"/>
          <p:cNvSpPr txBox="1"/>
          <p:nvPr/>
        </p:nvSpPr>
        <p:spPr>
          <a:xfrm>
            <a:off x="6875473" y="2087879"/>
            <a:ext cx="5054600" cy="340677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r>
              <a:rPr lang="ru-RU" sz="2800" dirty="0">
                <a:latin typeface="Comic Sans MS" panose="030F0702030302020204" pitchFamily="66" charset="0"/>
              </a:rPr>
              <a:t>3. Укрепление самооценки и уверенности: Ребенок научится осознаннее относиться к своим внутренним ощущениям, повысив собственную уверенность и готовность преодолевать повседневные препятствия.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endParaRPr lang="ru-RU" sz="3200" dirty="0">
              <a:latin typeface="BrushType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None/>
            </a:pPr>
            <a:endParaRPr lang="ru-RU" sz="2000" dirty="0">
              <a:latin typeface="BrushType" pitchFamily="2" charset="0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6096000" y="2357754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2"/>
          <p:cNvSpPr/>
          <p:nvPr/>
        </p:nvSpPr>
        <p:spPr>
          <a:xfrm>
            <a:off x="6096000" y="3441223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6096000" y="4524692"/>
            <a:ext cx="508000" cy="508000"/>
          </a:xfrm>
          <a:prstGeom prst="ellipse">
            <a:avLst/>
          </a:prstGeom>
          <a:solidFill>
            <a:srgbClr val="C9B19D"/>
          </a:solidFill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22"/>
          <p:cNvSpPr txBox="1"/>
          <p:nvPr/>
        </p:nvSpPr>
        <p:spPr>
          <a:xfrm>
            <a:off x="6179921" y="2375285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07" name="Google Shape;207;p22"/>
          <p:cNvSpPr txBox="1"/>
          <p:nvPr/>
        </p:nvSpPr>
        <p:spPr>
          <a:xfrm>
            <a:off x="6179921" y="3464390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08" name="Google Shape;208;p22"/>
          <p:cNvSpPr txBox="1"/>
          <p:nvPr/>
        </p:nvSpPr>
        <p:spPr>
          <a:xfrm>
            <a:off x="6179921" y="4547859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029972-872E-4AAA-B28C-0F4DC0C636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927" y="1954685"/>
            <a:ext cx="5910005" cy="398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94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/>
          <p:nvPr/>
        </p:nvSpPr>
        <p:spPr>
          <a:xfrm>
            <a:off x="6222998" y="2179280"/>
            <a:ext cx="5130802" cy="3352801"/>
          </a:xfrm>
          <a:prstGeom prst="rect">
            <a:avLst/>
          </a:prstGeom>
          <a:solidFill>
            <a:srgbClr val="E3D6CC">
              <a:alpha val="9568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xfrm>
            <a:off x="737790" y="263346"/>
            <a:ext cx="10732129" cy="172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Упражнение: </a:t>
            </a:r>
            <a:br>
              <a:rPr lang="ru-RU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знакомимся с базовыми эмоциями</a:t>
            </a:r>
            <a:endParaRPr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47" name="Google Shape;147;p19"/>
          <p:cNvSpPr txBox="1">
            <a:spLocks noGrp="1"/>
          </p:cNvSpPr>
          <p:nvPr>
            <p:ph type="body" idx="1"/>
          </p:nvPr>
        </p:nvSpPr>
        <p:spPr>
          <a:xfrm>
            <a:off x="6222998" y="1986139"/>
            <a:ext cx="5130802" cy="3352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познакомиться с основными эмоциями и научиться их распознавать.</a:t>
            </a:r>
          </a:p>
          <a:p>
            <a:pPr marL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C5AF9A-BCA1-433F-98B4-12C95293EC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289" y="2335762"/>
            <a:ext cx="5984711" cy="38658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dirty="0">
                <a:latin typeface="Comic Sans MS" panose="030F0702030302020204" pitchFamily="66" charset="0"/>
              </a:rPr>
              <a:t>Включение родителей в работу с арт-тетрадью.</a:t>
            </a:r>
            <a:endParaRPr dirty="0">
              <a:latin typeface="Comic Sans MS" panose="030F0702030302020204" pitchFamily="66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EF0FFF-C1F8-41DB-8E87-9BB83B0EB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19665" y="1767733"/>
            <a:ext cx="6872335" cy="4245825"/>
          </a:xfrm>
        </p:spPr>
        <p:txBody>
          <a:bodyPr>
            <a:noAutofit/>
          </a:bodyPr>
          <a:lstStyle/>
          <a:p>
            <a:pPr marL="50800" indent="0">
              <a:lnSpc>
                <a:spcPct val="100000"/>
              </a:lnSpc>
              <a:buNone/>
            </a:pPr>
            <a:r>
              <a:rPr lang="ru-RU" sz="3200" dirty="0">
                <a:latin typeface="Comic Sans MS" panose="030F0702030302020204" pitchFamily="66" charset="0"/>
              </a:rPr>
              <a:t>Родителей можно успешно привлечь к работе с арт-тетрадью, предлагая совместные домашние задания.</a:t>
            </a:r>
          </a:p>
          <a:p>
            <a:pPr marL="50800" indent="0">
              <a:lnSpc>
                <a:spcPct val="100000"/>
              </a:lnSpc>
              <a:buNone/>
            </a:pPr>
            <a:r>
              <a:rPr lang="ru-RU" sz="3200" dirty="0">
                <a:latin typeface="Comic Sans MS" panose="030F0702030302020204" pitchFamily="66" charset="0"/>
              </a:rPr>
              <a:t> Например, ведение дневника эмоций вместе с ребёнком, совместный просмотр мультфильмов и </a:t>
            </a:r>
            <a:r>
              <a:rPr lang="ru-RU" sz="3200" dirty="0" err="1">
                <a:latin typeface="Comic Sans MS" panose="030F0702030302020204" pitchFamily="66" charset="0"/>
              </a:rPr>
              <a:t>тд</a:t>
            </a:r>
            <a:r>
              <a:rPr lang="ru-RU" sz="3200" dirty="0">
                <a:latin typeface="Comic Sans MS" panose="030F0702030302020204" pitchFamily="66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BF2BF3-456F-40C6-8456-2B317414F9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11" y="1767733"/>
            <a:ext cx="1880136" cy="25068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C519F9-C0C5-4558-A201-16BFFE4E2EF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4212" y="3518274"/>
            <a:ext cx="1981200" cy="27932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>
            <a:spLocks noGrp="1"/>
          </p:cNvSpPr>
          <p:nvPr>
            <p:ph type="title"/>
          </p:nvPr>
        </p:nvSpPr>
        <p:spPr>
          <a:xfrm>
            <a:off x="425040" y="252412"/>
            <a:ext cx="1164145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Самые популярные упражнения среди детей</a:t>
            </a:r>
            <a:endParaRPr sz="3600" dirty="0">
              <a:latin typeface="Comic Sans MS" panose="030F0702030302020204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2ED54F-262A-49B4-BF99-860A2D587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8394" y="2135104"/>
            <a:ext cx="3911281" cy="44704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14CD6F-82E2-4359-91B3-16AA4247950D}"/>
              </a:ext>
            </a:extLst>
          </p:cNvPr>
          <p:cNvSpPr txBox="1"/>
          <p:nvPr/>
        </p:nvSpPr>
        <p:spPr>
          <a:xfrm>
            <a:off x="1000124" y="1365663"/>
            <a:ext cx="46655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accent2"/>
                </a:solidFill>
                <a:latin typeface="Comic Sans MS" panose="030F0702030302020204" pitchFamily="66" charset="0"/>
              </a:rPr>
              <a:t>Пирог дружбы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E8D9F-58D9-488C-B7BE-748A5372593E}"/>
              </a:ext>
            </a:extLst>
          </p:cNvPr>
          <p:cNvSpPr txBox="1"/>
          <p:nvPr/>
        </p:nvSpPr>
        <p:spPr>
          <a:xfrm>
            <a:off x="5181600" y="2371725"/>
            <a:ext cx="6400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Развитие творческих способностей и воображения</a:t>
            </a:r>
          </a:p>
          <a:p>
            <a:pPr marL="342900" indent="-342900">
              <a:buFont typeface="Arial"/>
              <a:buAutoNum type="arabicPeriod"/>
            </a:pPr>
            <a:r>
              <a:rPr lang="ru-RU" sz="32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понимания ценности дружбы</a:t>
            </a:r>
          </a:p>
          <a:p>
            <a:pPr marL="342900" indent="-342900">
              <a:buAutoNum type="arabicPeriod"/>
            </a:pPr>
            <a:r>
              <a:rPr lang="ru-RU" sz="32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Практическое освоение количественных понятий</a:t>
            </a:r>
          </a:p>
          <a:p>
            <a:pPr marL="342900" indent="-342900">
              <a:buAutoNum type="arabicPeriod"/>
            </a:pPr>
            <a:r>
              <a:rPr lang="ru-RU" sz="3200" dirty="0">
                <a:solidFill>
                  <a:schemeClr val="tx1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Выражение чувств и эмоций</a:t>
            </a:r>
            <a:endParaRPr lang="ru-RU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256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>
            <a:spLocks noGrp="1"/>
          </p:cNvSpPr>
          <p:nvPr>
            <p:ph type="title"/>
          </p:nvPr>
        </p:nvSpPr>
        <p:spPr>
          <a:xfrm>
            <a:off x="425041" y="252412"/>
            <a:ext cx="1098703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Самые популярные упражнения среди детей</a:t>
            </a:r>
            <a:endParaRPr sz="36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14CD6F-82E2-4359-91B3-16AA4247950D}"/>
              </a:ext>
            </a:extLst>
          </p:cNvPr>
          <p:cNvSpPr txBox="1"/>
          <p:nvPr/>
        </p:nvSpPr>
        <p:spPr>
          <a:xfrm>
            <a:off x="779929" y="1358325"/>
            <a:ext cx="44343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Упражнения сыщик</a:t>
            </a:r>
            <a:endParaRPr lang="ru-RU" sz="6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E8D9F-58D9-488C-B7BE-748A5372593E}"/>
              </a:ext>
            </a:extLst>
          </p:cNvPr>
          <p:cNvSpPr txBox="1"/>
          <p:nvPr/>
        </p:nvSpPr>
        <p:spPr>
          <a:xfrm>
            <a:off x="4743450" y="1943100"/>
            <a:ext cx="6400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Развитие наблюдательности</a:t>
            </a:r>
          </a:p>
          <a:p>
            <a:pPr marL="342900" indent="-342900"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Тренировка памяти</a:t>
            </a:r>
            <a:endParaRPr lang="ru-RU" sz="32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Формирование внимательности и усидчивости</a:t>
            </a:r>
          </a:p>
          <a:p>
            <a:pPr marL="342900" indent="-342900"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Повышение интереса к обучению</a:t>
            </a:r>
            <a:endParaRPr lang="ru-RU" sz="32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Стимулирование творческого мышления</a:t>
            </a:r>
            <a:endParaRPr lang="ru-RU" sz="48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E4CE37E-9A3D-4E23-B00F-FD20C408425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750" y="2125691"/>
            <a:ext cx="2939511" cy="403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421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>
            <a:spLocks noGrp="1"/>
          </p:cNvSpPr>
          <p:nvPr>
            <p:ph type="title"/>
          </p:nvPr>
        </p:nvSpPr>
        <p:spPr>
          <a:xfrm>
            <a:off x="425040" y="252412"/>
            <a:ext cx="1176695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Самые популярные упражнения среди детей</a:t>
            </a:r>
            <a:endParaRPr sz="36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14CD6F-82E2-4359-91B3-16AA4247950D}"/>
              </a:ext>
            </a:extLst>
          </p:cNvPr>
          <p:cNvSpPr txBox="1"/>
          <p:nvPr/>
        </p:nvSpPr>
        <p:spPr>
          <a:xfrm>
            <a:off x="758939" y="1285587"/>
            <a:ext cx="633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Упражнение «Цветовая игра»</a:t>
            </a:r>
            <a:endParaRPr lang="ru-RU" sz="6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E8D9F-58D9-488C-B7BE-748A5372593E}"/>
              </a:ext>
            </a:extLst>
          </p:cNvPr>
          <p:cNvSpPr txBox="1"/>
          <p:nvPr/>
        </p:nvSpPr>
        <p:spPr>
          <a:xfrm>
            <a:off x="4410074" y="2022048"/>
            <a:ext cx="730567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визуальной памяти</a:t>
            </a:r>
          </a:p>
          <a:p>
            <a:pPr marL="342900" indent="-342900"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Обучение восприятию и различению цветов</a:t>
            </a:r>
          </a:p>
          <a:p>
            <a:pPr marL="342900" indent="-342900"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Тренировка мелкой моторики</a:t>
            </a:r>
            <a:endParaRPr lang="ru-RU" sz="36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Повышение уровня концентрации и внимания</a:t>
            </a:r>
          </a:p>
          <a:p>
            <a:pPr marL="342900" indent="-342900">
              <a:buFont typeface="Arial"/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Развлекательная форма обучения</a:t>
            </a:r>
          </a:p>
          <a:p>
            <a:endParaRPr lang="ru-RU" sz="5400" dirty="0">
              <a:solidFill>
                <a:schemeClr val="tx1"/>
              </a:solidFill>
              <a:latin typeface="BrushType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ABB153-F1D2-4C96-AB3F-6148F1A2FE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893" y="2066924"/>
            <a:ext cx="2907077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61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>
            <a:spLocks noGrp="1"/>
          </p:cNvSpPr>
          <p:nvPr>
            <p:ph type="title"/>
          </p:nvPr>
        </p:nvSpPr>
        <p:spPr>
          <a:xfrm>
            <a:off x="425040" y="252412"/>
            <a:ext cx="1165938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Самые популярные упражнения среди детей</a:t>
            </a:r>
            <a:endParaRPr sz="36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14CD6F-82E2-4359-91B3-16AA4247950D}"/>
              </a:ext>
            </a:extLst>
          </p:cNvPr>
          <p:cNvSpPr txBox="1"/>
          <p:nvPr/>
        </p:nvSpPr>
        <p:spPr>
          <a:xfrm>
            <a:off x="758939" y="1285587"/>
            <a:ext cx="6289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Забавное задание с кубиками</a:t>
            </a:r>
            <a:endParaRPr lang="ru-RU" sz="6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E8D9F-58D9-488C-B7BE-748A5372593E}"/>
              </a:ext>
            </a:extLst>
          </p:cNvPr>
          <p:cNvSpPr txBox="1"/>
          <p:nvPr/>
        </p:nvSpPr>
        <p:spPr>
          <a:xfrm>
            <a:off x="5381624" y="2201574"/>
            <a:ext cx="73056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Развитие воображения</a:t>
            </a:r>
          </a:p>
          <a:p>
            <a:pPr marL="342900" indent="-342900">
              <a:buFont typeface="Arial"/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Координация движений</a:t>
            </a:r>
            <a:endParaRPr lang="ru-RU" sz="36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342900" indent="-342900">
              <a:buFont typeface="Arial"/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Восприятие цвета и формы</a:t>
            </a:r>
          </a:p>
          <a:p>
            <a:pPr marL="342900" indent="-342900">
              <a:buFont typeface="Arial"/>
              <a:buAutoNum type="arabicPeriod"/>
            </a:pPr>
            <a:r>
              <a:rPr lang="ru-RU" sz="36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Творческая активность</a:t>
            </a:r>
            <a:endParaRPr lang="ru-RU" sz="4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1FA622-C6A1-4EA3-BBE5-3C983B194A6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251" y="2201574"/>
            <a:ext cx="4667249" cy="339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62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 txBox="1">
            <a:spLocks noGrp="1"/>
          </p:cNvSpPr>
          <p:nvPr>
            <p:ph type="title"/>
          </p:nvPr>
        </p:nvSpPr>
        <p:spPr>
          <a:xfrm>
            <a:off x="425041" y="252412"/>
            <a:ext cx="1081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</a:pPr>
            <a:r>
              <a:rPr lang="ru-RU" sz="3600" dirty="0">
                <a:latin typeface="Comic Sans MS" panose="030F0702030302020204" pitchFamily="66" charset="0"/>
              </a:rPr>
              <a:t>Самые популярные упражнения среди детей</a:t>
            </a:r>
            <a:endParaRPr sz="36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14CD6F-82E2-4359-91B3-16AA4247950D}"/>
              </a:ext>
            </a:extLst>
          </p:cNvPr>
          <p:cNvSpPr txBox="1"/>
          <p:nvPr/>
        </p:nvSpPr>
        <p:spPr>
          <a:xfrm>
            <a:off x="758939" y="1285587"/>
            <a:ext cx="6870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Упражнение «Баночки счастья»</a:t>
            </a:r>
            <a:endParaRPr lang="ru-RU" sz="66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E8D9F-58D9-488C-B7BE-748A5372593E}"/>
              </a:ext>
            </a:extLst>
          </p:cNvPr>
          <p:cNvSpPr txBox="1"/>
          <p:nvPr/>
        </p:nvSpPr>
        <p:spPr>
          <a:xfrm>
            <a:off x="4549517" y="2353974"/>
            <a:ext cx="73056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Создание положительного настроя</a:t>
            </a:r>
          </a:p>
          <a:p>
            <a:pPr marL="342900" indent="-342900">
              <a:buFont typeface="Arial"/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Развитие рефлексии и осознанности</a:t>
            </a:r>
            <a:endParaRPr lang="ru-RU" sz="3200" dirty="0">
              <a:latin typeface="Comic Sans MS" panose="030F0702030302020204" pitchFamily="66" charset="0"/>
              <a:ea typeface="Calibri" panose="020F0502020204030204" pitchFamily="34" charset="0"/>
            </a:endParaRPr>
          </a:p>
          <a:p>
            <a:pPr marL="342900" indent="-342900">
              <a:buFont typeface="Arial"/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Арт-терапия и самовыражение</a:t>
            </a:r>
          </a:p>
          <a:p>
            <a:pPr marL="342900" indent="-342900">
              <a:buFont typeface="Arial"/>
              <a:buAutoNum type="arabicPeriod"/>
            </a:pPr>
            <a:r>
              <a:rPr lang="ru-RU" sz="3200" dirty="0"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Развития творческой активности</a:t>
            </a:r>
            <a:endParaRPr lang="ru-RU" sz="4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0E4361-6EA5-4266-A391-6D79D3698BD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736" y="2057400"/>
            <a:ext cx="2899911" cy="410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70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CE45EB0-0A9E-4F26-B1A3-CF639262B9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0039294"/>
              </p:ext>
            </p:extLst>
          </p:nvPr>
        </p:nvGraphicFramePr>
        <p:xfrm>
          <a:off x="1605814" y="464419"/>
          <a:ext cx="8980371" cy="5929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5"/>
          <p:cNvSpPr txBox="1"/>
          <p:nvPr/>
        </p:nvSpPr>
        <p:spPr>
          <a:xfrm>
            <a:off x="2864550" y="1693300"/>
            <a:ext cx="6822900" cy="11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7200"/>
              <a:buFont typeface="Calibri"/>
              <a:buNone/>
            </a:pPr>
            <a:r>
              <a:rPr lang="en-US" sz="7200" b="1" i="0" u="none" strike="noStrike" cap="none" dirty="0">
                <a:solidFill>
                  <a:schemeClr val="accent4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СПАСИБО</a:t>
            </a:r>
            <a:endParaRPr dirty="0">
              <a:latin typeface="Comic Sans MS" panose="030F0702030302020204" pitchFamily="66" charset="0"/>
            </a:endParaRPr>
          </a:p>
        </p:txBody>
      </p:sp>
      <p:sp>
        <p:nvSpPr>
          <p:cNvPr id="231" name="Google Shape;231;p25"/>
          <p:cNvSpPr txBox="1"/>
          <p:nvPr/>
        </p:nvSpPr>
        <p:spPr>
          <a:xfrm>
            <a:off x="1286553" y="3136249"/>
            <a:ext cx="3473706" cy="585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accent4"/>
                </a:solidFill>
                <a:latin typeface="Comic Sans MS" panose="030F0702030302020204" pitchFamily="66" charset="0"/>
                <a:ea typeface="Calibri"/>
                <a:cs typeface="Calibri"/>
                <a:sym typeface="Calibri"/>
              </a:rPr>
              <a:t>Скачать презентацию</a:t>
            </a:r>
            <a:endParaRPr sz="2400" b="0" i="0" u="none" strike="noStrike" cap="none" dirty="0">
              <a:solidFill>
                <a:schemeClr val="accent4"/>
              </a:solidFill>
              <a:latin typeface="Comic Sans MS" panose="030F0702030302020204" pitchFamily="66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B075B9-C5E0-4140-804E-9676E1164F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9246" y="3721750"/>
            <a:ext cx="2523842" cy="25238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F8B9206-61A7-4F1D-A9D6-69DF75B20582}"/>
              </a:ext>
            </a:extLst>
          </p:cNvPr>
          <p:cNvSpPr txBox="1"/>
          <p:nvPr/>
        </p:nvSpPr>
        <p:spPr>
          <a:xfrm>
            <a:off x="6365917" y="3136249"/>
            <a:ext cx="5229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46779F"/>
                </a:solidFill>
                <a:latin typeface="Comic Sans MS" panose="030F0702030302020204" pitchFamily="66" charset="0"/>
              </a:rPr>
              <a:t>Подписаться на мою страничку ВКОНТАКТЕ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1E1FD0-8BE7-4996-9BFD-3D7D1B6C3D4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0596" y="3817274"/>
            <a:ext cx="2187907" cy="21879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Школа искусст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4EFEB"/>
      </a:accent1>
      <a:accent2>
        <a:srgbClr val="FF887A"/>
      </a:accent2>
      <a:accent3>
        <a:srgbClr val="F9BF75"/>
      </a:accent3>
      <a:accent4>
        <a:srgbClr val="46779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422</Words>
  <Application>Microsoft Office PowerPoint</Application>
  <PresentationFormat>Широкоэкранный</PresentationFormat>
  <Paragraphs>73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BrushType</vt:lpstr>
      <vt:lpstr>Calibri</vt:lpstr>
      <vt:lpstr>Comic Sans MS</vt:lpstr>
      <vt:lpstr>Тема Office</vt:lpstr>
      <vt:lpstr>Арт-тетрадь по подготовке к школе</vt:lpstr>
      <vt:lpstr>Презентация PowerPoint</vt:lpstr>
      <vt:lpstr>Основные  этапы и критерии для создания арт-тетради </vt:lpstr>
      <vt:lpstr>Три аспекта значимости эмоционального интеллекта для детей с тяжелыми нарушениями речи:</vt:lpstr>
      <vt:lpstr>Три аспекта значимости эмоционального интеллекта для детей с тяжелыми нарушениями речи:</vt:lpstr>
      <vt:lpstr>Три аспекта значимости эмоционального интеллекта для детей с тяжелыми нарушениями речи:</vt:lpstr>
      <vt:lpstr>Упражнение:  знакомимся с базовыми эмоциями</vt:lpstr>
      <vt:lpstr>Включение родителей в работу с арт-тетрадью.</vt:lpstr>
      <vt:lpstr>Самые популярные упражнения среди детей</vt:lpstr>
      <vt:lpstr>Самые популярные упражнения среди детей</vt:lpstr>
      <vt:lpstr>Самые популярные упражнения среди детей</vt:lpstr>
      <vt:lpstr>Самые популярные упражнения среди детей</vt:lpstr>
      <vt:lpstr>Самые популярные упражнения среди детей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Арт-тетрадь по подготовке к школе</dc:title>
  <dc:creator>Анастасия</dc:creator>
  <cp:lastModifiedBy>Екатерина Чимутова</cp:lastModifiedBy>
  <cp:revision>31</cp:revision>
  <dcterms:modified xsi:type="dcterms:W3CDTF">2026-07-29T09:33:38Z</dcterms:modified>
</cp:coreProperties>
</file>