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81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B4BB"/>
    <a:srgbClr val="E2DFCC"/>
    <a:srgbClr val="A8A59C"/>
    <a:srgbClr val="505052"/>
    <a:srgbClr val="694C3F"/>
    <a:srgbClr val="695B4C"/>
    <a:srgbClr val="AFABB3"/>
    <a:srgbClr val="777581"/>
    <a:srgbClr val="B19575"/>
    <a:srgbClr val="8B72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-3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17DF4-606B-8531-135B-4D50D696B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446C5B-0215-29DE-A2EE-D17A66464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CEA507-D866-49E4-77C9-915F90018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1858CC-26B9-BF29-70FF-D509F696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F11A88-5447-6205-FEA0-D2CD59745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633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65F8A-A9D9-9954-7086-E7673611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C60498-B890-DC12-7539-DB060AD8D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6030BF-57DD-5115-CD56-BE95853AE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137723-F757-9498-4D80-728C3E8A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8AAAE-3A5F-8CF3-8DDF-8BD344DF0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66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585E4-F8C8-1144-F3B8-554B7AA2D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0A72DD-33CA-6A38-3BD1-13B67AF9F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05BAE4-B98F-7DFD-134E-0D2AD9A35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4890AC-02CF-233D-F546-F18788520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24E221-F6FE-6926-37FE-C27D498AA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51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F9523-85D2-9C11-33AF-51E3EECFD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6E7564-70E0-681E-7E4B-FBF04C0EF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701B8B-7391-5953-B7B4-1B7CF71BE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EEA1A2-FCD3-6FB3-B1B2-AFC322C81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5746E0-EBEE-8E63-0BA3-A13AD183A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2B76E5-C82C-E59A-CA80-CC338DFE9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29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DC2105-CD64-EBC8-24BB-96387727E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139A16-68DC-FF36-5CFB-AE5AB6C90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25755C-A418-939F-4A76-736BA9B64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914774-E415-36E3-F509-B3E061854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0C35DB-2C55-867B-EAFE-858A5632E0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4A0540-3EFD-6161-E0EF-5C94D211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0767E51-9E63-1F81-1DFE-EA950CF3F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AD70DC4-8763-E2A4-B0B9-0113533D0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27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21FAF-2DE0-42C0-94A8-16D312D47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1981EB-DA66-B07F-9087-807BD91E5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DE9D933-DE0B-CFA1-EAD3-6E4456F58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9929B2-99AD-4032-C30D-9ADA382A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48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2270015-3559-77EC-5CC3-F6A9C2F9A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EF18F7-2A0E-2559-B004-2571BC560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F9BFAD-40F9-56C6-DB2D-2EB58CB9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592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B17B0-3400-321A-87A7-FEF07BF1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4E1902-D652-E028-B975-0236D576D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263D3B-2BB1-CC3C-301F-2006AA9B2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5F521D-2BC3-3F24-ED7F-6BC04CFE2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D1D86A-0F50-EA69-7685-7530DE73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9E4EDB-8550-C047-F3E9-364EBD356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74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23C09-116D-51E9-36A6-E9F9D9674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6BB9C6D-7B15-05A1-7B07-DC8C0E16A8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051971-105E-7F6F-B64A-15B920369C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4BE8E1-9227-23C2-0400-246424F9A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3E5D10-D16E-AC72-7783-515E59890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781357-E9AD-6888-F100-5CC6DC44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37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A5895-719F-8339-E248-9FA18DB84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03CC83-D21C-B84F-62EB-CC36208DB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E5BC32-BBDA-5D45-FCB1-E2791E5D2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6E14D9-7D3C-4C7B-FB02-85F28EA79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9FB3ED-79F8-7B80-184B-4012B4B6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32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E5E5A7-4D3D-B767-F33D-6D8F593BEF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962A01-5AA0-39FB-ECDB-D3203085F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1BFCC7-AD00-A796-A509-8C55435AD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BBF7D3-D62E-92E8-54CD-8168103B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D3B344-AAC4-7850-1775-86B9E0A5C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12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808190-ECA3-5D03-EF1A-A54DE6FE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1E5A0F-CD01-403B-6EEC-64AB4B20E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45A7AE-C9C0-E877-E1B1-314A9F5306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3D34F-65F7-43B2-8D46-5A6DF23A23B4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0D150E-D90F-958A-8092-11278C2D7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BD9201-484A-ED05-8380-064E39305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E39D0-E656-464A-91B7-996DB113CE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16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12" Type="http://schemas.microsoft.com/office/2007/relationships/hdphoto" Target="../media/hdphoto3.wdp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slide" Target="slide3.xml"/><Relationship Id="rId10" Type="http://schemas.openxmlformats.org/officeDocument/2006/relationships/image" Target="../media/image4.jpeg"/><Relationship Id="rId4" Type="http://schemas.microsoft.com/office/2007/relationships/hdphoto" Target="../media/hdphoto1.wdp"/><Relationship Id="rId9" Type="http://schemas.openxmlformats.org/officeDocument/2006/relationships/image" Target="../media/image3.png"/><Relationship Id="rId14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3.png"/><Relationship Id="rId5" Type="http://schemas.microsoft.com/office/2007/relationships/hdphoto" Target="../media/hdphoto6.wdp"/><Relationship Id="rId10" Type="http://schemas.openxmlformats.org/officeDocument/2006/relationships/image" Target="../media/image4.jpeg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1.wdp"/><Relationship Id="rId5" Type="http://schemas.openxmlformats.org/officeDocument/2006/relationships/image" Target="../media/image7.png"/><Relationship Id="rId10" Type="http://schemas.openxmlformats.org/officeDocument/2006/relationships/image" Target="../media/image1.png"/><Relationship Id="rId4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7.wdp"/><Relationship Id="rId10" Type="http://schemas.microsoft.com/office/2007/relationships/hdphoto" Target="../media/hdphoto2.wdp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8.wdp"/><Relationship Id="rId4" Type="http://schemas.openxmlformats.org/officeDocument/2006/relationships/image" Target="../media/image13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9.wdp"/><Relationship Id="rId4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microsoft.com/office/2007/relationships/hdphoto" Target="../media/hdphoto10.wdp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microsoft.com/office/2007/relationships/hdphoto" Target="../media/hdphoto11.wdp"/><Relationship Id="rId10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9.png"/><Relationship Id="rId7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3.png"/><Relationship Id="rId4" Type="http://schemas.openxmlformats.org/officeDocument/2006/relationships/image" Target="../media/image16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microsoft.com/office/2007/relationships/hdphoto" Target="../media/hdphoto14.wdp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microsoft.com/office/2007/relationships/hdphoto" Target="../media/hdphoto15.wdp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microsoft.com/office/2007/relationships/hdphoto" Target="../media/hdphoto16.wdp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1.png"/><Relationship Id="rId7" Type="http://schemas.openxmlformats.org/officeDocument/2006/relationships/image" Target="../media/image3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1.png"/><Relationship Id="rId4" Type="http://schemas.microsoft.com/office/2007/relationships/hdphoto" Target="../media/hdphoto17.wdp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3.png"/><Relationship Id="rId7" Type="http://schemas.openxmlformats.org/officeDocument/2006/relationships/image" Target="../media/image2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4.png"/><Relationship Id="rId4" Type="http://schemas.microsoft.com/office/2007/relationships/hdphoto" Target="../media/hdphoto18.wdp"/><Relationship Id="rId9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5.png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6.png"/><Relationship Id="rId4" Type="http://schemas.microsoft.com/office/2007/relationships/hdphoto" Target="../media/hdphoto19.wdp"/><Relationship Id="rId9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7.png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28.jpeg"/><Relationship Id="rId4" Type="http://schemas.microsoft.com/office/2007/relationships/hdphoto" Target="../media/hdphoto20.wdp"/><Relationship Id="rId9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9.png"/><Relationship Id="rId7" Type="http://schemas.openxmlformats.org/officeDocument/2006/relationships/image" Target="../media/image3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0.jpeg"/><Relationship Id="rId4" Type="http://schemas.microsoft.com/office/2007/relationships/hdphoto" Target="../media/hdphoto21.wdp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1.png"/><Relationship Id="rId7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2.jpeg"/><Relationship Id="rId4" Type="http://schemas.microsoft.com/office/2007/relationships/hdphoto" Target="../media/hdphoto22.wdp"/><Relationship Id="rId9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43.png"/><Relationship Id="rId7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4.jpeg"/><Relationship Id="rId4" Type="http://schemas.microsoft.com/office/2007/relationships/hdphoto" Target="../media/hdphoto23.wdp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5.png"/><Relationship Id="rId7" Type="http://schemas.openxmlformats.org/officeDocument/2006/relationships/image" Target="../media/image4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6.jpeg"/><Relationship Id="rId4" Type="http://schemas.microsoft.com/office/2007/relationships/hdphoto" Target="../media/hdphoto24.wdp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7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38.jpeg"/><Relationship Id="rId4" Type="http://schemas.microsoft.com/office/2007/relationships/hdphoto" Target="../media/hdphoto25.wdp"/><Relationship Id="rId9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9.png"/><Relationship Id="rId7" Type="http://schemas.openxmlformats.org/officeDocument/2006/relationships/image" Target="../media/image46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microsoft.com/office/2007/relationships/hdphoto" Target="../media/hdphoto2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2.jpeg"/><Relationship Id="rId4" Type="http://schemas.microsoft.com/office/2007/relationships/hdphoto" Target="../media/hdphoto2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microsoft.com/office/2007/relationships/hdphoto" Target="../media/hdphoto28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D1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hlinkClick r:id="rId2" action="ppaction://hlinksldjump"/>
            <a:extLst>
              <a:ext uri="{FF2B5EF4-FFF2-40B4-BE49-F238E27FC236}">
                <a16:creationId xmlns:a16="http://schemas.microsoft.com/office/drawing/2014/main" id="{B9CFEBD2-4E22-CF76-EB4C-15C04198B7C6}"/>
              </a:ext>
            </a:extLst>
          </p:cNvPr>
          <p:cNvSpPr/>
          <p:nvPr/>
        </p:nvSpPr>
        <p:spPr>
          <a:xfrm>
            <a:off x="251977" y="131495"/>
            <a:ext cx="1404000" cy="1404000"/>
          </a:xfrm>
          <a:prstGeom prst="ellipse">
            <a:avLst/>
          </a:prstGeom>
          <a:blipFill>
            <a:blip r:embed="rId3" cstate="email">
              <a:alphaModFix amt="69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95000"/>
                      </a14:imgEffect>
                      <a14:imgEffect>
                        <a14:brightnessContrast bright="-15000" contras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hlinkClick r:id="rId5" action="ppaction://hlinksldjump"/>
            <a:extLst>
              <a:ext uri="{FF2B5EF4-FFF2-40B4-BE49-F238E27FC236}">
                <a16:creationId xmlns:a16="http://schemas.microsoft.com/office/drawing/2014/main" id="{A38CC8A8-C862-45F4-A437-77CD774399A5}"/>
              </a:ext>
            </a:extLst>
          </p:cNvPr>
          <p:cNvSpPr/>
          <p:nvPr/>
        </p:nvSpPr>
        <p:spPr>
          <a:xfrm>
            <a:off x="249941" y="1758912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100000"/>
                      </a14:imgEffect>
                      <a14:imgEffect>
                        <a14:brightnessContrast bright="-12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hlinkClick r:id="rId8" action="ppaction://hlinksldjump"/>
            <a:extLst>
              <a:ext uri="{FF2B5EF4-FFF2-40B4-BE49-F238E27FC236}">
                <a16:creationId xmlns:a16="http://schemas.microsoft.com/office/drawing/2014/main" id="{808BAD2B-7A53-48FE-469F-C7F72DC465AD}"/>
              </a:ext>
            </a:extLst>
          </p:cNvPr>
          <p:cNvSpPr/>
          <p:nvPr/>
        </p:nvSpPr>
        <p:spPr>
          <a:xfrm>
            <a:off x="256348" y="5013746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hlinkClick r:id="rId8" action="ppaction://hlinksldjump"/>
            <a:extLst>
              <a:ext uri="{FF2B5EF4-FFF2-40B4-BE49-F238E27FC236}">
                <a16:creationId xmlns:a16="http://schemas.microsoft.com/office/drawing/2014/main" id="{8C94CB27-D3E7-B072-E5D1-15F7A35B9301}"/>
              </a:ext>
            </a:extLst>
          </p:cNvPr>
          <p:cNvSpPr/>
          <p:nvPr/>
        </p:nvSpPr>
        <p:spPr>
          <a:xfrm>
            <a:off x="249941" y="3386329"/>
            <a:ext cx="1404000" cy="1404000"/>
          </a:xfrm>
          <a:prstGeom prst="ellipse">
            <a:avLst/>
          </a:prstGeom>
          <a:blipFill dpi="0" rotWithShape="1">
            <a:blip r:embed="rId10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54E260A6-5251-7DA3-097B-FF1F0A34E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45822" y="2181337"/>
            <a:ext cx="727114" cy="1663547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045A6BE-9437-6B0A-DCA3-E396EAB42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94787" y="1195005"/>
            <a:ext cx="754667" cy="343726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8ACFBFB-3B9B-B5CA-706C-0509DDC80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14945" y="1825625"/>
            <a:ext cx="727114" cy="217032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64DD325-03DE-BDC5-35EA-D9C6637C5AB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alphaModFix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100000"/>
                    </a14:imgEffect>
                    <a14:imgEffect>
                      <a14:colorTemperature colorTemp="7628"/>
                    </a14:imgEffect>
                    <a14:imgEffect>
                      <a14:brightnessContrast bright="-17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7104" y="0"/>
            <a:ext cx="10164896" cy="6861305"/>
          </a:xfrm>
          <a:prstGeom prst="rect">
            <a:avLst/>
          </a:prstGeom>
          <a:noFill/>
          <a:ln>
            <a:noFill/>
          </a:ln>
          <a:effectLst>
            <a:softEdge rad="127000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</p:pic>
      <p:pic>
        <p:nvPicPr>
          <p:cNvPr id="12" name="Рисунок 11" descr="Изображение выглядит как человек, одежда, Человеческое лицо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43BE39E-1E5E-3334-679A-DAB0CD225C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100000"/>
                    </a14:imgEffect>
                    <a14:imgEffect>
                      <a14:saturation sat="130000"/>
                    </a14:imgEffect>
                    <a14:imgEffect>
                      <a14:brightnessContrast bright="-15000" contrast="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7158" y="-389932"/>
            <a:ext cx="12426315" cy="755252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sx="91000" sy="91000" algn="ctr" rotWithShape="0">
              <a:srgbClr val="000000"/>
            </a:outerShdw>
            <a:softEdge rad="1016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94292-5108-D019-0C0B-C4404B06C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19006"/>
            <a:ext cx="9746241" cy="351072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«Дополнительные методы воздействия использования точечного массажа при проведении фонационной гимнастики»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F8077E-2F6E-327D-7316-E545221AD4F9}"/>
              </a:ext>
            </a:extLst>
          </p:cNvPr>
          <p:cNvSpPr txBox="1"/>
          <p:nvPr/>
        </p:nvSpPr>
        <p:spPr>
          <a:xfrm>
            <a:off x="2824293" y="4208853"/>
            <a:ext cx="71486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Учитель - логопед: 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Колесник Юлия Валериевна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ДОШКОЛЬНОЕ ОБРАЗОВАТЕЛЬНОЕ УЧРЕЖДЕНИЕ "ДЕТСКИЙ САД № 9 "РЯБИНУШКА" КОМБИНИРОВАННОГО ВИДА АМВРОСИЕВСКОГО МУНИЦИПАЛЬНОГО ОКРУГА" ДОНЕЦКОЙ НАРОДНОЙ РЕСПУБЛИКИ</a:t>
            </a:r>
          </a:p>
          <a:p>
            <a:pPr algn="ctr"/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41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BB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id="{0AD1BA2A-31CC-756A-1022-8FF7167F9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17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0" y="-19773"/>
            <a:ext cx="10160000" cy="6872077"/>
          </a:xfrm>
          <a:prstGeom prst="rect">
            <a:avLst/>
          </a:prstGeom>
          <a:solidFill>
            <a:srgbClr val="BDD7EE">
              <a:alpha val="80000"/>
            </a:srgbClr>
          </a:solidFill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056B94-EAD2-A322-E816-F43844895F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colorTemperature colorTemp="7628"/>
                    </a14:imgEffect>
                    <a14:imgEffect>
                      <a14:brightnessContrast bright="-2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918" y="0"/>
            <a:ext cx="10286082" cy="6861305"/>
          </a:xfrm>
          <a:prstGeom prst="rect">
            <a:avLst/>
          </a:prstGeom>
          <a:noFill/>
          <a:ln>
            <a:noFill/>
          </a:ln>
          <a:effectLst>
            <a:softEdge rad="127000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27C11-0788-4D3C-0F05-3A025EC1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579" y="51870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Почему это важно?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25E5FA-96ED-E8D0-EF57-520FB794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0357" y="1428750"/>
            <a:ext cx="6752421" cy="5179219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Рост числа детей с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дизартрическими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 расстройствами (до 50–60% от всех детей с нарушениями речи).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Недостаточная эффективность только артикуляционной гимнастики при центральных органических поражениях (парезы, параличи).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Потребность в немедикаментозных методах коррекции, воздействующих на центральные механизмы речи.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Точечный массаж (ТМ) + фонационная гимнастика = комплексная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нейростимуляция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.</a:t>
            </a:r>
          </a:p>
          <a:p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AB6CD63-CB09-C7B7-D80E-645A1E258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45822" y="2181337"/>
            <a:ext cx="727114" cy="1663547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72EF9D6-703B-3A9B-94CB-A52C5C85C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94787" y="1195005"/>
            <a:ext cx="754667" cy="343726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F017213-8A13-891B-8352-E9F13BB05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14945" y="1825625"/>
            <a:ext cx="727114" cy="217032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A76C7A8D-E050-E4D0-C513-9A3588723327}"/>
              </a:ext>
            </a:extLst>
          </p:cNvPr>
          <p:cNvSpPr/>
          <p:nvPr/>
        </p:nvSpPr>
        <p:spPr>
          <a:xfrm>
            <a:off x="251977" y="131495"/>
            <a:ext cx="1404000" cy="1404000"/>
          </a:xfrm>
          <a:prstGeom prst="ellipse">
            <a:avLst/>
          </a:prstGeom>
          <a:blipFill>
            <a:blip r:embed="rId6" cstate="email">
              <a:alphaModFix amt="69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95000"/>
                      </a14:imgEffect>
                      <a14:imgEffect>
                        <a14:brightnessContrast bright="-15000" contras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EB137BF-81B5-2026-503E-07D6BD0D093A}"/>
              </a:ext>
            </a:extLst>
          </p:cNvPr>
          <p:cNvSpPr/>
          <p:nvPr/>
        </p:nvSpPr>
        <p:spPr>
          <a:xfrm>
            <a:off x="249941" y="1758912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100000"/>
                      </a14:imgEffect>
                      <a14:imgEffect>
                        <a14:brightnessContrast bright="-12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333ED680-9E7C-3D40-4AA6-29DF691E4961}"/>
              </a:ext>
            </a:extLst>
          </p:cNvPr>
          <p:cNvSpPr/>
          <p:nvPr/>
        </p:nvSpPr>
        <p:spPr>
          <a:xfrm>
            <a:off x="249941" y="3386329"/>
            <a:ext cx="1404000" cy="1404000"/>
          </a:xfrm>
          <a:prstGeom prst="ellipse">
            <a:avLst/>
          </a:prstGeom>
          <a:blipFill dpi="0" rotWithShape="1">
            <a:blip r:embed="rId10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B7FF49DA-30E7-79EB-BCA8-93C27DC5A24B}"/>
              </a:ext>
            </a:extLst>
          </p:cNvPr>
          <p:cNvSpPr/>
          <p:nvPr/>
        </p:nvSpPr>
        <p:spPr>
          <a:xfrm>
            <a:off x="256348" y="5013746"/>
            <a:ext cx="1404000" cy="1404000"/>
          </a:xfrm>
          <a:prstGeom prst="ellipse">
            <a:avLst/>
          </a:prstGeom>
          <a:blipFill dpi="0" rotWithShape="1">
            <a:blip r:embed="rId11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A13E1D4-5F3E-28AE-43AB-EBD6F279CE37}"/>
              </a:ext>
            </a:extLst>
          </p:cNvPr>
          <p:cNvSpPr/>
          <p:nvPr/>
        </p:nvSpPr>
        <p:spPr>
          <a:xfrm>
            <a:off x="249941" y="6852304"/>
            <a:ext cx="1404000" cy="1404000"/>
          </a:xfrm>
          <a:prstGeom prst="ellipse">
            <a:avLst/>
          </a:prstGeom>
          <a:blipFill dpi="0" rotWithShape="1">
            <a:blip r:embed="rId1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10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7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18CF4-F6FE-B850-8A18-1BE011A2B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>
            <a:extLst>
              <a:ext uri="{FF2B5EF4-FFF2-40B4-BE49-F238E27FC236}">
                <a16:creationId xmlns:a16="http://schemas.microsoft.com/office/drawing/2014/main" id="{98C0695A-B9D2-02CD-C6E6-D8051EEB7A00}"/>
              </a:ext>
            </a:extLst>
          </p:cNvPr>
          <p:cNvSpPr/>
          <p:nvPr/>
        </p:nvSpPr>
        <p:spPr>
          <a:xfrm>
            <a:off x="234398" y="6858000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935A10D-D143-AB0C-E1AD-598E0186E7B1}"/>
              </a:ext>
            </a:extLst>
          </p:cNvPr>
          <p:cNvSpPr/>
          <p:nvPr/>
        </p:nvSpPr>
        <p:spPr>
          <a:xfrm>
            <a:off x="234398" y="100838"/>
            <a:ext cx="1404000" cy="1404000"/>
          </a:xfrm>
          <a:prstGeom prst="ellipse">
            <a:avLst/>
          </a:prstGeom>
          <a:blipFill dpi="0" rotWithShape="1">
            <a:blip r:embed="rId3" cstate="email">
              <a:alphaModFix amt="6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100000"/>
                      </a14:imgEffect>
                      <a14:imgEffect>
                        <a14:brightnessContrast bright="-12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59FAFA18-621C-6D6B-8525-47C530E57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  <a14:imgEffect>
                      <a14:brightnessContrast bright="-17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8969" y="-19773"/>
            <a:ext cx="10253031" cy="6872077"/>
          </a:xfrm>
          <a:prstGeom prst="rect">
            <a:avLst/>
          </a:prstGeom>
          <a:solidFill>
            <a:srgbClr val="BDD7EE">
              <a:alpha val="80000"/>
            </a:srgbClr>
          </a:solidFill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E4F62-4747-F6AA-D79A-8E87D303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826" y="-261252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Цель и задачи работы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11A322-122E-E939-C546-F4001A573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064311"/>
            <a:ext cx="7466331" cy="5645099"/>
          </a:xfrm>
        </p:spPr>
        <p:txBody>
          <a:bodyPr>
            <a:normAutofit lnSpcReduction="10000"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Цель: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Теоретически обосновать и показать практическую эффективность интеграции точечного массажа в структуру фонационной гимнастики для коррекции голосовых и артикуляционных нарушений.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Задачи: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Изучить механизмы влияния точечного массажа на нервную систему.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Рассмотреть влияние ТМ на мышечный тонус артикуляционного аппарата.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Определить методику синхронизации ТМ и фонационных упражнений.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Привести примеры комплексов с использованием современных данных </a:t>
            </a:r>
            <a:r>
              <a:rPr lang="ru-RU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нейростимуляции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5447F18-6CEB-A70D-C013-B6D858914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07854" y="1870109"/>
            <a:ext cx="727114" cy="280379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B98EB38-F515-A07C-A2DF-B4267C5F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33677" y="2186845"/>
            <a:ext cx="754667" cy="217032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E2D8B6E-167B-793E-8082-FC3ABDC2C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504838"/>
            <a:ext cx="727114" cy="3822854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635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0C4D69B-BA8A-867E-BDD5-88395EDBCC91}"/>
              </a:ext>
            </a:extLst>
          </p:cNvPr>
          <p:cNvSpPr/>
          <p:nvPr/>
        </p:nvSpPr>
        <p:spPr>
          <a:xfrm>
            <a:off x="234398" y="1728255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81F07923-5F59-F803-F4DB-91FAD5E7D03A}"/>
              </a:ext>
            </a:extLst>
          </p:cNvPr>
          <p:cNvSpPr/>
          <p:nvPr/>
        </p:nvSpPr>
        <p:spPr>
          <a:xfrm>
            <a:off x="240805" y="3355672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DF0A91B2-6816-65B8-BAE6-203DC68BB31E}"/>
              </a:ext>
            </a:extLst>
          </p:cNvPr>
          <p:cNvSpPr/>
          <p:nvPr/>
        </p:nvSpPr>
        <p:spPr>
          <a:xfrm>
            <a:off x="234398" y="4983089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73F01581-E6F8-EBC1-3930-734F8FBCCC5A}"/>
              </a:ext>
            </a:extLst>
          </p:cNvPr>
          <p:cNvSpPr/>
          <p:nvPr/>
        </p:nvSpPr>
        <p:spPr>
          <a:xfrm>
            <a:off x="234398" y="-1526579"/>
            <a:ext cx="1404000" cy="1404000"/>
          </a:xfrm>
          <a:prstGeom prst="ellipse">
            <a:avLst/>
          </a:prstGeom>
          <a:blipFill>
            <a:blip r:embed="rId10" cstate="email">
              <a:alphaModFix amt="69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-95000"/>
                      </a14:imgEffect>
                      <a14:imgEffect>
                        <a14:brightnessContrast bright="-15000" contras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66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9AA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D4F734-5E1B-6C94-873C-EE74AEEEB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>
            <a:extLst>
              <a:ext uri="{FF2B5EF4-FFF2-40B4-BE49-F238E27FC236}">
                <a16:creationId xmlns:a16="http://schemas.microsoft.com/office/drawing/2014/main" id="{F22C1288-D545-0AF5-E020-476B3681A683}"/>
              </a:ext>
            </a:extLst>
          </p:cNvPr>
          <p:cNvSpPr/>
          <p:nvPr/>
        </p:nvSpPr>
        <p:spPr>
          <a:xfrm>
            <a:off x="234398" y="6858000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8C9F9AE-411D-0AA3-2E6D-F16C749B8403}"/>
              </a:ext>
            </a:extLst>
          </p:cNvPr>
          <p:cNvSpPr/>
          <p:nvPr/>
        </p:nvSpPr>
        <p:spPr>
          <a:xfrm>
            <a:off x="234398" y="100838"/>
            <a:ext cx="1404000" cy="1404000"/>
          </a:xfrm>
          <a:prstGeom prst="ellipse">
            <a:avLst/>
          </a:prstGeom>
          <a:blipFill dpi="0" rotWithShape="1">
            <a:blip r:embed="rId3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Picture 6" descr="Сеанс з вивченням алфавіту">
            <a:extLst>
              <a:ext uri="{FF2B5EF4-FFF2-40B4-BE49-F238E27FC236}">
                <a16:creationId xmlns:a16="http://schemas.microsoft.com/office/drawing/2014/main" id="{B2B83F0A-6AE9-854D-07AC-433779268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saturation sat="127000"/>
                    </a14:imgEffect>
                    <a14:imgEffect>
                      <a14:brightnessContrast bright="-15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8970" y="-53089"/>
            <a:ext cx="10253030" cy="693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D1F95D-B4EF-EA1E-4C82-BE842A9F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826" y="-261252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Фонационная гимнастика: определение и цели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6E11E9-1132-3541-E800-B5ED71C30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177289"/>
            <a:ext cx="7466331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Определение: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Система упражнений, направленных на развитие и координацию работы дыхательного, голосового и артикуляционного аппаратов.</a:t>
            </a:r>
          </a:p>
          <a:p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Цели: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Формирование навыка диафрагмального дыхания.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Развитие силы, высоты и тембра голоса.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Улучшение интонационной выразительности.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Закрепление кинестетических ощущений правильной артикуляции.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79F6CF5-CC8A-CB21-6C7F-23795DEDB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132556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6DD1FAB-5BFB-DA39-5E14-8D97843BD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294522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02F9B36-465C-0B1D-3F77-E9F72675A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75DE3AF-4210-DA54-7692-67280CA2A626}"/>
              </a:ext>
            </a:extLst>
          </p:cNvPr>
          <p:cNvSpPr/>
          <p:nvPr/>
        </p:nvSpPr>
        <p:spPr>
          <a:xfrm>
            <a:off x="240805" y="1728255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44281DD-8902-2BF7-E604-D1BB5B67A91B}"/>
              </a:ext>
            </a:extLst>
          </p:cNvPr>
          <p:cNvSpPr/>
          <p:nvPr/>
        </p:nvSpPr>
        <p:spPr>
          <a:xfrm>
            <a:off x="234398" y="3355672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640F2B2-8054-A2BE-99DA-44D7CEE48450}"/>
              </a:ext>
            </a:extLst>
          </p:cNvPr>
          <p:cNvSpPr/>
          <p:nvPr/>
        </p:nvSpPr>
        <p:spPr>
          <a:xfrm>
            <a:off x="234398" y="4983089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6A5F3BE-9DDE-6C1F-5FB1-F100EFB48151}"/>
              </a:ext>
            </a:extLst>
          </p:cNvPr>
          <p:cNvSpPr/>
          <p:nvPr/>
        </p:nvSpPr>
        <p:spPr>
          <a:xfrm>
            <a:off x="234398" y="-1526579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-100000"/>
                      </a14:imgEffect>
                      <a14:imgEffect>
                        <a14:brightnessContrast bright="-12000"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567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50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A35D40-ED71-DC8A-5402-1B2EC831D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id="{DB1817C8-1B85-2408-68A0-9B69D543E4FA}"/>
              </a:ext>
            </a:extLst>
          </p:cNvPr>
          <p:cNvSpPr/>
          <p:nvPr/>
        </p:nvSpPr>
        <p:spPr>
          <a:xfrm>
            <a:off x="249941" y="498851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0EF779F-6386-6978-D28A-E7F8220D044B}"/>
              </a:ext>
            </a:extLst>
          </p:cNvPr>
          <p:cNvSpPr/>
          <p:nvPr/>
        </p:nvSpPr>
        <p:spPr>
          <a:xfrm>
            <a:off x="240805" y="106264"/>
            <a:ext cx="1404000" cy="1404000"/>
          </a:xfrm>
          <a:prstGeom prst="ellipse">
            <a:avLst/>
          </a:prstGeom>
          <a:blipFill dpi="0" rotWithShape="1">
            <a:blip r:embed="rId3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4" name="Picture 6" descr="Picture background">
            <a:extLst>
              <a:ext uri="{FF2B5EF4-FFF2-40B4-BE49-F238E27FC236}">
                <a16:creationId xmlns:a16="http://schemas.microsoft.com/office/drawing/2014/main" id="{0B5B98E2-8515-6A63-C89F-4D57EB3E65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brightnessContrast bright="-21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157" y="0"/>
            <a:ext cx="102728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7758D-032C-B3DA-52EF-901EAE655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826" y="-261252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Точечный массаж (ТМ) в логопедии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270BD5-6FAC-C73E-2650-12927A317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177289"/>
            <a:ext cx="7466331" cy="5311645"/>
          </a:xfrm>
          <a:scene3d>
            <a:camera prst="orthographicFront"/>
            <a:lightRig rig="morning" dir="t"/>
          </a:scene3d>
        </p:spPr>
        <p:txBody>
          <a:bodyPr>
            <a:normAutofit fontScale="92500"/>
          </a:bodyPr>
          <a:lstStyle/>
          <a:p>
            <a:r>
              <a:rPr lang="ru-RU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Определение: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Воздействие на биологически активные точки (БАТ) тела для рефлекторного изменения функций нервной системы и мышц.</a:t>
            </a:r>
          </a:p>
          <a:p>
            <a:r>
              <a:rPr lang="ru-RU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Отличие от классического логопедического массажа: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Классический: прямое воздействие на мышцы.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Точечный: воздействие на рефлексогенные зоны (БАТ) → активация центральных механизмов регуляции.</a:t>
            </a:r>
          </a:p>
          <a:p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Является одним из методов 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нейростимуляции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(Попова, 2020).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A385F5A-21F5-FFBD-BDF3-8BDDC4354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732717"/>
            <a:ext cx="727114" cy="983840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1001832-1A41-C39D-104A-E4FBE686C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71806" y="1972020"/>
            <a:ext cx="727114" cy="2389766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BBE6D1B-7563-A25D-E411-659BCA8DD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38582" y="1807299"/>
            <a:ext cx="713756" cy="2957799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E5DFDC5-782F-DCC2-9F34-62119B41C1CF}"/>
              </a:ext>
            </a:extLst>
          </p:cNvPr>
          <p:cNvSpPr/>
          <p:nvPr/>
        </p:nvSpPr>
        <p:spPr>
          <a:xfrm>
            <a:off x="234398" y="1733681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0C1B3F7-C8E6-626A-C810-820910E0F36F}"/>
              </a:ext>
            </a:extLst>
          </p:cNvPr>
          <p:cNvSpPr/>
          <p:nvPr/>
        </p:nvSpPr>
        <p:spPr>
          <a:xfrm>
            <a:off x="234398" y="3361098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1FC6B9E-AAA8-2FEE-12F9-D9DD3434ECF2}"/>
              </a:ext>
            </a:extLst>
          </p:cNvPr>
          <p:cNvSpPr/>
          <p:nvPr/>
        </p:nvSpPr>
        <p:spPr>
          <a:xfrm>
            <a:off x="240805" y="-1521153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236D2B2-CE76-F472-DAFE-47D3B2BC9B6A}"/>
              </a:ext>
            </a:extLst>
          </p:cNvPr>
          <p:cNvSpPr/>
          <p:nvPr/>
        </p:nvSpPr>
        <p:spPr>
          <a:xfrm>
            <a:off x="249941" y="6852304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85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E50AA-D1BD-ACB1-A097-089935ACB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id="{4F0D668D-00C5-116B-51A2-AECC1FE1CC0E}"/>
              </a:ext>
            </a:extLst>
          </p:cNvPr>
          <p:cNvSpPr/>
          <p:nvPr/>
        </p:nvSpPr>
        <p:spPr>
          <a:xfrm>
            <a:off x="240805" y="-1552274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20A6EFC6-4809-A937-6C18-644D57C36F9B}"/>
              </a:ext>
            </a:extLst>
          </p:cNvPr>
          <p:cNvSpPr/>
          <p:nvPr/>
        </p:nvSpPr>
        <p:spPr>
          <a:xfrm>
            <a:off x="247212" y="106264"/>
            <a:ext cx="1404000" cy="1404000"/>
          </a:xfrm>
          <a:prstGeom prst="ellipse">
            <a:avLst/>
          </a:prstGeom>
          <a:blipFill dpi="0" rotWithShape="1">
            <a:blip r:embed="rId3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0A381D1-A05F-69A6-E18B-971A9E35A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62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saturation sat="154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0014" y="0"/>
            <a:ext cx="10921605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595C3-E1D4-BB1A-6F81-4613A2AF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826" y="-148274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Как точечный массаж «включает» речь?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9629B3-B2B4-55DD-A063-C11CF221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318203"/>
            <a:ext cx="7281159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Стимуляция БАТ → афферентные импульсы в сенсорные зоны коры головного мозга.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Активация речевых центров (зоны Брока, Вернике).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Улучшение иннервации мышц артикуляционного, голосового и дыхательного аппаратов.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Нормализация тонуса через рефлекторные дуги.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D1AE89E-54B2-F84C-6A00-1F6BC8CDC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7190" y="2311401"/>
            <a:ext cx="727114" cy="1652196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1A7A247-DF2C-800A-1E08-3C7E1A8CE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8"/>
            <a:ext cx="754667" cy="2362224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900E3BE-939E-159E-9D23-D34319EB3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2818407"/>
            <a:ext cx="727114" cy="63818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31F6E7D-1E7A-C4D5-1D2A-EAF1A0F6AFD5}"/>
              </a:ext>
            </a:extLst>
          </p:cNvPr>
          <p:cNvSpPr/>
          <p:nvPr/>
        </p:nvSpPr>
        <p:spPr>
          <a:xfrm>
            <a:off x="247212" y="1733681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04736C6-B208-5B02-A4CC-C87CA3173C4C}"/>
              </a:ext>
            </a:extLst>
          </p:cNvPr>
          <p:cNvSpPr/>
          <p:nvPr/>
        </p:nvSpPr>
        <p:spPr>
          <a:xfrm>
            <a:off x="247212" y="3361098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0A48B55D-A581-0E7E-6544-679DDC339CDC}"/>
              </a:ext>
            </a:extLst>
          </p:cNvPr>
          <p:cNvSpPr/>
          <p:nvPr/>
        </p:nvSpPr>
        <p:spPr>
          <a:xfrm>
            <a:off x="247212" y="4988515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6F5A48E-6AFA-63AA-2AE1-5665A76F84A4}"/>
              </a:ext>
            </a:extLst>
          </p:cNvPr>
          <p:cNvSpPr/>
          <p:nvPr/>
        </p:nvSpPr>
        <p:spPr>
          <a:xfrm>
            <a:off x="249941" y="6852304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458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B4B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161225-6943-8CAD-D2BF-CCDF5CF2F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EC5A13DA-3AA9-4E46-85A5-9C6AA3BFCBF0}"/>
              </a:ext>
            </a:extLst>
          </p:cNvPr>
          <p:cNvSpPr/>
          <p:nvPr/>
        </p:nvSpPr>
        <p:spPr>
          <a:xfrm>
            <a:off x="226523" y="43652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EB756564-0504-D6BF-123B-88341129CD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31000"/>
                    </a14:imgEffect>
                    <a14:imgEffect>
                      <a14:brightnessContrast bright="-21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174"/>
          <a:stretch>
            <a:fillRect/>
          </a:stretch>
        </p:blipFill>
        <p:spPr bwMode="auto">
          <a:xfrm>
            <a:off x="1770014" y="-115959"/>
            <a:ext cx="11469316" cy="708991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1E2867-C0BA-406F-3B73-E67E505A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826" y="-148274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Почему вместе эффективнее?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EE3133-7156-83AB-9AD0-793B4EE59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318203"/>
            <a:ext cx="7281159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Точечный массаж: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готовит центральную нервную систему (создает «очаг возбуждения» в речевых зонах).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Фонационная гимнастика: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тренирует периферию (мышцы, связки, дыхание).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Совместное применение обеспечивает формирование устойчивой 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кинестетической основы речи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(ощущение движений + их звуковое воплощение).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F936EFF-AD09-65EF-9A47-EBD85DD8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1731335"/>
            <a:ext cx="727114" cy="4271169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26F6403-AC6B-5CCF-1E8C-623181BEB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2473731"/>
            <a:ext cx="754667" cy="191053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8582EE6-EDCE-11CC-47DB-303310C93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1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C31CA153-9623-F9B8-C9AA-5AB36A351BAF}"/>
              </a:ext>
            </a:extLst>
          </p:cNvPr>
          <p:cNvSpPr/>
          <p:nvPr/>
        </p:nvSpPr>
        <p:spPr>
          <a:xfrm>
            <a:off x="227688" y="-1523499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42CCDD6-9D1C-6C96-E4E9-C3D0A35C7A10}"/>
              </a:ext>
            </a:extLst>
          </p:cNvPr>
          <p:cNvSpPr/>
          <p:nvPr/>
        </p:nvSpPr>
        <p:spPr>
          <a:xfrm>
            <a:off x="235022" y="1731335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706CEEC-E7D5-52FE-32AB-5992AA355640}"/>
              </a:ext>
            </a:extLst>
          </p:cNvPr>
          <p:cNvSpPr/>
          <p:nvPr/>
        </p:nvSpPr>
        <p:spPr>
          <a:xfrm>
            <a:off x="226523" y="3419018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D6E7991-3D38-E8F1-6ADA-38A62233115D}"/>
              </a:ext>
            </a:extLst>
          </p:cNvPr>
          <p:cNvSpPr/>
          <p:nvPr/>
        </p:nvSpPr>
        <p:spPr>
          <a:xfrm>
            <a:off x="226523" y="6858000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BB1586C-B4DE-1D0B-140B-CE4EF53D44EA}"/>
              </a:ext>
            </a:extLst>
          </p:cNvPr>
          <p:cNvSpPr/>
          <p:nvPr/>
        </p:nvSpPr>
        <p:spPr>
          <a:xfrm>
            <a:off x="235022" y="5106701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049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A6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58748C-1EEF-B907-B745-FE595A57B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>
            <a:extLst>
              <a:ext uri="{FF2B5EF4-FFF2-40B4-BE49-F238E27FC236}">
                <a16:creationId xmlns:a16="http://schemas.microsoft.com/office/drawing/2014/main" id="{14CABFD4-A7AC-9916-B808-2A58977A2C91}"/>
              </a:ext>
            </a:extLst>
          </p:cNvPr>
          <p:cNvSpPr/>
          <p:nvPr/>
        </p:nvSpPr>
        <p:spPr>
          <a:xfrm>
            <a:off x="241307" y="6852304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A851F20-30F2-DB64-86FB-F0E1423FEE84}"/>
              </a:ext>
            </a:extLst>
          </p:cNvPr>
          <p:cNvSpPr/>
          <p:nvPr/>
        </p:nvSpPr>
        <p:spPr>
          <a:xfrm>
            <a:off x="211842" y="103918"/>
            <a:ext cx="1404000" cy="1404000"/>
          </a:xfrm>
          <a:prstGeom prst="ellipse">
            <a:avLst/>
          </a:prstGeom>
          <a:blipFill dpi="0" rotWithShape="1">
            <a:blip r:embed="rId3" cstate="email">
              <a:alphaModFix amt="6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женщина-логопед лечит проблемы и препятствия ребенка. маленький мальчик изучает букву o с частным репетитором - логопедия стоковые фото и изображения">
            <a:extLst>
              <a:ext uri="{FF2B5EF4-FFF2-40B4-BE49-F238E27FC236}">
                <a16:creationId xmlns:a16="http://schemas.microsoft.com/office/drawing/2014/main" id="{1C1C13DB-9532-DFCA-4517-59C73D80F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saturation sat="118000"/>
                    </a14:imgEffect>
                    <a14:imgEffect>
                      <a14:brightnessContrast bright="-18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3100" y="13287"/>
            <a:ext cx="10284708" cy="685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1F00FF-8E43-D791-0A34-FB8DFF5C0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826" y="-148274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Современные методы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нейростимуляции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BC6D94-C402-F179-CEE4-50F680EF5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318203"/>
            <a:ext cx="7281159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Прямые методы: электростимуляция, тейпирование (кинезиотейпирование).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Непрямые (рефлекторные) методы: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Точечный массаж.</a:t>
            </a:r>
          </a:p>
          <a:p>
            <a:pPr lvl="1"/>
            <a:r>
              <a:rPr lang="ru-RU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Биоэнергопластика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(синхронизация движений рук и артикуляции).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Мозжечковая стимуляция (на балансирах).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Сенсорная интеграция.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B484E99-3934-41F8-C375-BE5204F24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1652196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60ACFF9-A6AD-E830-6645-53A3D3FD7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2895028"/>
            <a:ext cx="754667" cy="644127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0CDF4E7-AA3F-346C-F5BA-011BD4B6F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hlinkClick r:id="rId6" action="ppaction://hlinksldjump"/>
            <a:extLst>
              <a:ext uri="{FF2B5EF4-FFF2-40B4-BE49-F238E27FC236}">
                <a16:creationId xmlns:a16="http://schemas.microsoft.com/office/drawing/2014/main" id="{91F4AE1F-6967-AFDF-C0E0-A6BE37286D28}"/>
              </a:ext>
            </a:extLst>
          </p:cNvPr>
          <p:cNvSpPr/>
          <p:nvPr/>
        </p:nvSpPr>
        <p:spPr>
          <a:xfrm>
            <a:off x="227688" y="-1524672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DC7EBDE-3728-E188-EF73-549BFD628D3F}"/>
              </a:ext>
            </a:extLst>
          </p:cNvPr>
          <p:cNvSpPr/>
          <p:nvPr/>
        </p:nvSpPr>
        <p:spPr>
          <a:xfrm>
            <a:off x="241307" y="1731335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058D40C-BDD8-7D6A-6742-5B4D4C4824F8}"/>
              </a:ext>
            </a:extLst>
          </p:cNvPr>
          <p:cNvSpPr/>
          <p:nvPr/>
        </p:nvSpPr>
        <p:spPr>
          <a:xfrm>
            <a:off x="227688" y="3358752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ADFF6C1-CAE0-82FE-8133-93A8BDE03F74}"/>
              </a:ext>
            </a:extLst>
          </p:cNvPr>
          <p:cNvSpPr/>
          <p:nvPr/>
        </p:nvSpPr>
        <p:spPr>
          <a:xfrm>
            <a:off x="227688" y="5105528"/>
            <a:ext cx="1404000" cy="1404000"/>
          </a:xfrm>
          <a:prstGeom prst="ellipse">
            <a:avLst/>
          </a:prstGeom>
          <a:blipFill dpi="0" rotWithShape="1">
            <a:blip r:embed="rId10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661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88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D5E556-AD43-D508-CE63-30864CE06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>
            <a:extLst>
              <a:ext uri="{FF2B5EF4-FFF2-40B4-BE49-F238E27FC236}">
                <a16:creationId xmlns:a16="http://schemas.microsoft.com/office/drawing/2014/main" id="{6FDF0AC7-C17F-D4CE-9668-8CEF8435E77B}"/>
              </a:ext>
            </a:extLst>
          </p:cNvPr>
          <p:cNvSpPr/>
          <p:nvPr/>
        </p:nvSpPr>
        <p:spPr>
          <a:xfrm>
            <a:off x="249941" y="6852304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E6B8D56-5143-5FBC-31A0-08FB93470723}"/>
              </a:ext>
            </a:extLst>
          </p:cNvPr>
          <p:cNvSpPr/>
          <p:nvPr/>
        </p:nvSpPr>
        <p:spPr>
          <a:xfrm>
            <a:off x="202505" y="4987342"/>
            <a:ext cx="1404000" cy="1404000"/>
          </a:xfrm>
          <a:prstGeom prst="ellipse">
            <a:avLst/>
          </a:prstGeom>
          <a:blipFill dpi="0" rotWithShape="1">
            <a:blip r:embed="rId3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0F91C0B-35CB-E5CC-2532-8C49CE09B1C3}"/>
              </a:ext>
            </a:extLst>
          </p:cNvPr>
          <p:cNvSpPr/>
          <p:nvPr/>
        </p:nvSpPr>
        <p:spPr>
          <a:xfrm>
            <a:off x="195795" y="103918"/>
            <a:ext cx="1404000" cy="1404000"/>
          </a:xfrm>
          <a:prstGeom prst="ellipse">
            <a:avLst/>
          </a:prstGeom>
          <a:blipFill dpi="0" rotWithShape="1">
            <a:blip r:embed="rId4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миниатюра видео">
            <a:extLst>
              <a:ext uri="{FF2B5EF4-FFF2-40B4-BE49-F238E27FC236}">
                <a16:creationId xmlns:a16="http://schemas.microsoft.com/office/drawing/2014/main" id="{93B83614-F25E-B3AC-CE22-DF4A0DC09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  <a14:imgEffect>
                      <a14:saturation sat="120000"/>
                    </a14:imgEffect>
                    <a14:imgEffect>
                      <a14:brightnessContrast bright="-7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0174" y="0"/>
            <a:ext cx="121402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E2E34-24F4-8252-A0B0-5D96972C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826" y="-148274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Точечный массаж – базовый «запускающий» этап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B30CFC-7F88-438A-51EE-0E55B1600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318203"/>
            <a:ext cx="7281159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Выполняется 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до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или 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во время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активных упражнений.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Создает оптимальный тонус для выполнения гимнастики.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Усиливает проприоцептивную чувствительность (мышцы лучше «слышат» команды мозга).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Является самым физиологичным и безопасным методом (особенно для детей раннего возраста).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C61DB6D-8B2B-76A2-B76C-A6802105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252" y="3153744"/>
            <a:ext cx="727114" cy="550510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518975E-D5E3-B69C-847A-86EB4B591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294522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86B17F5-B10D-E72D-3F84-7CE2C20B3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3E80BA4-319E-CFAA-3291-48EABA43BD42}"/>
              </a:ext>
            </a:extLst>
          </p:cNvPr>
          <p:cNvSpPr/>
          <p:nvPr/>
        </p:nvSpPr>
        <p:spPr>
          <a:xfrm>
            <a:off x="189388" y="-1524672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4AED6F4-44AF-E40D-0932-ED91B5BAC989}"/>
              </a:ext>
            </a:extLst>
          </p:cNvPr>
          <p:cNvSpPr/>
          <p:nvPr/>
        </p:nvSpPr>
        <p:spPr>
          <a:xfrm>
            <a:off x="189388" y="1731335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E19CC84-2BD6-B136-2159-ED895BEAE36D}"/>
              </a:ext>
            </a:extLst>
          </p:cNvPr>
          <p:cNvSpPr/>
          <p:nvPr/>
        </p:nvSpPr>
        <p:spPr>
          <a:xfrm>
            <a:off x="202505" y="3361098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313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574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D42DD0-EDCD-15B1-BAAB-56B137AB9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>
            <a:extLst>
              <a:ext uri="{FF2B5EF4-FFF2-40B4-BE49-F238E27FC236}">
                <a16:creationId xmlns:a16="http://schemas.microsoft.com/office/drawing/2014/main" id="{21083104-49EC-B840-BE26-C1D6BA71C114}"/>
              </a:ext>
            </a:extLst>
          </p:cNvPr>
          <p:cNvSpPr/>
          <p:nvPr/>
        </p:nvSpPr>
        <p:spPr>
          <a:xfrm>
            <a:off x="242065" y="498476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23BC5129-04D6-0B2F-6624-4820F5975A49}"/>
              </a:ext>
            </a:extLst>
          </p:cNvPr>
          <p:cNvSpPr/>
          <p:nvPr/>
        </p:nvSpPr>
        <p:spPr>
          <a:xfrm>
            <a:off x="258417" y="3362059"/>
            <a:ext cx="1404000" cy="1404000"/>
          </a:xfrm>
          <a:prstGeom prst="ellipse">
            <a:avLst/>
          </a:prstGeom>
          <a:blipFill dpi="0" rotWithShape="1">
            <a:blip r:embed="rId3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69CB18E4-7D5F-8664-18B4-3161432881D0}"/>
              </a:ext>
            </a:extLst>
          </p:cNvPr>
          <p:cNvSpPr/>
          <p:nvPr/>
        </p:nvSpPr>
        <p:spPr>
          <a:xfrm>
            <a:off x="223047" y="104879"/>
            <a:ext cx="1404000" cy="1404000"/>
          </a:xfrm>
          <a:prstGeom prst="ellipse">
            <a:avLst/>
          </a:prstGeom>
          <a:blipFill dpi="0" rotWithShape="1">
            <a:blip r:embed="rId4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симпатичный маленький мальчик в офисе логопеда - логопедия стоковые фото и изображения">
            <a:extLst>
              <a:ext uri="{FF2B5EF4-FFF2-40B4-BE49-F238E27FC236}">
                <a16:creationId xmlns:a16="http://schemas.microsoft.com/office/drawing/2014/main" id="{5131215C-8BFA-0B41-21B7-54A4E4EE4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  <a14:imgEffect>
                      <a14:saturation sat="122000"/>
                    </a14:imgEffect>
                    <a14:imgEffect>
                      <a14:brightnessContrast bright="-5000"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0583" y="0"/>
            <a:ext cx="10271417" cy="684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6FAA7C-833B-D044-00BC-3A8633E6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826" y="-148274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Учим мозг чувствовать артикуляцию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9A0941-B29B-5CCD-C567-972B9A23A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318203"/>
            <a:ext cx="7281159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При дизартрии и апраксии нарушено восприятие положения органов артикуляции.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Точечное давление на определенные зоны посылает сигналы в мозг о положении губ, языка, челюсти.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Это помогает сформировать четкий «образ» движения (кинестезию), необходимый для правильного произношения.</a:t>
            </a:r>
            <a:b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</a:b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C7F3A48-4111-7159-7170-AC1E966EB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1894567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31CA198-65DE-1706-C97E-B288FDE8D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531140"/>
            <a:ext cx="754667" cy="3772384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275555-0B4F-7ABC-6853-6C5FB878B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31903" y="3233643"/>
            <a:ext cx="727114" cy="367378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E13E6C1-C2C0-BD8C-9CC5-DB39F4793D2A}"/>
              </a:ext>
            </a:extLst>
          </p:cNvPr>
          <p:cNvSpPr/>
          <p:nvPr/>
        </p:nvSpPr>
        <p:spPr>
          <a:xfrm>
            <a:off x="236164" y="1734642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97DC0C69-B22C-4E6B-CFE5-2F69116B8BBB}"/>
              </a:ext>
            </a:extLst>
          </p:cNvPr>
          <p:cNvSpPr/>
          <p:nvPr/>
        </p:nvSpPr>
        <p:spPr>
          <a:xfrm>
            <a:off x="236164" y="-1517827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098332-5DD9-DF75-706F-CF373AC625B6}"/>
              </a:ext>
            </a:extLst>
          </p:cNvPr>
          <p:cNvSpPr/>
          <p:nvPr/>
        </p:nvSpPr>
        <p:spPr>
          <a:xfrm>
            <a:off x="258417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46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7B5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542958-3D9B-8AEB-3D18-544C65FF6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B302BF53-667D-7917-598A-181629D3744C}"/>
              </a:ext>
            </a:extLst>
          </p:cNvPr>
          <p:cNvSpPr/>
          <p:nvPr/>
        </p:nvSpPr>
        <p:spPr>
          <a:xfrm>
            <a:off x="211304" y="14235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EF06D756-3458-08B3-1CAD-C7DB4D8EC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29000"/>
                    </a14:imgEffect>
                    <a14:imgEffect>
                      <a14:brightnessContrast bright="-9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0014" y="-220337"/>
            <a:ext cx="10607862" cy="707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CE337-48C1-A09A-62FC-A2643F425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018" y="104752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Дифференцированный подход в зависимости от тонуса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25436A-2DCF-627A-AC78-92DE59231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546355"/>
            <a:ext cx="7281159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При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спастичности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(повышенный тонус):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Расслабляющие техники: медленное поглаживание, надавливание с вращением по часовой стрелке с постепенным замедлением.</a:t>
            </a:r>
          </a:p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При гипотонусе (вялость):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Тонизирующие техники: быстрое прерывистое надавливание, вибрация, пощипывание в области точек.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0D301FF-FE96-BC76-F354-14CD156E4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766217"/>
            <a:ext cx="727114" cy="132556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1210986-EA24-7FF7-6D68-3C70C182C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294522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BEBD3B8-AFCB-4EBE-9129-25B4D2CA6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2263432"/>
            <a:ext cx="727114" cy="2110797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C3F76EC-CCFB-22AA-DD3B-4AF1D2C6A477}"/>
              </a:ext>
            </a:extLst>
          </p:cNvPr>
          <p:cNvSpPr/>
          <p:nvPr/>
        </p:nvSpPr>
        <p:spPr>
          <a:xfrm>
            <a:off x="233557" y="1769772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8D1672F-82ED-F306-F366-DCEB17F97C87}"/>
              </a:ext>
            </a:extLst>
          </p:cNvPr>
          <p:cNvSpPr/>
          <p:nvPr/>
        </p:nvSpPr>
        <p:spPr>
          <a:xfrm>
            <a:off x="261985" y="3397189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85977833-5D47-1976-F3FA-2E9E243CF9E1}"/>
              </a:ext>
            </a:extLst>
          </p:cNvPr>
          <p:cNvSpPr/>
          <p:nvPr/>
        </p:nvSpPr>
        <p:spPr>
          <a:xfrm>
            <a:off x="233557" y="5024606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DCE9911-F068-B28C-3B6F-2D5F7B47866C}"/>
              </a:ext>
            </a:extLst>
          </p:cNvPr>
          <p:cNvSpPr/>
          <p:nvPr/>
        </p:nvSpPr>
        <p:spPr>
          <a:xfrm>
            <a:off x="211304" y="-1485062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94B977B-A474-8A9E-6920-CB53EF8B1F5D}"/>
              </a:ext>
            </a:extLst>
          </p:cNvPr>
          <p:cNvSpPr/>
          <p:nvPr/>
        </p:nvSpPr>
        <p:spPr>
          <a:xfrm>
            <a:off x="211304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323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817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D8649-521E-5AED-009D-2EB10A803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>
            <a:extLst>
              <a:ext uri="{FF2B5EF4-FFF2-40B4-BE49-F238E27FC236}">
                <a16:creationId xmlns:a16="http://schemas.microsoft.com/office/drawing/2014/main" id="{E936A7AC-FCE4-B48E-9C17-F3FAE8A5B269}"/>
              </a:ext>
            </a:extLst>
          </p:cNvPr>
          <p:cNvSpPr/>
          <p:nvPr/>
        </p:nvSpPr>
        <p:spPr>
          <a:xfrm>
            <a:off x="211967" y="14235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Красива жінка логопед вчить хлопчика правильній вимові слів і звуків в офісі">
            <a:extLst>
              <a:ext uri="{FF2B5EF4-FFF2-40B4-BE49-F238E27FC236}">
                <a16:creationId xmlns:a16="http://schemas.microsoft.com/office/drawing/2014/main" id="{CE321738-496D-17C4-DAC7-E7DC04392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8000"/>
                    </a14:imgEffect>
                    <a14:imgEffect>
                      <a14:brightnessContrast bright="-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1340" y="-89990"/>
            <a:ext cx="10421986" cy="694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3ADCB-F178-AE2E-BA52-7745AE5A4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018" y="104752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Мультисенсорный подход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4812B3-0A78-5F2F-E836-DFE4D6A5D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999" y="1546355"/>
            <a:ext cx="7281159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Мозг одновременно получает:</a:t>
            </a:r>
          </a:p>
          <a:p>
            <a:pPr lvl="1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Тактильный сигнал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(от пальца логопеда на точке).</a:t>
            </a:r>
          </a:p>
          <a:p>
            <a:pPr lvl="1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Кинестетический сигнал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(от движения мышц).</a:t>
            </a:r>
          </a:p>
          <a:p>
            <a:pPr lvl="1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Слуховой сигнал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(от произносимого звука/слова).</a:t>
            </a:r>
          </a:p>
          <a:p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Такая </a:t>
            </a:r>
            <a:r>
              <a:rPr lang="ru-RU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полисенсорная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стимуляция ускоряет образование новых нейронных связей (нейропластичность).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E1F32FD-EAB7-7EFF-0730-618380526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3256282"/>
            <a:ext cx="727114" cy="34543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6597429-5A58-5709-C951-8A4A0A927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2678574"/>
            <a:ext cx="754667" cy="1756297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78422B1-ADC4-716F-B969-B53C70437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3009476"/>
            <a:ext cx="727114" cy="1094491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09C90BC-69D3-DBFA-6B85-B1F302D23655}"/>
              </a:ext>
            </a:extLst>
          </p:cNvPr>
          <p:cNvSpPr/>
          <p:nvPr/>
        </p:nvSpPr>
        <p:spPr>
          <a:xfrm>
            <a:off x="211967" y="-1485062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D7B24F9-D7E8-9536-A3AB-DA86096981BA}"/>
              </a:ext>
            </a:extLst>
          </p:cNvPr>
          <p:cNvSpPr/>
          <p:nvPr/>
        </p:nvSpPr>
        <p:spPr>
          <a:xfrm>
            <a:off x="211967" y="1769772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2BC5BBD-CB6F-BA37-4FD6-6C3C22EEB0C4}"/>
              </a:ext>
            </a:extLst>
          </p:cNvPr>
          <p:cNvSpPr/>
          <p:nvPr/>
        </p:nvSpPr>
        <p:spPr>
          <a:xfrm>
            <a:off x="211967" y="3397189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3983EC5-1974-2E1D-8FCC-8FA5EC22EB0A}"/>
              </a:ext>
            </a:extLst>
          </p:cNvPr>
          <p:cNvSpPr/>
          <p:nvPr/>
        </p:nvSpPr>
        <p:spPr>
          <a:xfrm>
            <a:off x="211967" y="5024606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137DA0D-81DF-C642-1586-AC568A7D6FEB}"/>
              </a:ext>
            </a:extLst>
          </p:cNvPr>
          <p:cNvSpPr/>
          <p:nvPr/>
        </p:nvSpPr>
        <p:spPr>
          <a:xfrm>
            <a:off x="249941" y="6852304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24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B5D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4D4E93-DA6F-9A5D-A886-BB8990C24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F251212A-187A-36ED-3D14-4C08D4532CA1}"/>
              </a:ext>
            </a:extLst>
          </p:cNvPr>
          <p:cNvSpPr/>
          <p:nvPr/>
        </p:nvSpPr>
        <p:spPr>
          <a:xfrm>
            <a:off x="211967" y="14235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3149FDD1-5448-7581-8211-4D252E0609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12000"/>
                    </a14:imgEffect>
                    <a14:imgEffect>
                      <a14:brightnessContrast bright="-9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0014" y="-1"/>
            <a:ext cx="10421986" cy="6858001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4C429FA-4AD9-031E-FFB2-5FFFBE5B9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28" y="1480894"/>
            <a:ext cx="6656081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Точки общего действия (для релаксации и активации ЦНС):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*VG 20 (Бай-хуэй)* – на макушке (стабилизация нервных процессов).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*VG 16 (Фэн-фу)* – под затылочным бугром (снятие спазма мышц шеи, улучшение голоса).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*VB 20 (Фэн-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чи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)* – под затылком (кровоснабжение мозга).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3BBBC-65B1-42E3-A1F4-CA8788138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Основные биологически активные точки (БАТ)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3D669EC-7EAC-2EA1-4D81-61FD4AA3D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1432018"/>
            <a:ext cx="727114" cy="4107777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9E90F8F-2B51-99E1-B800-E4FC4441A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8"/>
            <a:ext cx="754667" cy="244144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9874398-709B-C041-43E9-737B3D4EC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06235C9-8031-5157-230A-E0F89BE440CB}"/>
              </a:ext>
            </a:extLst>
          </p:cNvPr>
          <p:cNvSpPr/>
          <p:nvPr/>
        </p:nvSpPr>
        <p:spPr>
          <a:xfrm>
            <a:off x="249941" y="-1485062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8F013B0-2ABA-F18B-2A16-D84EF37D9E64}"/>
              </a:ext>
            </a:extLst>
          </p:cNvPr>
          <p:cNvSpPr/>
          <p:nvPr/>
        </p:nvSpPr>
        <p:spPr>
          <a:xfrm>
            <a:off x="211967" y="1769772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42A8099-6497-F246-B1C6-D8F783D4CC35}"/>
              </a:ext>
            </a:extLst>
          </p:cNvPr>
          <p:cNvSpPr/>
          <p:nvPr/>
        </p:nvSpPr>
        <p:spPr>
          <a:xfrm>
            <a:off x="211967" y="3397189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99213D4-7756-FAFC-14A0-75B60B85C9EE}"/>
              </a:ext>
            </a:extLst>
          </p:cNvPr>
          <p:cNvSpPr/>
          <p:nvPr/>
        </p:nvSpPr>
        <p:spPr>
          <a:xfrm>
            <a:off x="211967" y="6858000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1293EE9-5100-28F2-8C65-BA2CD21A0F5B}"/>
              </a:ext>
            </a:extLst>
          </p:cNvPr>
          <p:cNvSpPr/>
          <p:nvPr/>
        </p:nvSpPr>
        <p:spPr>
          <a:xfrm>
            <a:off x="211967" y="5024606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97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796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5451E3-3213-9D17-BE11-74E8AED86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437751F6-B516-5296-DDA8-9AFD27D5EA9D}"/>
              </a:ext>
            </a:extLst>
          </p:cNvPr>
          <p:cNvSpPr/>
          <p:nvPr/>
        </p:nvSpPr>
        <p:spPr>
          <a:xfrm>
            <a:off x="223724" y="14235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2C59B03-23C0-B4E7-3090-69AE3A3079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6000"/>
                    </a14:imgEffect>
                    <a14:imgEffect>
                      <a14:brightnessContrast bright="-11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0015" y="1"/>
            <a:ext cx="104219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37D09A0-173E-0C4A-3595-35B8F1A89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28" y="1480894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*VG 26 (Жэнь-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чжун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)* – носогубная складка (активация круговой мышцы рта).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*E 4 (Ди-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цан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)* – угол рта (поднимает угол рта, тонус щеки).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*E 6 (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Цзя-чэ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)* – жевательная мышца (активация нижней челюсти, снятие спазма).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*TR 17 (И-фэн)* – за ухом (иннервация мимических мышц).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*PC 9 (Чжун-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чун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)* – кончик среднего пальца (общая активация речи).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C1CBA-34E0-EF32-7928-86E870788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Точки, непосредственно влияющие на артикуляцию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34D6921-9ADC-B1F6-100B-ED9A79088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15060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C3B9CDF-8B3C-BAF4-334D-9A0CC433D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60354" y="2571019"/>
            <a:ext cx="754667" cy="114604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A7561AB-973B-5667-8990-C2328BECC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11371" y="1571570"/>
            <a:ext cx="727114" cy="3144940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1D4CC2B-A3FA-7B19-39B2-AF78EC29BC9F}"/>
              </a:ext>
            </a:extLst>
          </p:cNvPr>
          <p:cNvSpPr/>
          <p:nvPr/>
        </p:nvSpPr>
        <p:spPr>
          <a:xfrm>
            <a:off x="223724" y="-1485062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B8A6BB2-11AF-800E-CDC4-799B3908FC08}"/>
              </a:ext>
            </a:extLst>
          </p:cNvPr>
          <p:cNvSpPr/>
          <p:nvPr/>
        </p:nvSpPr>
        <p:spPr>
          <a:xfrm>
            <a:off x="223724" y="1769772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45B16B7-A339-5280-1198-9B8C0885192D}"/>
              </a:ext>
            </a:extLst>
          </p:cNvPr>
          <p:cNvSpPr/>
          <p:nvPr/>
        </p:nvSpPr>
        <p:spPr>
          <a:xfrm>
            <a:off x="223724" y="5024606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45792EF-BAD2-577B-576D-FBCFA1355777}"/>
              </a:ext>
            </a:extLst>
          </p:cNvPr>
          <p:cNvSpPr/>
          <p:nvPr/>
        </p:nvSpPr>
        <p:spPr>
          <a:xfrm>
            <a:off x="223724" y="3397189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D747A92-DB3A-3C4A-9F6D-0C4AE5BCFDF7}"/>
              </a:ext>
            </a:extLst>
          </p:cNvPr>
          <p:cNvSpPr/>
          <p:nvPr/>
        </p:nvSpPr>
        <p:spPr>
          <a:xfrm>
            <a:off x="211967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57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999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C8EED3-253A-1E34-273B-31F7DC24F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7E8F13FC-1CD1-9EA9-3062-B4F794B36010}"/>
              </a:ext>
            </a:extLst>
          </p:cNvPr>
          <p:cNvSpPr/>
          <p:nvPr/>
        </p:nvSpPr>
        <p:spPr>
          <a:xfrm>
            <a:off x="223085" y="14235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510B745-2931-75DC-43C2-D95CCA037E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7000"/>
                    </a14:imgEffect>
                    <a14:imgEffect>
                      <a14:brightnessContrast bright="-7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071" y="-108857"/>
            <a:ext cx="10302930" cy="696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E64C6FF-D3E3-0F92-1892-2A9D06B8F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28" y="1639177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Ориентиры: костные выступы, мышечные валики, крылья носа, уголки рта, мочки ушей.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Метод «цунь» (пропорциональный шаг) – для детей используется индивидуальный палец.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Точка отзывается болезненностью или теплом при надавливании.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CCEB4-10B5-DF71-4634-23F5946D9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Как найти нужную точку?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1AEB3D3-2325-81B0-4BFA-E09A9D402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1865320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96BF92D-BFFE-39DA-751F-0348119BD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294522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DB07C0C-22CE-BE74-0724-2608AABD0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20976E3-B76F-6F62-2292-0EC4B5B882ED}"/>
              </a:ext>
            </a:extLst>
          </p:cNvPr>
          <p:cNvSpPr/>
          <p:nvPr/>
        </p:nvSpPr>
        <p:spPr>
          <a:xfrm>
            <a:off x="223085" y="-1485062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A537699-84B4-370A-8DF2-3C7D3BED583A}"/>
              </a:ext>
            </a:extLst>
          </p:cNvPr>
          <p:cNvSpPr/>
          <p:nvPr/>
        </p:nvSpPr>
        <p:spPr>
          <a:xfrm>
            <a:off x="223085" y="3397189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F9E5F50-6D9E-5EE7-1E51-94B1073DF252}"/>
              </a:ext>
            </a:extLst>
          </p:cNvPr>
          <p:cNvSpPr/>
          <p:nvPr/>
        </p:nvSpPr>
        <p:spPr>
          <a:xfrm>
            <a:off x="223085" y="1769772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79B37E8-EF6D-A557-BD9B-90658B652DF2}"/>
              </a:ext>
            </a:extLst>
          </p:cNvPr>
          <p:cNvSpPr/>
          <p:nvPr/>
        </p:nvSpPr>
        <p:spPr>
          <a:xfrm>
            <a:off x="223085" y="5024606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98E6A9C-24D5-2AF2-3446-C2901CD89B3F}"/>
              </a:ext>
            </a:extLst>
          </p:cNvPr>
          <p:cNvSpPr/>
          <p:nvPr/>
        </p:nvSpPr>
        <p:spPr>
          <a:xfrm>
            <a:off x="211967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968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211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3B9CBE-CFBB-329D-8F1F-CF71BA1DD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5A092A06-60C6-5C29-D90C-933C3919356E}"/>
              </a:ext>
            </a:extLst>
          </p:cNvPr>
          <p:cNvSpPr/>
          <p:nvPr/>
        </p:nvSpPr>
        <p:spPr>
          <a:xfrm>
            <a:off x="234203" y="14235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93B93128-3659-86B7-A94D-692EFD3BB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5000"/>
                    </a14:imgEffect>
                    <a14:imgEffect>
                      <a14:brightnessContrast bright="-6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1314" b="21545"/>
          <a:stretch>
            <a:fillRect/>
          </a:stretch>
        </p:blipFill>
        <p:spPr bwMode="auto">
          <a:xfrm>
            <a:off x="1977567" y="-1"/>
            <a:ext cx="1021443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11A40E9-FD52-38AF-1B76-6B8FA68FF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952" y="1453533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Противопоказания: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лихорадка, кожные высыпания в зоне массажа, острые инфекции,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эписиндром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онкология.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Гигиена: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чистые руки логопеда, возможна обработка спиртовой салфеткой.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Сила нажатия: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до легкой болезненности или чувства распирания, без синяков.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Время: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1-2 минуты на точку, курс 10-15 сеансов.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Игровая форма: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для детей используем стихи, сказки («Кнопка включи голосок»).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30DB2-608F-A978-188A-5A36AD6E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Важные правила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90FFB50-E0E7-7BA9-3446-01271DF0C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1580916"/>
            <a:ext cx="727114" cy="3628806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tx1">
                <a:lumMod val="50000"/>
                <a:lumOff val="50000"/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2D4BA32-B378-9DDF-7E5C-24973577F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2179542"/>
            <a:ext cx="754667" cy="192981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tx1">
                <a:lumMod val="50000"/>
                <a:lumOff val="50000"/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45DBD7E-3341-32EA-B476-70C642D61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2667008"/>
            <a:ext cx="727114" cy="728311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tx1">
                <a:lumMod val="50000"/>
                <a:lumOff val="50000"/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BCC8084-C05E-7CB2-54B4-8E08FA6AA49F}"/>
              </a:ext>
            </a:extLst>
          </p:cNvPr>
          <p:cNvSpPr/>
          <p:nvPr/>
        </p:nvSpPr>
        <p:spPr>
          <a:xfrm>
            <a:off x="234203" y="-1485062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9540FE5-DC20-F695-4A96-6BF0CE418FBA}"/>
              </a:ext>
            </a:extLst>
          </p:cNvPr>
          <p:cNvSpPr/>
          <p:nvPr/>
        </p:nvSpPr>
        <p:spPr>
          <a:xfrm>
            <a:off x="234203" y="1769772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E02D283-51FE-3093-4F21-704AC645140C}"/>
              </a:ext>
            </a:extLst>
          </p:cNvPr>
          <p:cNvSpPr/>
          <p:nvPr/>
        </p:nvSpPr>
        <p:spPr>
          <a:xfrm>
            <a:off x="234203" y="3397189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FE839B5-5E76-C57B-75F9-BDD68F35790D}"/>
              </a:ext>
            </a:extLst>
          </p:cNvPr>
          <p:cNvSpPr/>
          <p:nvPr/>
        </p:nvSpPr>
        <p:spPr>
          <a:xfrm>
            <a:off x="234203" y="5024606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6E2ED0D-0014-EE67-69E8-5C1AD0E1FBE4}"/>
              </a:ext>
            </a:extLst>
          </p:cNvPr>
          <p:cNvSpPr/>
          <p:nvPr/>
        </p:nvSpPr>
        <p:spPr>
          <a:xfrm>
            <a:off x="211967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325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999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483331-2114-3FDD-B8AC-2C8B89E3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:a16="http://schemas.microsoft.com/office/drawing/2014/main" id="{D2FA02D0-AFB5-93C6-F024-29B53E2989EB}"/>
              </a:ext>
            </a:extLst>
          </p:cNvPr>
          <p:cNvSpPr/>
          <p:nvPr/>
        </p:nvSpPr>
        <p:spPr>
          <a:xfrm>
            <a:off x="249015" y="14235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Жінка логопед вчить дитину правильно дути по кольоровому пір'ю.">
            <a:extLst>
              <a:ext uri="{FF2B5EF4-FFF2-40B4-BE49-F238E27FC236}">
                <a16:creationId xmlns:a16="http://schemas.microsoft.com/office/drawing/2014/main" id="{F83B61BA-5625-8F2C-1B16-87B0602D9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3000"/>
                    </a14:imgEffect>
                    <a14:imgEffect>
                      <a14:brightnessContrast bright="-14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0014" y="-1"/>
            <a:ext cx="10421986" cy="69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F5B2644-E0C9-7947-8639-F025249B7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28" y="1639177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Проводится за 5 минут до фонационной гимнастики.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Задачи: снять гипертонус или активировать мышцы, «разбудить» точки.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Приемы: легкое поглаживание точек, разминание мочек ушей, растирание заушной области.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Длительность: 3-5 минут.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6972C-B065-0EE3-54F8-ED0896B40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Этап 1 – Разминка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E3A6134-8FB4-9359-10F4-24F83EEFB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7798" y="3073282"/>
            <a:ext cx="727114" cy="71143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DA68DC2-5AD2-91EE-D5F6-D1FB8C465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78468" y="3358173"/>
            <a:ext cx="754667" cy="23164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CAE24A2-D1CF-A861-2505-05A9FC17A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38107" y="2454009"/>
            <a:ext cx="727114" cy="227161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2D775B5-4E29-D3DA-C77A-275F8C206702}"/>
              </a:ext>
            </a:extLst>
          </p:cNvPr>
          <p:cNvSpPr/>
          <p:nvPr/>
        </p:nvSpPr>
        <p:spPr>
          <a:xfrm>
            <a:off x="249015" y="-1485062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EF824C6A-2F73-3E35-CA97-5E7D2B0596C9}"/>
              </a:ext>
            </a:extLst>
          </p:cNvPr>
          <p:cNvSpPr/>
          <p:nvPr/>
        </p:nvSpPr>
        <p:spPr>
          <a:xfrm>
            <a:off x="249015" y="1769772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6F3E4E2-8523-5749-F372-0BCF653FDCA2}"/>
              </a:ext>
            </a:extLst>
          </p:cNvPr>
          <p:cNvSpPr/>
          <p:nvPr/>
        </p:nvSpPr>
        <p:spPr>
          <a:xfrm>
            <a:off x="249015" y="3397189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42ED186-814D-4FA0-7BC0-1D19640CF11F}"/>
              </a:ext>
            </a:extLst>
          </p:cNvPr>
          <p:cNvSpPr/>
          <p:nvPr/>
        </p:nvSpPr>
        <p:spPr>
          <a:xfrm>
            <a:off x="249015" y="5024606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75CFBDE-EB34-AA94-1813-E2DE345DD788}"/>
              </a:ext>
            </a:extLst>
          </p:cNvPr>
          <p:cNvSpPr/>
          <p:nvPr/>
        </p:nvSpPr>
        <p:spPr>
          <a:xfrm>
            <a:off x="211967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488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6F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285936-0AB5-7DA0-C6B5-8292CC6C5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:a16="http://schemas.microsoft.com/office/drawing/2014/main" id="{CA408E20-EA07-8A4D-D3A2-0F53B48465C3}"/>
              </a:ext>
            </a:extLst>
          </p:cNvPr>
          <p:cNvSpPr/>
          <p:nvPr/>
        </p:nvSpPr>
        <p:spPr>
          <a:xfrm>
            <a:off x="260100" y="142355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219B1CDD-DFF8-EABB-BAB5-C5463A6348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10000"/>
                    </a14:imgEffect>
                    <a14:imgEffect>
                      <a14:brightnessContrast bright="-1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2971" y="0"/>
            <a:ext cx="101890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41E7336-676B-ACDD-19E9-5CA432F15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214" y="1639177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Точка: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*Е 4 (Ди-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цан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)* – у уголков рта.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Техника: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Указательные пальцы ставятся на точки. На счет 1-2 – легкое надавливание + растягивание губ в улыбку. На счет 3-4 – ослабление давления + вытягивание губ хоботком.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Эффект: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Укрепление круговой мышцы рта, улучшение переключения движений.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F3E15-E33F-F113-37B0-202890FC2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Упражнение «Улыбка-хоботок» (для губ)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45B7FB1-5F11-F336-C713-32E80571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132556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9F319FB-D540-3E48-88FE-9F1E23DC2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043507"/>
            <a:ext cx="754667" cy="4770984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C0E0C13-F0B9-4211-DE22-611F147EE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2881AEC-2EF0-C125-B5D8-2337BA1737A6}"/>
              </a:ext>
            </a:extLst>
          </p:cNvPr>
          <p:cNvSpPr/>
          <p:nvPr/>
        </p:nvSpPr>
        <p:spPr>
          <a:xfrm>
            <a:off x="223052" y="-1485062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30DC37E9-1FDE-880B-031A-78830CF3AB01}"/>
              </a:ext>
            </a:extLst>
          </p:cNvPr>
          <p:cNvSpPr/>
          <p:nvPr/>
        </p:nvSpPr>
        <p:spPr>
          <a:xfrm>
            <a:off x="260100" y="1769772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6C3A092-E8DE-012F-B371-6B65408C8CDF}"/>
              </a:ext>
            </a:extLst>
          </p:cNvPr>
          <p:cNvSpPr/>
          <p:nvPr/>
        </p:nvSpPr>
        <p:spPr>
          <a:xfrm>
            <a:off x="260100" y="3397189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141A6EB-291F-ECE7-0BF6-FBB64A152467}"/>
              </a:ext>
            </a:extLst>
          </p:cNvPr>
          <p:cNvSpPr/>
          <p:nvPr/>
        </p:nvSpPr>
        <p:spPr>
          <a:xfrm>
            <a:off x="260100" y="5024606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765B0A-45E8-554D-E508-3BABB17991B5}"/>
              </a:ext>
            </a:extLst>
          </p:cNvPr>
          <p:cNvSpPr/>
          <p:nvPr/>
        </p:nvSpPr>
        <p:spPr>
          <a:xfrm>
            <a:off x="260100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071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77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13D848-CF66-6905-6E27-C49DBF265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70E8BA11-87FF-5673-D710-CB619D0190D2}"/>
              </a:ext>
            </a:extLst>
          </p:cNvPr>
          <p:cNvSpPr/>
          <p:nvPr/>
        </p:nvSpPr>
        <p:spPr>
          <a:xfrm>
            <a:off x="258114" y="174166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D82C0918-DCB7-EAAA-CBB0-08C9A0C0F3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3867" y="0"/>
            <a:ext cx="102442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590AB62-5A36-C2D9-4508-7C52AFAE5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28" y="1639177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Точка: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*Е 6 (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Цзя-чэ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)* – на жевательной мышце (угол нижней челюсти).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Техника: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Надавливая на точки (или вибрируя), выполнять жевательные движения с сомкнутыми и открытыми губами.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Эффект: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Нормализация тонуса жевательных мышц, подготовка к произнесению звуков, требующих поднятия языка (верхние звуки).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A0823-74C5-0596-6EE1-BB9EECB09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Упражнение «Жевательные движения» (для челюсти)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E5F21A8-0593-0923-F557-9452CC3A6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2028606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A86083D-0BA5-7034-8401-22C1CC475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294522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F8A8DF5-4343-3EAF-859A-1AF83AEDD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2836243"/>
            <a:ext cx="727114" cy="1185511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D556DCE-005E-21EE-14C7-91A82AC23170}"/>
              </a:ext>
            </a:extLst>
          </p:cNvPr>
          <p:cNvSpPr/>
          <p:nvPr/>
        </p:nvSpPr>
        <p:spPr>
          <a:xfrm>
            <a:off x="258114" y="-1453251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AD560AB-B239-63EF-A717-7145F7CED7E3}"/>
              </a:ext>
            </a:extLst>
          </p:cNvPr>
          <p:cNvSpPr/>
          <p:nvPr/>
        </p:nvSpPr>
        <p:spPr>
          <a:xfrm>
            <a:off x="258114" y="1801583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73E391C-DC2B-1123-E39A-B32EAE1BB95F}"/>
              </a:ext>
            </a:extLst>
          </p:cNvPr>
          <p:cNvSpPr/>
          <p:nvPr/>
        </p:nvSpPr>
        <p:spPr>
          <a:xfrm>
            <a:off x="258114" y="3429000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CD19DA8-FCB5-28CA-FB0A-C57ACBC03E19}"/>
              </a:ext>
            </a:extLst>
          </p:cNvPr>
          <p:cNvSpPr/>
          <p:nvPr/>
        </p:nvSpPr>
        <p:spPr>
          <a:xfrm>
            <a:off x="278555" y="5056417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EFC6202-05AA-3F41-F574-EFE9A48109D7}"/>
              </a:ext>
            </a:extLst>
          </p:cNvPr>
          <p:cNvSpPr/>
          <p:nvPr/>
        </p:nvSpPr>
        <p:spPr>
          <a:xfrm>
            <a:off x="278555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356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494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9E27A9-98B8-E210-23ED-A8D760EBB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B3CB22E5-A6B8-C807-B002-D85295D405C5}"/>
              </a:ext>
            </a:extLst>
          </p:cNvPr>
          <p:cNvSpPr/>
          <p:nvPr/>
        </p:nvSpPr>
        <p:spPr>
          <a:xfrm>
            <a:off x="232983" y="174166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 descr="ребенок, девочка и врач в кабинете для консультации, логопеда или оздоровительного лечения боли в горле. медицинская помощь, педиатр и боль� - логопедия стоковые фото и изображения">
            <a:extLst>
              <a:ext uri="{FF2B5EF4-FFF2-40B4-BE49-F238E27FC236}">
                <a16:creationId xmlns:a16="http://schemas.microsoft.com/office/drawing/2014/main" id="{ECFB5EC1-518E-0ACF-6966-43E4487F38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3000"/>
                    </a14:imgEffect>
                    <a14:imgEffect>
                      <a14:brightnessContrast bright="-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1728" y="0"/>
            <a:ext cx="10040272" cy="687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9F44ABB-1670-110F-D144-3FC3FECBF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28" y="1639177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pPr lvl="1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Зона: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Область гортани (точка </a:t>
            </a:r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VC 22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– яремная ямка) или проекция голосовых складок.</a:t>
            </a:r>
          </a:p>
          <a:p>
            <a:pPr lvl="1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Техника: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Легкая вибрация пальцами или постукивание по гортани во время тянутого произнесения гласных </a:t>
            </a:r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А-А-А, О-О-О, У-У-У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pPr lvl="1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Эффект: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Улучшение смыкания голосовых складок, облегчение фонации при слабом голосе.</a:t>
            </a:r>
            <a:b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</a:b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FA228-EABE-BCCC-259A-671B63A39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Вибрация гортани + пропевание гласных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1C6E47E-FB46-142B-A6E3-91CD826D2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21156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D123E0B-7B70-E283-04D1-BD82F5E25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58754" y="3262672"/>
            <a:ext cx="754667" cy="93921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9310944-2A8F-3E00-0D06-87818A47B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31903" y="2691010"/>
            <a:ext cx="727114" cy="1424997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9770AFC-8960-0B63-F84C-6DDCDDABE9EB}"/>
              </a:ext>
            </a:extLst>
          </p:cNvPr>
          <p:cNvSpPr/>
          <p:nvPr/>
        </p:nvSpPr>
        <p:spPr>
          <a:xfrm>
            <a:off x="232983" y="-1453251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122F84E-555F-6FE1-8D12-55FCF00227F2}"/>
              </a:ext>
            </a:extLst>
          </p:cNvPr>
          <p:cNvSpPr/>
          <p:nvPr/>
        </p:nvSpPr>
        <p:spPr>
          <a:xfrm>
            <a:off x="232983" y="1801583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A417991-57AE-268A-0E1A-3E1ED8338CC1}"/>
              </a:ext>
            </a:extLst>
          </p:cNvPr>
          <p:cNvSpPr/>
          <p:nvPr/>
        </p:nvSpPr>
        <p:spPr>
          <a:xfrm>
            <a:off x="253424" y="3429000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C8140F7-6EFD-6349-7397-D7BC217A3E5C}"/>
              </a:ext>
            </a:extLst>
          </p:cNvPr>
          <p:cNvSpPr/>
          <p:nvPr/>
        </p:nvSpPr>
        <p:spPr>
          <a:xfrm>
            <a:off x="262577" y="5056417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25DD8EB-7A7F-252D-899A-589DE11A39C5}"/>
              </a:ext>
            </a:extLst>
          </p:cNvPr>
          <p:cNvSpPr/>
          <p:nvPr/>
        </p:nvSpPr>
        <p:spPr>
          <a:xfrm>
            <a:off x="278555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827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83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C1C11D-0180-D188-003C-FA6630E17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A70236E7-0860-3FEF-3C69-C87597FC7948}"/>
              </a:ext>
            </a:extLst>
          </p:cNvPr>
          <p:cNvSpPr/>
          <p:nvPr/>
        </p:nvSpPr>
        <p:spPr>
          <a:xfrm>
            <a:off x="232983" y="185372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Логопед показує листи дівчині під час тренування">
            <a:extLst>
              <a:ext uri="{FF2B5EF4-FFF2-40B4-BE49-F238E27FC236}">
                <a16:creationId xmlns:a16="http://schemas.microsoft.com/office/drawing/2014/main" id="{1F5AD916-3D89-D748-63D8-CF86A3406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2000"/>
                    </a14:imgEffect>
                    <a14:imgEffect>
                      <a14:brightnessContrast bright="-8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7657" y="13286"/>
            <a:ext cx="10254343" cy="68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E0E03D5-7BC0-D4A7-A608-F955B4771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28" y="1639177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Ребенок произносит слоги, слова или фразы, самостоятельно удерживая палец на нужной точке (самомассаж).</a:t>
            </a:r>
          </a:p>
          <a:p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Пример: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При произнесении звука [Ш] – точка под скулой (активация щек), при звуке [Л] – точка под челюстью (подъязычная область).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Тактильная опора помогает мозгу «вспомнить» правильное движение в момент речи.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78C30-9D47-525A-B800-31810BBF4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Закрепление правильной артикуляции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CE69FC8-824E-E88E-30D3-CE844B16D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132556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9743EBC-40B9-1D7D-85B4-ABC152106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294522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D535FAE-16FC-D56F-1541-EE14740E3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6D7D00B6-BADF-812E-6D74-D99FB2792ED4}"/>
              </a:ext>
            </a:extLst>
          </p:cNvPr>
          <p:cNvSpPr/>
          <p:nvPr/>
        </p:nvSpPr>
        <p:spPr>
          <a:xfrm>
            <a:off x="232983" y="-1442045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362C873-EC70-F23D-DBA1-4A594C8DC23D}"/>
              </a:ext>
            </a:extLst>
          </p:cNvPr>
          <p:cNvSpPr/>
          <p:nvPr/>
        </p:nvSpPr>
        <p:spPr>
          <a:xfrm>
            <a:off x="253424" y="1812789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CEE5692-E455-C80D-A503-698DD220AF6C}"/>
              </a:ext>
            </a:extLst>
          </p:cNvPr>
          <p:cNvSpPr/>
          <p:nvPr/>
        </p:nvSpPr>
        <p:spPr>
          <a:xfrm>
            <a:off x="262577" y="3440206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BD0A9E5-716C-5AAF-FCB3-18EF10072FE1}"/>
              </a:ext>
            </a:extLst>
          </p:cNvPr>
          <p:cNvSpPr/>
          <p:nvPr/>
        </p:nvSpPr>
        <p:spPr>
          <a:xfrm>
            <a:off x="232983" y="5067623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A4BD6D6-A399-876D-4070-7FECDF701FB7}"/>
              </a:ext>
            </a:extLst>
          </p:cNvPr>
          <p:cNvSpPr/>
          <p:nvPr/>
        </p:nvSpPr>
        <p:spPr>
          <a:xfrm>
            <a:off x="278555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93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727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398699-E9C7-4EBE-D3D9-2C61EA305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06B21CC7-D0B6-DA9E-DB0B-9162BB57C23E}"/>
              </a:ext>
            </a:extLst>
          </p:cNvPr>
          <p:cNvSpPr/>
          <p:nvPr/>
        </p:nvSpPr>
        <p:spPr>
          <a:xfrm>
            <a:off x="207852" y="185372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4C4C465-520D-F2B9-5FA5-EAF98F1A2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6000"/>
                    </a14:imgEffect>
                    <a14:imgEffect>
                      <a14:brightnessContrast bright="-13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0014" y="-44587"/>
            <a:ext cx="10421986" cy="694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BDBC697-94DC-801D-4A0D-FA06E77F5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28" y="1639177"/>
            <a:ext cx="7161430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Биоэнергопластика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– синхронные движения кистей рук и артикуляционных органов.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Добавляем точечный массаж: одновременно с движением языка и кисти надавливаем на точку на другой руке (или на лице).</a:t>
            </a:r>
          </a:p>
          <a:p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Пример: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Упражнение «Чашечка» (язык вверх) + кисть изображает чашу + надавливание на точку под нижней губой.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Результат: максимальное межполушарное взаимодействие.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02061-9F87-6D01-90BF-6D97989C6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Точечный массаж + биоэнергопластика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5A0978C-6B1A-E466-E147-FC1BCD238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966933"/>
            <a:ext cx="727114" cy="776749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A01F37F-65A9-F2F7-A193-795476A57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2474099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816F0BE-B84F-0879-0F3B-2D6C9ECC9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09556" y="3743682"/>
            <a:ext cx="727114" cy="132556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62C0CEEF-6417-8879-E90F-C9A1ED86CBA5}"/>
              </a:ext>
            </a:extLst>
          </p:cNvPr>
          <p:cNvSpPr/>
          <p:nvPr/>
        </p:nvSpPr>
        <p:spPr>
          <a:xfrm>
            <a:off x="207852" y="-1442045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1867BB1-A043-9814-A923-FA3077F79FFB}"/>
              </a:ext>
            </a:extLst>
          </p:cNvPr>
          <p:cNvSpPr/>
          <p:nvPr/>
        </p:nvSpPr>
        <p:spPr>
          <a:xfrm>
            <a:off x="217005" y="1812789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10497D7-4F75-1653-9FCD-52567F3A18F4}"/>
              </a:ext>
            </a:extLst>
          </p:cNvPr>
          <p:cNvSpPr/>
          <p:nvPr/>
        </p:nvSpPr>
        <p:spPr>
          <a:xfrm>
            <a:off x="187411" y="3440206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1753091-DA62-2D9B-6EB7-4817DAC535AB}"/>
              </a:ext>
            </a:extLst>
          </p:cNvPr>
          <p:cNvSpPr/>
          <p:nvPr/>
        </p:nvSpPr>
        <p:spPr>
          <a:xfrm>
            <a:off x="217005" y="5067623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671225C-A86E-847C-5916-DF411A32D1A4}"/>
              </a:ext>
            </a:extLst>
          </p:cNvPr>
          <p:cNvSpPr/>
          <p:nvPr/>
        </p:nvSpPr>
        <p:spPr>
          <a:xfrm>
            <a:off x="278555" y="6858000"/>
            <a:ext cx="1404000" cy="1404000"/>
          </a:xfrm>
          <a:prstGeom prst="ellipse">
            <a:avLst/>
          </a:prstGeom>
          <a:blipFill dpi="0" rotWithShape="1">
            <a:blip r:embed="rId9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661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957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AE9826-4782-829A-9339-8809B7BE3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B491ACF2-23DA-02A4-4739-F78F92B1B067}"/>
              </a:ext>
            </a:extLst>
          </p:cNvPr>
          <p:cNvSpPr/>
          <p:nvPr/>
        </p:nvSpPr>
        <p:spPr>
          <a:xfrm>
            <a:off x="189450" y="185372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A5EA0B0-9622-D2C7-AF78-D0303AAFA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6000"/>
                    </a14:imgEffect>
                    <a14:imgEffect>
                      <a14:brightnessContrast bright="-13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0014" y="-44587"/>
            <a:ext cx="10421985" cy="694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77DE264-7A24-7E13-B728-A10668765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157" y="1440446"/>
            <a:ext cx="7536558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«Волшебные кнопки»: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Нажимаем на точки вокруг рта и поем гласные (каждая точка – своя нота).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«Пчелка </a:t>
            </a:r>
            <a:r>
              <a:rPr lang="ru-R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Жужа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»: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Вибрация пальцами на точках </a:t>
            </a:r>
            <a:r>
              <a:rPr lang="ru-RU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Е6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(щеки) + длительное произнесение звука *Ж-Ж-Ж*.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«Заводим мотор»: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Быстрое прерывистое надавливание на точку под носом + произнесение *Д-Д-Д*.</a:t>
            </a:r>
          </a:p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«Массаж ушек»: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 Растирание ушных раковин (проекция всех органов) + проговаривание чистоговорок.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A071C-CB3F-8683-674D-1F35B2DD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Игровые приемы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1B07A5C-7C05-234C-5F77-C5554633C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5155" y="2983262"/>
            <a:ext cx="727114" cy="76586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0207F27-F831-0D72-69C4-F52CCCCE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294522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48B5D13-2256-063F-EDC2-D209F619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B65F2B1-64C3-1114-3B55-B7F8C11EEB97}"/>
              </a:ext>
            </a:extLst>
          </p:cNvPr>
          <p:cNvSpPr/>
          <p:nvPr/>
        </p:nvSpPr>
        <p:spPr>
          <a:xfrm>
            <a:off x="189450" y="-1442045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34D09B3-280B-6D61-6EE9-7499A55D5F87}"/>
              </a:ext>
            </a:extLst>
          </p:cNvPr>
          <p:cNvSpPr/>
          <p:nvPr/>
        </p:nvSpPr>
        <p:spPr>
          <a:xfrm>
            <a:off x="189450" y="1812789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48D7D9D-E5FA-08C7-2000-561C43DEBDCB}"/>
              </a:ext>
            </a:extLst>
          </p:cNvPr>
          <p:cNvSpPr/>
          <p:nvPr/>
        </p:nvSpPr>
        <p:spPr>
          <a:xfrm>
            <a:off x="219044" y="3440206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D7019CC-BF0F-19CF-D225-A10B4B5EBB2A}"/>
              </a:ext>
            </a:extLst>
          </p:cNvPr>
          <p:cNvSpPr/>
          <p:nvPr/>
        </p:nvSpPr>
        <p:spPr>
          <a:xfrm>
            <a:off x="189450" y="5067623"/>
            <a:ext cx="1404000" cy="1404000"/>
          </a:xfrm>
          <a:prstGeom prst="ellipse">
            <a:avLst/>
          </a:prstGeom>
          <a:blipFill dpi="0" rotWithShape="1">
            <a:blip r:embed="rId8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470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4C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1FC24C-4C67-5484-98B3-ED3187C76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73EF3E15-92F4-A2C5-1CC8-C376F7F4765B}"/>
              </a:ext>
            </a:extLst>
          </p:cNvPr>
          <p:cNvSpPr/>
          <p:nvPr/>
        </p:nvSpPr>
        <p:spPr>
          <a:xfrm>
            <a:off x="185233" y="180643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F7316E0-9D27-B9D9-0C5F-55C404B38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6000"/>
                    </a14:imgEffect>
                    <a14:imgEffect>
                      <a14:brightnessContrast bright="-13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0014" y="-44587"/>
            <a:ext cx="10421985" cy="694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992D953-D403-936B-6299-A7554197D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157" y="1440446"/>
            <a:ext cx="7536558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Нормализация мышечного тонуса артикуляционного аппарата.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Увеличение силы, точности и дифференцированности движений органов речи.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Улучшение качества голоса (сила, тембр, модуляции).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Сокращение сроков постановки и автоматизации звуков (по данным Поповой, 2020, – на 30-40% быстрее).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Повышение самоконтроля за собственной речью.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6E961-0CD7-A967-1F47-D3E09C81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Эффективность метода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4B6A082-48E5-BA37-1E17-E6DA2FD4E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132556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C7EA8BA-3F10-CEE4-DE8D-3FDA68FCB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2709354"/>
            <a:ext cx="754667" cy="68884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DCC3803-FB76-0768-8B5B-33DAC6F92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31902" y="1808060"/>
            <a:ext cx="727114" cy="2753054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B22C3A33-23C3-D951-4B99-4DFD4BD0F192}"/>
              </a:ext>
            </a:extLst>
          </p:cNvPr>
          <p:cNvSpPr/>
          <p:nvPr/>
        </p:nvSpPr>
        <p:spPr>
          <a:xfrm>
            <a:off x="214827" y="-1446774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5E7FBB3-4856-AC85-D659-8C7DBCB957F8}"/>
              </a:ext>
            </a:extLst>
          </p:cNvPr>
          <p:cNvSpPr/>
          <p:nvPr/>
        </p:nvSpPr>
        <p:spPr>
          <a:xfrm>
            <a:off x="185233" y="1808060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C65509A-D9FE-C81C-7A9A-73C6A037EF83}"/>
              </a:ext>
            </a:extLst>
          </p:cNvPr>
          <p:cNvSpPr/>
          <p:nvPr/>
        </p:nvSpPr>
        <p:spPr>
          <a:xfrm>
            <a:off x="185233" y="3435477"/>
            <a:ext cx="1404000" cy="1404000"/>
          </a:xfrm>
          <a:prstGeom prst="ellipse">
            <a:avLst/>
          </a:prstGeom>
          <a:blipFill dpi="0" rotWithShape="1">
            <a:blip r:embed="rId7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068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505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506D17-2AEA-CFEB-4199-89109F1A6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62C23682-8AB2-6186-08E7-AD9DD7F8FFFE}"/>
              </a:ext>
            </a:extLst>
          </p:cNvPr>
          <p:cNvSpPr/>
          <p:nvPr/>
        </p:nvSpPr>
        <p:spPr>
          <a:xfrm>
            <a:off x="175157" y="180643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63BF0A71-6AEF-4666-3147-24A0B8C98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6000"/>
                    </a14:imgEffect>
                    <a14:imgEffect>
                      <a14:brightnessContrast bright="-13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0014" y="-44587"/>
            <a:ext cx="10421985" cy="694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F53F1A7-845A-9A9D-3FBB-1C2742EA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3957" y="1440446"/>
            <a:ext cx="7536558" cy="5311645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Точечный массаж является научно обоснованным методом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нейростимуляции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дополняющим фонационную гимнастику.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Воздействие на БАТ активирует корковые речевые центры, улучшая иннервацию периферических органов.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Интеграция массажа и гимнастики позволяет воздействовать одновременно на центральный и периферический отделы речевого аппарата.</a:t>
            </a:r>
          </a:p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Предложенные методики могут быть использованы в практической работе логопедов.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3C18C-893F-2AF4-27CA-17067F430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728" y="35148"/>
            <a:ext cx="9897982" cy="1325563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Выводы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66FB857-F630-4965-17DA-3C33039D2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13158" y="2390994"/>
            <a:ext cx="727114" cy="231163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CAA6498-3E13-6580-9915-A35D4162B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4253" y="1956387"/>
            <a:ext cx="754667" cy="185361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40DEACA-A80A-CE64-72CE-0C4D817A2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02901" y="1318203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D667FD07-C983-CCEB-597C-7E767EB60B3F}"/>
              </a:ext>
            </a:extLst>
          </p:cNvPr>
          <p:cNvSpPr/>
          <p:nvPr/>
        </p:nvSpPr>
        <p:spPr>
          <a:xfrm>
            <a:off x="175157" y="-1448587"/>
            <a:ext cx="1404000" cy="1404000"/>
          </a:xfrm>
          <a:prstGeom prst="ellipse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02461FC-B62F-84D2-20D3-70C646CA4FB5}"/>
              </a:ext>
            </a:extLst>
          </p:cNvPr>
          <p:cNvSpPr/>
          <p:nvPr/>
        </p:nvSpPr>
        <p:spPr>
          <a:xfrm>
            <a:off x="175157" y="1808060"/>
            <a:ext cx="1404000" cy="1404000"/>
          </a:xfrm>
          <a:prstGeom prst="ellipse">
            <a:avLst/>
          </a:prstGeom>
          <a:blipFill dpi="0" rotWithShape="1">
            <a:blip r:embed="rId6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618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957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E9169-C709-C27A-CBD0-5E14D6546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>
            <a:extLst>
              <a:ext uri="{FF2B5EF4-FFF2-40B4-BE49-F238E27FC236}">
                <a16:creationId xmlns:a16="http://schemas.microsoft.com/office/drawing/2014/main" id="{2A21DBEE-0616-D4A2-8C77-EAE243D2AC80}"/>
              </a:ext>
            </a:extLst>
          </p:cNvPr>
          <p:cNvSpPr/>
          <p:nvPr/>
        </p:nvSpPr>
        <p:spPr>
          <a:xfrm>
            <a:off x="160774" y="180643"/>
            <a:ext cx="1404000" cy="1404000"/>
          </a:xfrm>
          <a:prstGeom prst="ellipse">
            <a:avLst/>
          </a:prstGeom>
          <a:blipFill dpi="0" rotWithShape="1"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stA="46000" endPos="100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33FDEEE-180F-0E2D-7462-A0AFE3D19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06000"/>
                    </a14:imgEffect>
                    <a14:imgEffect>
                      <a14:brightnessContrast bright="-13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0014" y="-10528"/>
            <a:ext cx="10421985" cy="687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E9D26C1-67F5-E6C2-2D43-7FE031C1A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531" y="130630"/>
            <a:ext cx="9622195" cy="6727370"/>
          </a:xfrm>
          <a:scene3d>
            <a:camera prst="orthographicFront"/>
            <a:lightRig rig="morning" dir="t"/>
          </a:scene3d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Список литературы (пример, 5-7 источников):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Попова Е.Ф. Использование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нейростимуляции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 коррекции звукопроизношения... // Наука и школа. – 2020. – №3.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Архипова Е.Ф. Логопедический массаж при дизартрии. – М.: АСТ, 2023.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Дьякова Е.А. Логопедический массаж: учебник для вузов. – М.: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Владос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, 2020.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Новикова Е.Л. Зондовый массаж: коррекция звукопроизношения. – М.: Гном, 2020.</a:t>
            </a:r>
          </a:p>
          <a:p>
            <a:pPr lvl="1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Preston J.L., et al. Intensive Treatment with Ultrasound Visual Feedback... // Front. Hum.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Neurosci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 – 2016.</a:t>
            </a:r>
          </a:p>
          <a:p>
            <a:pPr lvl="1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Акименко В.М. Новые логопедические технологии: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нейростимуляция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речевого развития. –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Ростов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н/Д: Феникс, 2022.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89EFA7B-8EDB-5ABA-FF0F-E50D00D8C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1" y="5123308"/>
            <a:ext cx="727114" cy="1325563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D1517FC-447B-422F-B058-0DC9A6451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9648" y="1956387"/>
            <a:ext cx="754667" cy="2945225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27C80E6-5539-BD1B-D5F2-71B30F42F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81726" y="1383519"/>
            <a:ext cx="727114" cy="4221592"/>
          </a:xfrm>
          <a:prstGeom prst="roundRect">
            <a:avLst>
              <a:gd name="adj" fmla="val 50000"/>
            </a:avLst>
          </a:prstGeom>
          <a:noFill/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27114"/>
                      <a:gd name="csY0" fmla="*/ 363557 h 2170323"/>
                      <a:gd name="csX1" fmla="*/ 363557 w 727114"/>
                      <a:gd name="csY1" fmla="*/ 0 h 2170323"/>
                      <a:gd name="csX2" fmla="*/ 363557 w 727114"/>
                      <a:gd name="csY2" fmla="*/ 0 h 2170323"/>
                      <a:gd name="csX3" fmla="*/ 727114 w 727114"/>
                      <a:gd name="csY3" fmla="*/ 363557 h 2170323"/>
                      <a:gd name="csX4" fmla="*/ 727114 w 727114"/>
                      <a:gd name="csY4" fmla="*/ 1806766 h 2170323"/>
                      <a:gd name="csX5" fmla="*/ 363557 w 727114"/>
                      <a:gd name="csY5" fmla="*/ 2170323 h 2170323"/>
                      <a:gd name="csX6" fmla="*/ 363557 w 727114"/>
                      <a:gd name="csY6" fmla="*/ 2170323 h 2170323"/>
                      <a:gd name="csX7" fmla="*/ 0 w 727114"/>
                      <a:gd name="csY7" fmla="*/ 1806766 h 2170323"/>
                      <a:gd name="csX8" fmla="*/ 0 w 727114"/>
                      <a:gd name="csY8" fmla="*/ 363557 h 21703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727114" h="2170323" extrusionOk="0">
                        <a:moveTo>
                          <a:pt x="0" y="363557"/>
                        </a:moveTo>
                        <a:cubicBezTo>
                          <a:pt x="-33797" y="141923"/>
                          <a:pt x="143253" y="7325"/>
                          <a:pt x="363557" y="0"/>
                        </a:cubicBezTo>
                        <a:lnTo>
                          <a:pt x="363557" y="0"/>
                        </a:lnTo>
                        <a:cubicBezTo>
                          <a:pt x="593369" y="6110"/>
                          <a:pt x="703312" y="163527"/>
                          <a:pt x="727114" y="363557"/>
                        </a:cubicBezTo>
                        <a:cubicBezTo>
                          <a:pt x="751340" y="815283"/>
                          <a:pt x="821427" y="1612135"/>
                          <a:pt x="727114" y="1806766"/>
                        </a:cubicBezTo>
                        <a:cubicBezTo>
                          <a:pt x="710097" y="1998242"/>
                          <a:pt x="570993" y="2173500"/>
                          <a:pt x="363557" y="2170323"/>
                        </a:cubicBezTo>
                        <a:lnTo>
                          <a:pt x="363557" y="2170323"/>
                        </a:lnTo>
                        <a:cubicBezTo>
                          <a:pt x="183038" y="2172727"/>
                          <a:pt x="16531" y="1973532"/>
                          <a:pt x="0" y="1806766"/>
                        </a:cubicBezTo>
                        <a:cubicBezTo>
                          <a:pt x="52771" y="1244450"/>
                          <a:pt x="21251" y="768610"/>
                          <a:pt x="0" y="36355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bg1">
                <a:alpha val="40000"/>
              </a:schemeClr>
            </a:glow>
            <a:softEdge rad="0"/>
          </a:effectLst>
          <a:scene3d>
            <a:camera prst="orthographicFront"/>
            <a:lightRig rig="threePt" dir="t"/>
          </a:scene3d>
          <a:sp3d extrusionH="406400" prstMaterial="translucentPowder">
            <a:extrusionClr>
              <a:schemeClr val="tx1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8175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1518</Words>
  <Application>Microsoft Office PowerPoint</Application>
  <PresentationFormat>Широкоэкранный</PresentationFormat>
  <Paragraphs>134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Gabriola</vt:lpstr>
      <vt:lpstr>Times New Roman</vt:lpstr>
      <vt:lpstr>Тема Office</vt:lpstr>
      <vt:lpstr>«Дополнительные методы воздействия использования точечного массажа при проведении фонационной гимнастики»</vt:lpstr>
      <vt:lpstr>Почему это важно?</vt:lpstr>
      <vt:lpstr>Цель и задачи работы</vt:lpstr>
      <vt:lpstr>Фонационная гимнастика: определение и цели</vt:lpstr>
      <vt:lpstr>Точечный массаж (ТМ) в логопедии</vt:lpstr>
      <vt:lpstr>Как точечный массаж «включает» речь?</vt:lpstr>
      <vt:lpstr> Почему вместе эффективнее?</vt:lpstr>
      <vt:lpstr> Современные методы нейростимуляции</vt:lpstr>
      <vt:lpstr>Точечный массаж – базовый «запускающий» этап</vt:lpstr>
      <vt:lpstr>Учим мозг чувствовать артикуляцию</vt:lpstr>
      <vt:lpstr>Дифференцированный подход в зависимости от тонуса</vt:lpstr>
      <vt:lpstr>Мультисенсорный подход</vt:lpstr>
      <vt:lpstr> Основные биологически активные точки (БАТ)</vt:lpstr>
      <vt:lpstr>Точки, непосредственно влияющие на артикуляцию</vt:lpstr>
      <vt:lpstr>Как найти нужную точку?</vt:lpstr>
      <vt:lpstr>Важные правила</vt:lpstr>
      <vt:lpstr>Этап 1 – Разминка</vt:lpstr>
      <vt:lpstr>Упражнение «Улыбка-хоботок» (для губ)</vt:lpstr>
      <vt:lpstr> Упражнение «Жевательные движения» (для челюсти)</vt:lpstr>
      <vt:lpstr>Вибрация гортани + пропевание гласных</vt:lpstr>
      <vt:lpstr>Закрепление правильной артикуляции</vt:lpstr>
      <vt:lpstr>Точечный массаж + биоэнергопластика</vt:lpstr>
      <vt:lpstr>Игровые приемы</vt:lpstr>
      <vt:lpstr>Эффективность метода</vt:lpstr>
      <vt:lpstr>Выводы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«Дополнительные методы воздействия использования точечного массажа при проведении фонационной гимнастики»</dc:title>
  <dc:creator>Пользователь</dc:creator>
  <cp:lastModifiedBy>Екатерина Чимутова</cp:lastModifiedBy>
  <cp:revision>26</cp:revision>
  <dcterms:created xsi:type="dcterms:W3CDTF">2026-02-16T16:55:43Z</dcterms:created>
  <dcterms:modified xsi:type="dcterms:W3CDTF">2026-07-28T15:32:24Z</dcterms:modified>
</cp:coreProperties>
</file>