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82" r:id="rId1"/>
    <p:sldMasterId id="2147483977" r:id="rId2"/>
  </p:sldMasterIdLst>
  <p:notesMasterIdLst>
    <p:notesMasterId r:id="rId21"/>
  </p:notesMasterIdLst>
  <p:handoutMasterIdLst>
    <p:handoutMasterId r:id="rId22"/>
  </p:handoutMasterIdLst>
  <p:sldIdLst>
    <p:sldId id="326" r:id="rId3"/>
    <p:sldId id="327" r:id="rId4"/>
    <p:sldId id="328" r:id="rId5"/>
    <p:sldId id="341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2" r:id="rId18"/>
    <p:sldId id="343" r:id="rId19"/>
    <p:sldId id="34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  <a:srgbClr val="FF9933"/>
    <a:srgbClr val="9EC3E4"/>
    <a:srgbClr val="9EC2E6"/>
    <a:srgbClr val="FEA8DB"/>
    <a:srgbClr val="9BC3FF"/>
    <a:srgbClr val="5D9FFF"/>
    <a:srgbClr val="7F79FB"/>
    <a:srgbClr val="BBCCFB"/>
    <a:srgbClr val="B3C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7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97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1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85F0E-2BBB-4C01-9EAD-1542B18E2C1C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D93006-18FD-49CB-8FE1-29C0E69851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764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E5C3A7-7195-4A8E-809E-E3B95AADC0C8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EEFB9-98A7-41EC-881C-B41F4C5B58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32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0162299" y="6120333"/>
            <a:ext cx="1342313" cy="396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 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cpprkam@mail.ru</a:t>
            </a:r>
            <a:endParaRPr lang="ru-RU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7180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26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255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09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934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C1F1F-559F-4FE8-B32A-EF97E2D18F69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103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C1F1F-559F-4FE8-B32A-EF97E2D18F69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323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31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C1F1F-559F-4FE8-B32A-EF97E2D18F69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83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492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899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1015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983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90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623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8499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238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906194"/>
            <a:ext cx="10364451" cy="1596177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6" y="2747237"/>
            <a:ext cx="10364452" cy="3424107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78738" y="6263419"/>
            <a:ext cx="2743200" cy="365125"/>
          </a:xfrm>
        </p:spPr>
        <p:txBody>
          <a:bodyPr/>
          <a:lstStyle/>
          <a:p>
            <a:fld id="{BD6C1F1F-559F-4FE8-B32A-EF97E2D18F69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3775" y="6263419"/>
            <a:ext cx="667288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14012" y="6263419"/>
            <a:ext cx="764215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404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3F846-A4DB-4785-A3DD-E5ACB38D9B93}" type="datetimeFigureOut">
              <a:rPr lang="ru-RU" smtClean="0"/>
              <a:t>22.05.2026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A67DB-7EF5-4C60-AD65-183EFEAB2BAF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Droplets-HD-Title-R1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10162299" y="6120333"/>
            <a:ext cx="1342313" cy="396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 </a:t>
            </a:r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cpprkam@mail.ru</a:t>
            </a:r>
            <a:endParaRPr lang="ru-RU" b="1" i="1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6671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3018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964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5726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185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3137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6064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4478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085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704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364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6" y="824000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6" y="2595694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8" y="61118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5" y="6111876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6111876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08000" y="108000"/>
            <a:ext cx="1728000" cy="11788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10896118" y="0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39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  <p:sldLayoutId id="2147483799" r:id="rId17"/>
    <p:sldLayoutId id="2147483800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cpprkam@mail.ru</a:t>
            </a:r>
            <a:endParaRPr lang="en-US" dirty="0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КГАУ ДО «Камчатский психолого-педагогический центр системы образования»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8000" y="108000"/>
            <a:ext cx="1728000" cy="11788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896118" y="0"/>
            <a:ext cx="1296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066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-1" y="93133"/>
            <a:ext cx="1998133" cy="1436358"/>
          </a:xfrm>
          <a:prstGeom prst="ellipse">
            <a:avLst/>
          </a:prstGeom>
          <a:solidFill>
            <a:schemeClr val="bg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22789" y="2114027"/>
            <a:ext cx="10706150" cy="3531514"/>
          </a:xfrm>
          <a:solidFill>
            <a:schemeClr val="bg1">
              <a:alpha val="50000"/>
            </a:schemeClr>
          </a:solidFill>
        </p:spPr>
        <p:txBody>
          <a:bodyPr>
            <a:normAutofit fontScale="85000" lnSpcReduction="20000"/>
          </a:bodyPr>
          <a:lstStyle/>
          <a:p>
            <a:pPr indent="449580" algn="ctr">
              <a:lnSpc>
                <a:spcPct val="150000"/>
              </a:lnSpc>
            </a:pPr>
            <a:r>
              <a:rPr lang="ru-RU" sz="6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Диагностика неговорящего ребёнка: от симптома к пониманию </a:t>
            </a:r>
            <a:r>
              <a:rPr lang="ru-RU" sz="6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механизмов.</a:t>
            </a:r>
            <a:endParaRPr lang="ru-RU" sz="6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39943" y="290637"/>
            <a:ext cx="87252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Краевое государственное автономное учреждение дополнительного образования "Камчатский психолого-педагогический центр системы образования"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23581" y="5645541"/>
            <a:ext cx="6297336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</a:pP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ФИО участника: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Клыкова Светлана Сергеевна.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Место работы: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Краевое государственное автономное учреждение дополнительного образования "Камчатский психолого-педагогический центр системы образования".</a:t>
            </a:r>
            <a:endParaRPr lang="ru-RU" sz="105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Должность: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учитель-логопед.</a:t>
            </a: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Симптоматика неговорящего ребенка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Симптоматика нарушений речи-это совокупность проявлений нарушения речевой деятельности.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Безречие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основной симптом.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нарушения- характер отклонений в функционировании процессов операций, обуславливающих возникновение и развитие речевой деятельности. Именно механизм определяет суть нарушения: каким образом и что способствовало нарушению.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Неговорящий ребенок может демонстрировать отсутствие спонтанной речи, что затрудняет общение и выразительность мыслей.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характерны проблемы с пониманием речи окружающих, избегание зрительного контакта и трудности в имитации звуков и жестов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484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причины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безречия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Генетические и наследственные заболевания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Внутриутробные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паталогии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Гипоксия плода во время беременности и родов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Родовые травмы или черепно-мозговые травмы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Неврологические заболевания, например детский церебральный паралич, часто сопровождаются нарушениями речевой функции у детей.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Нейроинфекции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Интоксикации, в том числе пищевые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Психические нарушения (сильный стресс или травма, способны вызвать временное или стойкое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безречие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Социально-бытовые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запущенность т.д.)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слуха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173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безречевых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с алалией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с временной ЗРР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с РАС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с интеллектуальной недостаточностью,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с ДЦП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с нарушением слуха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с комплексными нарушениями развития.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24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диагностики: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-оценить уровень развития ребёнка, не использующего речь;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-проверить коммуникацию, понимание речи, физиологические и речевые параметры;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-определить сформирована ли база для речи.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073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диагностики :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1.Коммуникация: </a:t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а)зрительный контакт :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-смотрит ли в глаза?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б)ответ на обращение: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-реагирует ли на «Привет»?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-использует ли жесты — «дай», «на», «пока», «привет», «покажи (указательный жест)»?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в)переключаемость внимания:</a:t>
            </a:r>
          </a:p>
          <a:p>
            <a:pPr marL="342900" indent="-34290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ли оторваться от игрушки и обратить внимание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взрослого</a:t>
            </a:r>
          </a:p>
          <a:p>
            <a:pPr marL="342900" indent="-342900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218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Моторное развитие: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2–3 года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дети учатся бегать, подпрыгивать на двух ногах, бросать мяч двумя руками.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года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ребёнок стоит на одной ноге 2–3 секунды, встаёт на цыпочки.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года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дети могут рисовать карандашом простые формы и фигуры.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лет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улучшается функция равновесия, дети могут ходить по гимнастическому бревну, стоять на одной ноге.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42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3.Имитация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 башню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образцу;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-повторяет движения по подражанию. Предложить ребенку повторить за вами отдельные движения (присесть, встать, топнуть, хлопнуть, покачать головой, наклониться, прыгнуть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482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4.Понимание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речи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спользуются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разнообразные слова: яблоко, медведь, слон, тарелка, ложка, машинка, мяч.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малышу выполнить ряд поручений с игрушками.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Покажи слона. Возьми слона. Дай слона. Сыпь рукой, сыпь ложкой. Стучи молотком, стучи мячом.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Покажи, где у тебя нос, где живот, где нога, где рука, где голова?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998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5.Умение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дуть: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направленного выдоха.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ребёнок не может дуть — речи не будет.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Потому что речь = управляемый выдох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173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Фонематические процессы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1.Различение неречевых звуков: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-игра «Что звучит?» ( музыкальные инструменты);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2.Различение звукоподражаний: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-игра «Чей голос?».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268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7.Артикуляционный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праксис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мягкость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губ (не должно быть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гипертонуса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гипотонуса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уздечка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языка (в норме — 1,5 см);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подвижность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языка (вверх, вниз, в стороны);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щёки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зубной ряд (верхняя челюсть перекрывает нижнюю на 1/3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8552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ребенку по подражанию выполнить несколько действий: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отрыть рот;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улыбнуться;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надуть щеки;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вытянуть губы в трубочку;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губы как при звуке [о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];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поднять кончик языка вверх;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опустить кончик языка вниз;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поместить кончик языка в правый,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затем — в левый угол рта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531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8.Уровень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адаптации: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ходит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в туалет (использование памперсов, также влияет на задержку речевого развития);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отпускает маму: остаётся с логопедом или только с мамой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677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9446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диагностике — понять, на каком уровне остановилось развитие, и создать условия для запуска речи через: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имитацию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речи;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дыхание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550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литература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«Коррекция сложных речевых расстройств» методика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Бурлаковой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М.К. 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Логопедическая работа с детьми раннего возраста: учебное пособие для студентов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вузов . -- М.: АСТ :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Астрель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2007. - 224 с 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Гвоздев А.Н. Вопросы изучения детской речи / А.Н. Гвоздев. - М.: Изд-во АПН РСФСР, 1961. - Т.1. – 472 с. </a:t>
            </a:r>
          </a:p>
          <a:p>
            <a:pPr marL="0" indent="0">
              <a:buNone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Филичева Т. Б. и др. Основы логопедии: Учебное пособие для студентов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ин-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спец. «Педагогика и психология (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.)» / Т.Б. Филичева, Н.А.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Чевелева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Г.В. Чиркина. - М.: Просвещение, 1989.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991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литература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Волкова С.В. «Инновационные технологии запуска речи у неговорящего ребенка»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Азова О.И. «Система работы с «неговорящими» детьми разного генеза. Поэтапная программа работы с детьми, имеющими системное недоразвитие речи»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Новикова-Иванцова, Т. Н. Методика формирования языковой системы с неговорящими детьми.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Бенилова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С. Ю. Новые подходы к проблеме дифференциальной диагностики системных нарушений речи и детского аутизма / С. Ю.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Бенилова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Т. С. Резниченко // Вопросы психического здоровья детей и подростков. — М., 2010. — № 1.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0475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литература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Пятница Т.В. Логопедия в таблицах, схемах и цифрах / Т.В. Пятница. – Ростов н / Д: Феникс, 2016.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Маркова А.К. Особенности усвоения слоговой структурой у детей, страдающих алалией / под ред. Р.Е. Левиной. – М.: 2000.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Метилева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Л.А. Сенсорное воспитание детей с отклонениями в развитии. Сборник игр и игровых упражнений /Л.А.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Метилева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Э.Я. Удалова. – М.: Книголюб, 2008.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Грибова О.Е. Что делать если ваш ребенок не говорит / О.Е. Грибова. – М.: Айрис-пресс, 2004.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931466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1140</TotalTime>
  <Words>1106</Words>
  <Application>Microsoft Office PowerPoint</Application>
  <PresentationFormat>Широкоэкранный</PresentationFormat>
  <Paragraphs>91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Tw Cen MT</vt:lpstr>
      <vt:lpstr>Капля</vt:lpstr>
      <vt:lpstr>Тема Office</vt:lpstr>
      <vt:lpstr>Презентация PowerPoint</vt:lpstr>
      <vt:lpstr>Симптоматика неговорящего ребенка </vt:lpstr>
      <vt:lpstr>Возможные причины безречия </vt:lpstr>
      <vt:lpstr>Группа безречевых детей </vt:lpstr>
      <vt:lpstr>Цель диагностики: </vt:lpstr>
      <vt:lpstr>Этапы диагностики :  1.Коммуникация:  </vt:lpstr>
      <vt:lpstr>2. Моторное развитие:  </vt:lpstr>
      <vt:lpstr>3.Имитация:  </vt:lpstr>
      <vt:lpstr>4.Понимание речи </vt:lpstr>
      <vt:lpstr>5.Умение дуть:  </vt:lpstr>
      <vt:lpstr>6. Фонематические процессы  </vt:lpstr>
      <vt:lpstr>7.Артикуляционный праксис </vt:lpstr>
      <vt:lpstr>Предложить ребенку по подражанию выполнить несколько действий: </vt:lpstr>
      <vt:lpstr>8.Уровень адаптации: </vt:lpstr>
      <vt:lpstr>Вывод  </vt:lpstr>
      <vt:lpstr>Дополнительная литература    </vt:lpstr>
      <vt:lpstr>Дополнительная литература    </vt:lpstr>
      <vt:lpstr>Дополнительная литература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Светлана Сергеевна Клыкова</cp:lastModifiedBy>
  <cp:revision>207</cp:revision>
  <dcterms:created xsi:type="dcterms:W3CDTF">2024-01-25T02:06:17Z</dcterms:created>
  <dcterms:modified xsi:type="dcterms:W3CDTF">2026-05-22T01:25:28Z</dcterms:modified>
</cp:coreProperties>
</file>