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91" r:id="rId5"/>
    <p:sldId id="292" r:id="rId6"/>
    <p:sldId id="278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68D2"/>
    <a:srgbClr val="EC7262"/>
    <a:srgbClr val="E86720"/>
    <a:srgbClr val="BA6A12"/>
    <a:srgbClr val="CA7314"/>
    <a:srgbClr val="F99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80AE99-8530-4898-844D-341F3C451128}" type="doc">
      <dgm:prSet loTypeId="urn:microsoft.com/office/officeart/2005/8/layout/pyramid1" loCatId="pyramid" qsTypeId="urn:microsoft.com/office/officeart/2005/8/quickstyle/simple1" qsCatId="simple" csTypeId="urn:microsoft.com/office/officeart/2005/8/colors/colorful5" csCatId="colorful" phldr="1"/>
      <dgm:spPr/>
    </dgm:pt>
    <dgm:pt modelId="{EBAB674A-8959-4433-BD9A-B577AF85B74E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Творческие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действия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: творческое самовыражение</a:t>
          </a:r>
        </a:p>
      </dgm:t>
    </dgm:pt>
    <dgm:pt modelId="{31ECCD82-9B7A-4C00-9D50-763E99CC9012}" type="parTrans" cxnId="{EE30F502-D899-46AC-8E9C-F5B7314EEAC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8872DC-F62C-450C-BD18-EEF4C85B6850}" type="sibTrans" cxnId="{EE30F502-D899-46AC-8E9C-F5B7314EEAC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E91546-F1B8-4D08-B29A-829069F08ADC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Комплексные действия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: объединение сложных движений в осознаваемые комплексы</a:t>
          </a:r>
        </a:p>
      </dgm:t>
    </dgm:pt>
    <dgm:pt modelId="{774A35E9-30CE-489E-B13E-62B269344AD3}" type="parTrans" cxnId="{EF242C7E-F7B8-4566-80D3-82C8B30462D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863B23-9733-48E0-9DD1-45254D3BC43D}" type="sibTrans" cxnId="{EF242C7E-F7B8-4566-80D3-82C8B30462D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28684E-215F-4B70-AFF3-F89B7EBBDCA6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Простые действия в ответ на стимул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.  </a:t>
          </a:r>
        </a:p>
      </dgm:t>
    </dgm:pt>
    <dgm:pt modelId="{C282204D-E86C-4017-9220-4302EF847155}" type="parTrans" cxnId="{7B20983E-78E4-489B-B4F9-8BF0FE7F97E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6A43CA-165F-45AA-B5D8-6939CF65805D}" type="sibTrans" cxnId="{7B20983E-78E4-489B-B4F9-8BF0FE7F97E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A3F1BE-1EF4-417E-AFA2-2FFFEB3F532D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Двигательные умения и навыки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: усвоены базовые действия в определённой сфере</a:t>
          </a:r>
        </a:p>
      </dgm:t>
    </dgm:pt>
    <dgm:pt modelId="{C8744F27-E01A-46F4-9D14-E2C5808E940B}" type="parTrans" cxnId="{84205283-1984-4A17-B817-253E48C3C00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AF9AE3-C24F-4A17-B55B-9EBD2A90AE30}" type="sibTrans" cxnId="{84205283-1984-4A17-B817-253E48C3C00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E02AA-77DC-4421-8F93-D413CFB29821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Осознаваемые действия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: умение следовать словесным инструкциям (увернуться от мяча, равновесие)</a:t>
          </a:r>
        </a:p>
      </dgm:t>
    </dgm:pt>
    <dgm:pt modelId="{5C8EBB21-9113-4BD7-834D-11BF33879784}" type="parTrans" cxnId="{EBEF2914-6C00-4460-B84E-59DAD265288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E617BA-1A77-4312-B2DE-0D7FFF134E82}" type="sibTrans" cxnId="{EBEF2914-6C00-4460-B84E-59DAD265288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41ED49-FFE1-4E94-AFEA-A84DCC5D167E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Сложные действия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: образцы движений, сформированные из комбинаций простых движений (бег, прыжки) </a:t>
          </a:r>
        </a:p>
      </dgm:t>
    </dgm:pt>
    <dgm:pt modelId="{25D80EF8-CF37-453C-8414-A97FC60360E5}" type="parTrans" cxnId="{00CF6995-CBA7-4DA0-9117-231C3D3677D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232382-DBD1-48DE-8396-1D727E5B320C}" type="sibTrans" cxnId="{00CF6995-CBA7-4DA0-9117-231C3D3677D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DE2046-4B7F-4079-B22C-642BE62A5DDB}" type="pres">
      <dgm:prSet presAssocID="{6880AE99-8530-4898-844D-341F3C451128}" presName="Name0" presStyleCnt="0">
        <dgm:presLayoutVars>
          <dgm:dir/>
          <dgm:animLvl val="lvl"/>
          <dgm:resizeHandles val="exact"/>
        </dgm:presLayoutVars>
      </dgm:prSet>
      <dgm:spPr/>
    </dgm:pt>
    <dgm:pt modelId="{668AD722-2F87-4CF4-97C8-C04082339B96}" type="pres">
      <dgm:prSet presAssocID="{EBAB674A-8959-4433-BD9A-B577AF85B74E}" presName="Name8" presStyleCnt="0"/>
      <dgm:spPr/>
    </dgm:pt>
    <dgm:pt modelId="{DA51992C-EB3F-47AC-AC92-4E20E15AB4FE}" type="pres">
      <dgm:prSet presAssocID="{EBAB674A-8959-4433-BD9A-B577AF85B74E}" presName="level" presStyleLbl="node1" presStyleIdx="0" presStyleCnt="6" custScaleX="100589" custScaleY="130838">
        <dgm:presLayoutVars>
          <dgm:chMax val="1"/>
          <dgm:bulletEnabled val="1"/>
        </dgm:presLayoutVars>
      </dgm:prSet>
      <dgm:spPr/>
    </dgm:pt>
    <dgm:pt modelId="{C07756C8-87C6-49D1-996F-1668CB13C6B0}" type="pres">
      <dgm:prSet presAssocID="{EBAB674A-8959-4433-BD9A-B577AF85B74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B2C73B0-69D4-4F9B-A4DB-C1D382516E77}" type="pres">
      <dgm:prSet presAssocID="{0CE91546-F1B8-4D08-B29A-829069F08ADC}" presName="Name8" presStyleCnt="0"/>
      <dgm:spPr/>
    </dgm:pt>
    <dgm:pt modelId="{C4D9E6FE-433C-4C4D-AA40-076F001EE49F}" type="pres">
      <dgm:prSet presAssocID="{0CE91546-F1B8-4D08-B29A-829069F08ADC}" presName="level" presStyleLbl="node1" presStyleIdx="1" presStyleCnt="6" custScaleY="88525">
        <dgm:presLayoutVars>
          <dgm:chMax val="1"/>
          <dgm:bulletEnabled val="1"/>
        </dgm:presLayoutVars>
      </dgm:prSet>
      <dgm:spPr/>
    </dgm:pt>
    <dgm:pt modelId="{6E246250-9043-40F8-A1CD-2C50031F72FC}" type="pres">
      <dgm:prSet presAssocID="{0CE91546-F1B8-4D08-B29A-829069F08AD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A0717BC-F0EF-4952-9978-954D0DC4299E}" type="pres">
      <dgm:prSet presAssocID="{54A3F1BE-1EF4-417E-AFA2-2FFFEB3F532D}" presName="Name8" presStyleCnt="0"/>
      <dgm:spPr/>
    </dgm:pt>
    <dgm:pt modelId="{27E46902-EFCF-44C3-97BA-4B28315CB24F}" type="pres">
      <dgm:prSet presAssocID="{54A3F1BE-1EF4-417E-AFA2-2FFFEB3F532D}" presName="level" presStyleLbl="node1" presStyleIdx="2" presStyleCnt="6" custScaleY="68271">
        <dgm:presLayoutVars>
          <dgm:chMax val="1"/>
          <dgm:bulletEnabled val="1"/>
        </dgm:presLayoutVars>
      </dgm:prSet>
      <dgm:spPr/>
    </dgm:pt>
    <dgm:pt modelId="{68C2ECA1-B553-4751-B0B1-3D9095830BCB}" type="pres">
      <dgm:prSet presAssocID="{54A3F1BE-1EF4-417E-AFA2-2FFFEB3F532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D9E4C09-7340-4B42-92A0-E3E6BE352AB4}" type="pres">
      <dgm:prSet presAssocID="{1CCE02AA-77DC-4421-8F93-D413CFB29821}" presName="Name8" presStyleCnt="0"/>
      <dgm:spPr/>
    </dgm:pt>
    <dgm:pt modelId="{7A9B2A9E-DBB3-4715-A4AB-9E7AF7786F8F}" type="pres">
      <dgm:prSet presAssocID="{1CCE02AA-77DC-4421-8F93-D413CFB29821}" presName="level" presStyleLbl="node1" presStyleIdx="3" presStyleCnt="6" custScaleY="67081">
        <dgm:presLayoutVars>
          <dgm:chMax val="1"/>
          <dgm:bulletEnabled val="1"/>
        </dgm:presLayoutVars>
      </dgm:prSet>
      <dgm:spPr/>
    </dgm:pt>
    <dgm:pt modelId="{080BD1D0-008D-4E5F-B819-B35B2A601B82}" type="pres">
      <dgm:prSet presAssocID="{1CCE02AA-77DC-4421-8F93-D413CFB2982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9D26052-9B69-4635-AE4C-72AA8A9EEFDA}" type="pres">
      <dgm:prSet presAssocID="{7A41ED49-FFE1-4E94-AFEA-A84DCC5D167E}" presName="Name8" presStyleCnt="0"/>
      <dgm:spPr/>
    </dgm:pt>
    <dgm:pt modelId="{13B6B78B-8179-4D94-9882-4E3155815EA2}" type="pres">
      <dgm:prSet presAssocID="{7A41ED49-FFE1-4E94-AFEA-A84DCC5D167E}" presName="level" presStyleLbl="node1" presStyleIdx="4" presStyleCnt="6" custScaleY="61646">
        <dgm:presLayoutVars>
          <dgm:chMax val="1"/>
          <dgm:bulletEnabled val="1"/>
        </dgm:presLayoutVars>
      </dgm:prSet>
      <dgm:spPr/>
    </dgm:pt>
    <dgm:pt modelId="{4B8A6C99-8248-4AE7-AEFE-04B17E05454E}" type="pres">
      <dgm:prSet presAssocID="{7A41ED49-FFE1-4E94-AFEA-A84DCC5D167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26D7111-7CE9-4B6A-AE61-618E94D1E9B4}" type="pres">
      <dgm:prSet presAssocID="{D328684E-215F-4B70-AFF3-F89B7EBBDCA6}" presName="Name8" presStyleCnt="0"/>
      <dgm:spPr/>
    </dgm:pt>
    <dgm:pt modelId="{106CAE2F-6A73-4D8C-821A-CE1845D28446}" type="pres">
      <dgm:prSet presAssocID="{D328684E-215F-4B70-AFF3-F89B7EBBDCA6}" presName="level" presStyleLbl="node1" presStyleIdx="5" presStyleCnt="6" custScaleY="47799">
        <dgm:presLayoutVars>
          <dgm:chMax val="1"/>
          <dgm:bulletEnabled val="1"/>
        </dgm:presLayoutVars>
      </dgm:prSet>
      <dgm:spPr/>
    </dgm:pt>
    <dgm:pt modelId="{E3CEC722-6D93-433D-A8B8-F0C2E87A6256}" type="pres">
      <dgm:prSet presAssocID="{D328684E-215F-4B70-AFF3-F89B7EBBDCA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E30F502-D899-46AC-8E9C-F5B7314EEACB}" srcId="{6880AE99-8530-4898-844D-341F3C451128}" destId="{EBAB674A-8959-4433-BD9A-B577AF85B74E}" srcOrd="0" destOrd="0" parTransId="{31ECCD82-9B7A-4C00-9D50-763E99CC9012}" sibTransId="{068872DC-F62C-450C-BD18-EEF4C85B6850}"/>
    <dgm:cxn modelId="{76ED4410-00ED-4072-830C-6DEE973E1C91}" type="presOf" srcId="{54A3F1BE-1EF4-417E-AFA2-2FFFEB3F532D}" destId="{27E46902-EFCF-44C3-97BA-4B28315CB24F}" srcOrd="0" destOrd="0" presId="urn:microsoft.com/office/officeart/2005/8/layout/pyramid1"/>
    <dgm:cxn modelId="{EBEF2914-6C00-4460-B84E-59DAD2652883}" srcId="{6880AE99-8530-4898-844D-341F3C451128}" destId="{1CCE02AA-77DC-4421-8F93-D413CFB29821}" srcOrd="3" destOrd="0" parTransId="{5C8EBB21-9113-4BD7-834D-11BF33879784}" sibTransId="{ACE617BA-1A77-4312-B2DE-0D7FFF134E82}"/>
    <dgm:cxn modelId="{4747B01C-D774-4C43-9F8E-347877E47FFE}" type="presOf" srcId="{1CCE02AA-77DC-4421-8F93-D413CFB29821}" destId="{7A9B2A9E-DBB3-4715-A4AB-9E7AF7786F8F}" srcOrd="0" destOrd="0" presId="urn:microsoft.com/office/officeart/2005/8/layout/pyramid1"/>
    <dgm:cxn modelId="{7B20983E-78E4-489B-B4F9-8BF0FE7F97EC}" srcId="{6880AE99-8530-4898-844D-341F3C451128}" destId="{D328684E-215F-4B70-AFF3-F89B7EBBDCA6}" srcOrd="5" destOrd="0" parTransId="{C282204D-E86C-4017-9220-4302EF847155}" sibTransId="{C16A43CA-165F-45AA-B5D8-6939CF65805D}"/>
    <dgm:cxn modelId="{594BEA5C-9C21-42EC-830D-9F677348D760}" type="presOf" srcId="{D328684E-215F-4B70-AFF3-F89B7EBBDCA6}" destId="{E3CEC722-6D93-433D-A8B8-F0C2E87A6256}" srcOrd="1" destOrd="0" presId="urn:microsoft.com/office/officeart/2005/8/layout/pyramid1"/>
    <dgm:cxn modelId="{10BE735F-6087-42AE-BF8F-5E09871A2FAF}" type="presOf" srcId="{6880AE99-8530-4898-844D-341F3C451128}" destId="{6CDE2046-4B7F-4079-B22C-642BE62A5DDB}" srcOrd="0" destOrd="0" presId="urn:microsoft.com/office/officeart/2005/8/layout/pyramid1"/>
    <dgm:cxn modelId="{42630063-AAF4-49E7-9F48-E7BCEBA78195}" type="presOf" srcId="{EBAB674A-8959-4433-BD9A-B577AF85B74E}" destId="{C07756C8-87C6-49D1-996F-1668CB13C6B0}" srcOrd="1" destOrd="0" presId="urn:microsoft.com/office/officeart/2005/8/layout/pyramid1"/>
    <dgm:cxn modelId="{3F84636B-BDC6-40FC-B549-BFA1D2FF99E0}" type="presOf" srcId="{7A41ED49-FFE1-4E94-AFEA-A84DCC5D167E}" destId="{13B6B78B-8179-4D94-9882-4E3155815EA2}" srcOrd="0" destOrd="0" presId="urn:microsoft.com/office/officeart/2005/8/layout/pyramid1"/>
    <dgm:cxn modelId="{46176B4D-ADCA-47BB-B18B-00B62B6DDE1A}" type="presOf" srcId="{EBAB674A-8959-4433-BD9A-B577AF85B74E}" destId="{DA51992C-EB3F-47AC-AC92-4E20E15AB4FE}" srcOrd="0" destOrd="0" presId="urn:microsoft.com/office/officeart/2005/8/layout/pyramid1"/>
    <dgm:cxn modelId="{D456244E-2BE1-4362-98C5-787E7545BCD2}" type="presOf" srcId="{7A41ED49-FFE1-4E94-AFEA-A84DCC5D167E}" destId="{4B8A6C99-8248-4AE7-AEFE-04B17E05454E}" srcOrd="1" destOrd="0" presId="urn:microsoft.com/office/officeart/2005/8/layout/pyramid1"/>
    <dgm:cxn modelId="{D9724A79-A879-4179-87E4-873BC259BE13}" type="presOf" srcId="{0CE91546-F1B8-4D08-B29A-829069F08ADC}" destId="{6E246250-9043-40F8-A1CD-2C50031F72FC}" srcOrd="1" destOrd="0" presId="urn:microsoft.com/office/officeart/2005/8/layout/pyramid1"/>
    <dgm:cxn modelId="{EF242C7E-F7B8-4566-80D3-82C8B30462D5}" srcId="{6880AE99-8530-4898-844D-341F3C451128}" destId="{0CE91546-F1B8-4D08-B29A-829069F08ADC}" srcOrd="1" destOrd="0" parTransId="{774A35E9-30CE-489E-B13E-62B269344AD3}" sibTransId="{AD863B23-9733-48E0-9DD1-45254D3BC43D}"/>
    <dgm:cxn modelId="{84205283-1984-4A17-B817-253E48C3C00C}" srcId="{6880AE99-8530-4898-844D-341F3C451128}" destId="{54A3F1BE-1EF4-417E-AFA2-2FFFEB3F532D}" srcOrd="2" destOrd="0" parTransId="{C8744F27-E01A-46F4-9D14-E2C5808E940B}" sibTransId="{7EAF9AE3-C24F-4A17-B55B-9EBD2A90AE30}"/>
    <dgm:cxn modelId="{00CF6995-CBA7-4DA0-9117-231C3D3677D8}" srcId="{6880AE99-8530-4898-844D-341F3C451128}" destId="{7A41ED49-FFE1-4E94-AFEA-A84DCC5D167E}" srcOrd="4" destOrd="0" parTransId="{25D80EF8-CF37-453C-8414-A97FC60360E5}" sibTransId="{BD232382-DBD1-48DE-8396-1D727E5B320C}"/>
    <dgm:cxn modelId="{12A257A0-91D6-4A0A-A73F-232BB542987E}" type="presOf" srcId="{54A3F1BE-1EF4-417E-AFA2-2FFFEB3F532D}" destId="{68C2ECA1-B553-4751-B0B1-3D9095830BCB}" srcOrd="1" destOrd="0" presId="urn:microsoft.com/office/officeart/2005/8/layout/pyramid1"/>
    <dgm:cxn modelId="{B04DE2BD-F34B-456A-9F26-1AE82B61E897}" type="presOf" srcId="{D328684E-215F-4B70-AFF3-F89B7EBBDCA6}" destId="{106CAE2F-6A73-4D8C-821A-CE1845D28446}" srcOrd="0" destOrd="0" presId="urn:microsoft.com/office/officeart/2005/8/layout/pyramid1"/>
    <dgm:cxn modelId="{9E810CE6-E1F9-463F-83F5-A7C28553B7CA}" type="presOf" srcId="{1CCE02AA-77DC-4421-8F93-D413CFB29821}" destId="{080BD1D0-008D-4E5F-B819-B35B2A601B82}" srcOrd="1" destOrd="0" presId="urn:microsoft.com/office/officeart/2005/8/layout/pyramid1"/>
    <dgm:cxn modelId="{ADF9BDF9-4DC8-479B-B69A-73DA82E8DAE3}" type="presOf" srcId="{0CE91546-F1B8-4D08-B29A-829069F08ADC}" destId="{C4D9E6FE-433C-4C4D-AA40-076F001EE49F}" srcOrd="0" destOrd="0" presId="urn:microsoft.com/office/officeart/2005/8/layout/pyramid1"/>
    <dgm:cxn modelId="{C8097417-4D34-48FD-99E1-9999C6120748}" type="presParOf" srcId="{6CDE2046-4B7F-4079-B22C-642BE62A5DDB}" destId="{668AD722-2F87-4CF4-97C8-C04082339B96}" srcOrd="0" destOrd="0" presId="urn:microsoft.com/office/officeart/2005/8/layout/pyramid1"/>
    <dgm:cxn modelId="{C61DE246-983E-4889-8076-748E8B37A638}" type="presParOf" srcId="{668AD722-2F87-4CF4-97C8-C04082339B96}" destId="{DA51992C-EB3F-47AC-AC92-4E20E15AB4FE}" srcOrd="0" destOrd="0" presId="urn:microsoft.com/office/officeart/2005/8/layout/pyramid1"/>
    <dgm:cxn modelId="{7B3BF6AD-29E0-4D90-BF5B-36B0C58441B5}" type="presParOf" srcId="{668AD722-2F87-4CF4-97C8-C04082339B96}" destId="{C07756C8-87C6-49D1-996F-1668CB13C6B0}" srcOrd="1" destOrd="0" presId="urn:microsoft.com/office/officeart/2005/8/layout/pyramid1"/>
    <dgm:cxn modelId="{F5E085E2-4A99-46D2-822A-36A737327204}" type="presParOf" srcId="{6CDE2046-4B7F-4079-B22C-642BE62A5DDB}" destId="{3B2C73B0-69D4-4F9B-A4DB-C1D382516E77}" srcOrd="1" destOrd="0" presId="urn:microsoft.com/office/officeart/2005/8/layout/pyramid1"/>
    <dgm:cxn modelId="{2BD23590-BB0B-40A9-AC5D-83CE3EC0CAE9}" type="presParOf" srcId="{3B2C73B0-69D4-4F9B-A4DB-C1D382516E77}" destId="{C4D9E6FE-433C-4C4D-AA40-076F001EE49F}" srcOrd="0" destOrd="0" presId="urn:microsoft.com/office/officeart/2005/8/layout/pyramid1"/>
    <dgm:cxn modelId="{3D3730A8-4C18-4F2D-AE52-FA3072AD8B5E}" type="presParOf" srcId="{3B2C73B0-69D4-4F9B-A4DB-C1D382516E77}" destId="{6E246250-9043-40F8-A1CD-2C50031F72FC}" srcOrd="1" destOrd="0" presId="urn:microsoft.com/office/officeart/2005/8/layout/pyramid1"/>
    <dgm:cxn modelId="{0E9ED8DC-1BAB-408D-861C-9EC84DECCEB4}" type="presParOf" srcId="{6CDE2046-4B7F-4079-B22C-642BE62A5DDB}" destId="{EA0717BC-F0EF-4952-9978-954D0DC4299E}" srcOrd="2" destOrd="0" presId="urn:microsoft.com/office/officeart/2005/8/layout/pyramid1"/>
    <dgm:cxn modelId="{1EEA5891-57CA-44F3-8A76-F2D17F624033}" type="presParOf" srcId="{EA0717BC-F0EF-4952-9978-954D0DC4299E}" destId="{27E46902-EFCF-44C3-97BA-4B28315CB24F}" srcOrd="0" destOrd="0" presId="urn:microsoft.com/office/officeart/2005/8/layout/pyramid1"/>
    <dgm:cxn modelId="{5CFF7BE6-1A43-40D2-A62D-0976C7D8D17D}" type="presParOf" srcId="{EA0717BC-F0EF-4952-9978-954D0DC4299E}" destId="{68C2ECA1-B553-4751-B0B1-3D9095830BCB}" srcOrd="1" destOrd="0" presId="urn:microsoft.com/office/officeart/2005/8/layout/pyramid1"/>
    <dgm:cxn modelId="{19444B2B-45D4-434C-9D0F-FF26BD265A4B}" type="presParOf" srcId="{6CDE2046-4B7F-4079-B22C-642BE62A5DDB}" destId="{CD9E4C09-7340-4B42-92A0-E3E6BE352AB4}" srcOrd="3" destOrd="0" presId="urn:microsoft.com/office/officeart/2005/8/layout/pyramid1"/>
    <dgm:cxn modelId="{4B39F910-9940-4DB6-8921-9150CCC9D134}" type="presParOf" srcId="{CD9E4C09-7340-4B42-92A0-E3E6BE352AB4}" destId="{7A9B2A9E-DBB3-4715-A4AB-9E7AF7786F8F}" srcOrd="0" destOrd="0" presId="urn:microsoft.com/office/officeart/2005/8/layout/pyramid1"/>
    <dgm:cxn modelId="{D3F88F98-A03E-4E9F-856F-1423A31FBCFB}" type="presParOf" srcId="{CD9E4C09-7340-4B42-92A0-E3E6BE352AB4}" destId="{080BD1D0-008D-4E5F-B819-B35B2A601B82}" srcOrd="1" destOrd="0" presId="urn:microsoft.com/office/officeart/2005/8/layout/pyramid1"/>
    <dgm:cxn modelId="{57D5143F-D644-4007-9B89-A627013377D7}" type="presParOf" srcId="{6CDE2046-4B7F-4079-B22C-642BE62A5DDB}" destId="{99D26052-9B69-4635-AE4C-72AA8A9EEFDA}" srcOrd="4" destOrd="0" presId="urn:microsoft.com/office/officeart/2005/8/layout/pyramid1"/>
    <dgm:cxn modelId="{BA08A4E0-2243-48A5-8796-0EF059753900}" type="presParOf" srcId="{99D26052-9B69-4635-AE4C-72AA8A9EEFDA}" destId="{13B6B78B-8179-4D94-9882-4E3155815EA2}" srcOrd="0" destOrd="0" presId="urn:microsoft.com/office/officeart/2005/8/layout/pyramid1"/>
    <dgm:cxn modelId="{6305B532-EF4B-46D9-AF69-2DABC6939C70}" type="presParOf" srcId="{99D26052-9B69-4635-AE4C-72AA8A9EEFDA}" destId="{4B8A6C99-8248-4AE7-AEFE-04B17E05454E}" srcOrd="1" destOrd="0" presId="urn:microsoft.com/office/officeart/2005/8/layout/pyramid1"/>
    <dgm:cxn modelId="{43652677-2FDF-4893-9884-944ACE71B10B}" type="presParOf" srcId="{6CDE2046-4B7F-4079-B22C-642BE62A5DDB}" destId="{F26D7111-7CE9-4B6A-AE61-618E94D1E9B4}" srcOrd="5" destOrd="0" presId="urn:microsoft.com/office/officeart/2005/8/layout/pyramid1"/>
    <dgm:cxn modelId="{F356F8B9-A6BD-4E69-8A49-E434C0A56307}" type="presParOf" srcId="{F26D7111-7CE9-4B6A-AE61-618E94D1E9B4}" destId="{106CAE2F-6A73-4D8C-821A-CE1845D28446}" srcOrd="0" destOrd="0" presId="urn:microsoft.com/office/officeart/2005/8/layout/pyramid1"/>
    <dgm:cxn modelId="{9A192698-9650-4DF8-8CA9-687F86ABB717}" type="presParOf" srcId="{F26D7111-7CE9-4B6A-AE61-618E94D1E9B4}" destId="{E3CEC722-6D93-433D-A8B8-F0C2E87A625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1992C-EB3F-47AC-AC92-4E20E15AB4FE}">
      <dsp:nvSpPr>
        <dsp:cNvPr id="0" name=""/>
        <dsp:cNvSpPr/>
      </dsp:nvSpPr>
      <dsp:spPr>
        <a:xfrm>
          <a:off x="3730063" y="0"/>
          <a:ext cx="2952377" cy="1648856"/>
        </a:xfrm>
        <a:prstGeom prst="trapezoid">
          <a:avLst>
            <a:gd name="adj" fmla="val 8900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Творческие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действия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творческое самовыражение</a:t>
          </a:r>
        </a:p>
      </dsp:txBody>
      <dsp:txXfrm>
        <a:off x="3730063" y="0"/>
        <a:ext cx="2952377" cy="1648856"/>
      </dsp:txXfrm>
    </dsp:sp>
    <dsp:sp modelId="{C4D9E6FE-433C-4C4D-AA40-076F001EE49F}">
      <dsp:nvSpPr>
        <dsp:cNvPr id="0" name=""/>
        <dsp:cNvSpPr/>
      </dsp:nvSpPr>
      <dsp:spPr>
        <a:xfrm>
          <a:off x="2745766" y="1648856"/>
          <a:ext cx="4920971" cy="1115616"/>
        </a:xfrm>
        <a:prstGeom prst="trapezoid">
          <a:avLst>
            <a:gd name="adj" fmla="val 89004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Комплексные действия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объединение сложных движений в осознаваемые комплексы</a:t>
          </a:r>
        </a:p>
      </dsp:txBody>
      <dsp:txXfrm>
        <a:off x="3606936" y="1648856"/>
        <a:ext cx="3198631" cy="1115616"/>
      </dsp:txXfrm>
    </dsp:sp>
    <dsp:sp modelId="{27E46902-EFCF-44C3-97BA-4B28315CB24F}">
      <dsp:nvSpPr>
        <dsp:cNvPr id="0" name=""/>
        <dsp:cNvSpPr/>
      </dsp:nvSpPr>
      <dsp:spPr>
        <a:xfrm>
          <a:off x="1980004" y="2764472"/>
          <a:ext cx="6452495" cy="860369"/>
        </a:xfrm>
        <a:prstGeom prst="trapezoid">
          <a:avLst>
            <a:gd name="adj" fmla="val 89004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Двигательные умения и навыки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усвоены базовые действия в определённой сфере</a:t>
          </a:r>
        </a:p>
      </dsp:txBody>
      <dsp:txXfrm>
        <a:off x="3109191" y="2764472"/>
        <a:ext cx="4194122" cy="860369"/>
      </dsp:txXfrm>
    </dsp:sp>
    <dsp:sp modelId="{7A9B2A9E-DBB3-4715-A4AB-9E7AF7786F8F}">
      <dsp:nvSpPr>
        <dsp:cNvPr id="0" name=""/>
        <dsp:cNvSpPr/>
      </dsp:nvSpPr>
      <dsp:spPr>
        <a:xfrm>
          <a:off x="1227590" y="3624842"/>
          <a:ext cx="7957324" cy="845373"/>
        </a:xfrm>
        <a:prstGeom prst="trapezoid">
          <a:avLst>
            <a:gd name="adj" fmla="val 89004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Осознаваемые действия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умение следовать словесным инструкциям (увернуться от мяча, равновесие)</a:t>
          </a:r>
        </a:p>
      </dsp:txBody>
      <dsp:txXfrm>
        <a:off x="2620122" y="3624842"/>
        <a:ext cx="5172260" cy="845373"/>
      </dsp:txXfrm>
    </dsp:sp>
    <dsp:sp modelId="{13B6B78B-8179-4D94-9882-4E3155815EA2}">
      <dsp:nvSpPr>
        <dsp:cNvPr id="0" name=""/>
        <dsp:cNvSpPr/>
      </dsp:nvSpPr>
      <dsp:spPr>
        <a:xfrm>
          <a:off x="536137" y="4470215"/>
          <a:ext cx="9340229" cy="776879"/>
        </a:xfrm>
        <a:prstGeom prst="trapezoid">
          <a:avLst>
            <a:gd name="adj" fmla="val 89004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Сложные действия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образцы движений, сформированные из комбинаций простых движений (бег, прыжки) </a:t>
          </a:r>
        </a:p>
      </dsp:txBody>
      <dsp:txXfrm>
        <a:off x="2170677" y="4470215"/>
        <a:ext cx="6071149" cy="776879"/>
      </dsp:txXfrm>
    </dsp:sp>
    <dsp:sp modelId="{106CAE2F-6A73-4D8C-821A-CE1845D28446}">
      <dsp:nvSpPr>
        <dsp:cNvPr id="0" name=""/>
        <dsp:cNvSpPr/>
      </dsp:nvSpPr>
      <dsp:spPr>
        <a:xfrm>
          <a:off x="0" y="5247094"/>
          <a:ext cx="10412504" cy="602376"/>
        </a:xfrm>
        <a:prstGeom prst="trapezoid">
          <a:avLst>
            <a:gd name="adj" fmla="val 89004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Простые действия в ответ на стимул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  </a:t>
          </a:r>
        </a:p>
      </dsp:txBody>
      <dsp:txXfrm>
        <a:off x="1822188" y="5247094"/>
        <a:ext cx="6768128" cy="602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6DB08A-B9D2-4FBD-9FC1-38D5F9B85C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3BDC5-8C15-49B8-B996-1C101F78C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AEBB46B-26B7-44CA-B5B9-E8282C6091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EDE328-DFD5-4B08-8B26-36BFA6F1D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3DE2D0-E715-4463-B1AF-AF4A86D57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E48767-D933-4EAC-8B88-0BD0CB03A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3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501595-2691-4691-A1AC-43EFADD3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70CB93-38DE-4138-9F3D-9B47E6370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C15E4F-4695-425B-AE65-95E27B13D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A3DCC2-B0B9-44BD-A061-37B24D327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865F75-F719-4C1D-BB96-6F8803C13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49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C6968-B4EA-4DC4-917E-5C16084C8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E4EAC5-0E47-4641-83C5-D96A16A4E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3C2464-3631-46B4-8358-ED00282F7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552AA-3ABE-49E7-91CA-9A953F74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629AE2-F131-4BE4-8F94-B4A395148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7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3267A-C3C8-42BF-BFBA-04AA5205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05027C-6714-4A6D-8470-185201D73A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77B573-0F22-499E-B8C7-04CD2B4CD4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481596-C00E-4F5E-AECC-A8CF31338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B1F885-3501-4B9E-9C1B-72566206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7164CA-FE7C-4062-B7E6-1DED5CB00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3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14832E-F760-408E-AE97-5DF15AD0F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58FB39-54E8-4611-8A44-BF73B73B9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AE5210-AC49-40D2-B04B-68C645031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667F747-3098-4CB7-800D-B1455464C3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41561C-C129-47C3-9C41-EFF5E4305E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9B0631-EACD-4237-9865-1182A2DEB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04DBC3-0004-46F7-ABB1-85B85713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2637CC8-7F1B-4070-A71D-47D00395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8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2B61A-5AFD-4667-9F57-133ABFDC2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4B1443-41BD-48A4-96DE-57E1BD315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D30653-0DF5-4BB8-94EA-59A89931D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D053D4-CFBB-4A50-B63F-5F52D8CC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9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53A6331-E4AF-40A0-9FAD-DFD3D2D6B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7F91B63-BEAD-4AFA-96F3-8738EB54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1F380B-2DBF-430B-B9BA-15FDEF85E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7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DF5987-BD48-4125-A2E4-2BEB606E3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09873C-6AA6-4400-9983-E6622C2F3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A23EB5-41E5-4700-80ED-AD52EFC0E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E63E62-6E26-4F9D-A04F-483D00CF8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5C419D-BFE7-4C75-8AE2-8DBE797B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4B6E59-6DB2-4095-8855-6812150C5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8D8EC-6F52-4C1E-B114-088F690F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0E64714-77F0-417C-8D3D-C837824FDE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1D5EAF-44E2-4DD9-8E41-564F94178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4811CC-27DB-45A5-BDBE-8C4BF1D0C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753D91-38D2-4A41-BEA6-7ED39798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81FBF6-FA27-4B32-88E4-C2C887411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3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1D86D-1D46-4222-9E7E-D6A7C7AA6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BEC02B-B462-49DB-8175-E34DBB2A7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D6B5FE-C525-4B6A-9164-3CC5A1D8A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291EF7-62E3-43F1-833B-7D3B9572B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2874C3-8CBD-4A36-84B3-6925446F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6FC0208-1BAC-4B72-BD87-88B4890709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4B0F13-F93F-4C57-A9A6-41E6B54F7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B45628-14E8-4B25-8E7D-960ED7E0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77418C-EC88-4E87-A19E-BA40C25F0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88B917-E1E7-4425-880B-7E18CCB1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DF53D6B-057A-4E0F-8AA5-4071EAFF7C3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DD53B5-8E7B-40FE-AEBC-A53CB550D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B8887D-A44E-4C7B-80AF-2B7218DEE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6BB7E3-60A1-439C-9E3E-D5D9ACF8E0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F004E-4EF3-4190-B354-E868A21A5822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07272A-1C99-466A-8320-B8B0FB5F0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EDE65B-8459-4707-B46C-795065111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87618-7536-4CE9-81AA-0C28EE2C3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7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3.wdp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microsoft.com/office/2007/relationships/hdphoto" Target="../media/hdphoto4.wdp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31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3BB5D5-8B93-4195-B57F-4253FCE4B6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1623" y="1838933"/>
            <a:ext cx="9888754" cy="2549492"/>
          </a:xfrm>
        </p:spPr>
        <p:txBody>
          <a:bodyPr>
            <a:noAutofit/>
          </a:bodyPr>
          <a:lstStyle/>
          <a:p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Развитие психомоторики и зрительно-двигательной координации у детей дошкольного возраста с ЗПР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67A0B7-E8F4-4B52-B9EF-B870247D7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9505" y="4612341"/>
            <a:ext cx="5181600" cy="1590067"/>
          </a:xfrm>
        </p:spPr>
        <p:txBody>
          <a:bodyPr>
            <a:normAutofit/>
          </a:bodyPr>
          <a:lstStyle/>
          <a:p>
            <a:pPr algn="r"/>
            <a:r>
              <a:rPr lang="ru-RU" b="1" dirty="0"/>
              <a:t>Подготовила: </a:t>
            </a:r>
          </a:p>
          <a:p>
            <a:pPr algn="r"/>
            <a:r>
              <a:rPr lang="ru-RU" b="1" dirty="0"/>
              <a:t>учитель-дефектолог </a:t>
            </a:r>
          </a:p>
          <a:p>
            <a:pPr algn="r"/>
            <a:r>
              <a:rPr lang="ru-RU" b="1" dirty="0"/>
              <a:t>Каунова Антонина Григорьевна</a:t>
            </a:r>
            <a:endParaRPr lang="en-US" b="1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76BF681C-3CC2-4DE5-A0C5-4FAF0D10BD09}"/>
              </a:ext>
            </a:extLst>
          </p:cNvPr>
          <p:cNvSpPr txBox="1">
            <a:spLocks/>
          </p:cNvSpPr>
          <p:nvPr/>
        </p:nvSpPr>
        <p:spPr>
          <a:xfrm>
            <a:off x="1685364" y="655592"/>
            <a:ext cx="8821271" cy="1590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/>
              <a:t>МБОУ «Школа равных возможностей» г. Химки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7031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DF8A1A9C-DE6E-4854-B5DF-B3B08E69239A}"/>
              </a:ext>
            </a:extLst>
          </p:cNvPr>
          <p:cNvSpPr txBox="1">
            <a:spLocks/>
          </p:cNvSpPr>
          <p:nvPr/>
        </p:nvSpPr>
        <p:spPr>
          <a:xfrm>
            <a:off x="1246840" y="94129"/>
            <a:ext cx="10524564" cy="7933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Уровни психомоторных навыков и умений: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BB22EA5-7592-46AD-9136-32AE0AC02C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9520948"/>
              </p:ext>
            </p:extLst>
          </p:nvPr>
        </p:nvGraphicFramePr>
        <p:xfrm>
          <a:off x="1063063" y="699247"/>
          <a:ext cx="10412505" cy="5849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056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E95906E-0B9F-4375-B9EB-3D927F5006DD}"/>
              </a:ext>
            </a:extLst>
          </p:cNvPr>
          <p:cNvSpPr txBox="1">
            <a:spLocks/>
          </p:cNvSpPr>
          <p:nvPr/>
        </p:nvSpPr>
        <p:spPr>
          <a:xfrm>
            <a:off x="1442720" y="-10724"/>
            <a:ext cx="10749280" cy="1947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П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c</a:t>
            </a:r>
            <a:r>
              <a:rPr lang="ru-RU" sz="32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ихомоторика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 – совокупность сознательно регулируемых двигательных актов, связанных с психическими процессами (познавательными, речевыми и эмоционально-волевыми).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5F50D7A-5713-458D-A537-3683EE301649}"/>
              </a:ext>
            </a:extLst>
          </p:cNvPr>
          <p:cNvSpPr txBox="1">
            <a:spLocks/>
          </p:cNvSpPr>
          <p:nvPr/>
        </p:nvSpPr>
        <p:spPr>
          <a:xfrm>
            <a:off x="234576" y="3429000"/>
            <a:ext cx="10749280" cy="1947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Зрительно-моторная координация – выполнение точных, координированных действий под контролем зрения, т.е. в «системе глаз - рука»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DECF97F1-35D8-43DD-9B09-D1F142048F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16153" y="4693033"/>
            <a:ext cx="3608854" cy="1948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AD0E8EB7-FAD0-4EA5-9F76-8DF576293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9928" y="1882248"/>
            <a:ext cx="3223905" cy="1807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2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DF8A1A9C-DE6E-4854-B5DF-B3B08E69239A}"/>
              </a:ext>
            </a:extLst>
          </p:cNvPr>
          <p:cNvSpPr txBox="1">
            <a:spLocks/>
          </p:cNvSpPr>
          <p:nvPr/>
        </p:nvSpPr>
        <p:spPr>
          <a:xfrm>
            <a:off x="1246840" y="94129"/>
            <a:ext cx="10524564" cy="7933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Нарушения психомоторного развития у детей с ЗПР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10A8931-D08A-41C9-99DB-216F06250AFB}"/>
              </a:ext>
            </a:extLst>
          </p:cNvPr>
          <p:cNvSpPr txBox="1">
            <a:spLocks/>
          </p:cNvSpPr>
          <p:nvPr/>
        </p:nvSpPr>
        <p:spPr>
          <a:xfrm>
            <a:off x="1381310" y="1237128"/>
            <a:ext cx="10524564" cy="20439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just">
              <a:lnSpc>
                <a:spcPct val="115000"/>
              </a:lnSpc>
              <a:spcBef>
                <a:spcPts val="400"/>
              </a:spcBef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двигательного тонуса;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Слабо развиты тонкие дифференцированные движения пальцев рук;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одновременности движений и разноименной координации;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Затруднение в создании двигательной программы, в ее автоматизированном воспроизведении;</a:t>
            </a:r>
          </a:p>
          <a:p>
            <a:pPr marL="342900" lvl="0" indent="-342900" algn="just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Недостаточность ритмичности, трудности переключения;</a:t>
            </a:r>
          </a:p>
          <a:p>
            <a:pPr marL="342900" lvl="0" indent="-342900" algn="just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аличие стереотипных лишних движений. </a:t>
            </a:r>
          </a:p>
        </p:txBody>
      </p:sp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B69EBB27-561B-4277-814E-D874077E1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96290" y="2662520"/>
            <a:ext cx="1828799" cy="1828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icture background">
            <a:extLst>
              <a:ext uri="{FF2B5EF4-FFF2-40B4-BE49-F238E27FC236}">
                <a16:creationId xmlns:a16="http://schemas.microsoft.com/office/drawing/2014/main" id="{DE650BA8-9D70-4275-B500-CD07962007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1987167" y="4491319"/>
            <a:ext cx="5738918" cy="1772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10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DF8A1A9C-DE6E-4854-B5DF-B3B08E69239A}"/>
              </a:ext>
            </a:extLst>
          </p:cNvPr>
          <p:cNvSpPr txBox="1">
            <a:spLocks/>
          </p:cNvSpPr>
          <p:nvPr/>
        </p:nvSpPr>
        <p:spPr>
          <a:xfrm>
            <a:off x="1246840" y="94129"/>
            <a:ext cx="10524564" cy="7933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Нарушения зрительно-моторной координации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10A8931-D08A-41C9-99DB-216F06250AFB}"/>
              </a:ext>
            </a:extLst>
          </p:cNvPr>
          <p:cNvSpPr txBox="1">
            <a:spLocks/>
          </p:cNvSpPr>
          <p:nvPr/>
        </p:nvSpPr>
        <p:spPr>
          <a:xfrm>
            <a:off x="1246840" y="652775"/>
            <a:ext cx="10524564" cy="20439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15000"/>
              </a:lnSpc>
              <a:spcBef>
                <a:spcPts val="400"/>
              </a:spcBef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Причина отставания развития зрительно-моторной координации заключается в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нарушении работы механизма, обеспечивающего совместную работу зрительной и двигательной систем.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То есть, зрительная и двигательная системы плохо взаимодействуют друг с другом.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8703617E-1F9B-4593-9742-133B2B350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729" y="3207419"/>
            <a:ext cx="4574709" cy="3014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F50DFC92-3030-4C7C-A8A2-B67903698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54583" y="2143125"/>
            <a:ext cx="3214688" cy="257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A64DC802-3500-4DC8-88C3-FBB18F700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1847" y="4848193"/>
            <a:ext cx="1797424" cy="1797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icture background">
            <a:extLst>
              <a:ext uri="{FF2B5EF4-FFF2-40B4-BE49-F238E27FC236}">
                <a16:creationId xmlns:a16="http://schemas.microsoft.com/office/drawing/2014/main" id="{FA546151-A2A1-4347-8A20-5F28077963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91186" y="4848193"/>
            <a:ext cx="1276998" cy="1723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Picture background">
            <a:extLst>
              <a:ext uri="{FF2B5EF4-FFF2-40B4-BE49-F238E27FC236}">
                <a16:creationId xmlns:a16="http://schemas.microsoft.com/office/drawing/2014/main" id="{006C86A1-C1BE-4B85-9BCB-EF2D8D32A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9971" y="3023908"/>
            <a:ext cx="3381934" cy="3381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67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48D2768-33A5-4674-9316-52CD240AE0FD}"/>
              </a:ext>
            </a:extLst>
          </p:cNvPr>
          <p:cNvSpPr txBox="1">
            <a:spLocks/>
          </p:cNvSpPr>
          <p:nvPr/>
        </p:nvSpPr>
        <p:spPr>
          <a:xfrm>
            <a:off x="833120" y="103394"/>
            <a:ext cx="11278795" cy="1390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Коррекционно-развивающая работа по развитию психомоторных  функций направлена на: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8F4705-6661-455C-B7B1-512D2E78C6C9}"/>
              </a:ext>
            </a:extLst>
          </p:cNvPr>
          <p:cNvSpPr txBox="1">
            <a:spLocks/>
          </p:cNvSpPr>
          <p:nvPr/>
        </p:nvSpPr>
        <p:spPr>
          <a:xfrm>
            <a:off x="457199" y="1201204"/>
            <a:ext cx="12030635" cy="22277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just">
              <a:lnSpc>
                <a:spcPct val="115000"/>
              </a:lnSpc>
              <a:spcBef>
                <a:spcPts val="400"/>
              </a:spcBef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способности к согласованию, ритмичности движений;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умения удерживать равновесие, ориентироваться в пространстве;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дифференцировку мышечных усилий, поддержание оптимального мышечного тонуса;</a:t>
            </a:r>
          </a:p>
          <a:p>
            <a:pPr marL="342900" lvl="0" indent="-342900" algn="just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мелко-моторную организацию движений.</a:t>
            </a:r>
          </a:p>
        </p:txBody>
      </p:sp>
    </p:spTree>
    <p:extLst>
      <p:ext uri="{BB962C8B-B14F-4D97-AF65-F5344CB8AC3E}">
        <p14:creationId xmlns:p14="http://schemas.microsoft.com/office/powerpoint/2010/main" val="125270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48D2768-33A5-4674-9316-52CD240AE0FD}"/>
              </a:ext>
            </a:extLst>
          </p:cNvPr>
          <p:cNvSpPr txBox="1">
            <a:spLocks/>
          </p:cNvSpPr>
          <p:nvPr/>
        </p:nvSpPr>
        <p:spPr>
          <a:xfrm>
            <a:off x="1348740" y="103394"/>
            <a:ext cx="10763175" cy="1390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Развитие координации и умения держать равновесие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8F4705-6661-455C-B7B1-512D2E78C6C9}"/>
              </a:ext>
            </a:extLst>
          </p:cNvPr>
          <p:cNvSpPr txBox="1">
            <a:spLocks/>
          </p:cNvSpPr>
          <p:nvPr/>
        </p:nvSpPr>
        <p:spPr>
          <a:xfrm>
            <a:off x="388620" y="972604"/>
            <a:ext cx="9944100" cy="29135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215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 или игры с:</a:t>
            </a:r>
          </a:p>
          <a:p>
            <a:pPr marL="342900" lvl="0" indent="-342900">
              <a:lnSpc>
                <a:spcPct val="115000"/>
              </a:lnSpc>
              <a:spcBef>
                <a:spcPts val="400"/>
              </a:spcBef>
              <a:buFont typeface="Symbol" panose="05050102010706020507" pitchFamily="18" charset="2"/>
              <a:buChar char="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отбиванием мяча от наклонной плоскости или ракеткой;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подкидыванием мяча и его ловлей;</a:t>
            </a: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упражнениям с мешочками.</a:t>
            </a: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C824BF5F-EC01-484E-9604-04ED62D4B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134" y="3650482"/>
            <a:ext cx="5149072" cy="2913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9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48D2768-33A5-4674-9316-52CD240AE0FD}"/>
              </a:ext>
            </a:extLst>
          </p:cNvPr>
          <p:cNvSpPr txBox="1">
            <a:spLocks/>
          </p:cNvSpPr>
          <p:nvPr/>
        </p:nvSpPr>
        <p:spPr>
          <a:xfrm>
            <a:off x="1398758" y="86465"/>
            <a:ext cx="10763175" cy="938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Упражнения на развитие мышечных </a:t>
            </a:r>
            <a:r>
              <a:rPr lang="ru-RU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дистоний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8F4705-6661-455C-B7B1-512D2E78C6C9}"/>
              </a:ext>
            </a:extLst>
          </p:cNvPr>
          <p:cNvSpPr txBox="1">
            <a:spLocks/>
          </p:cNvSpPr>
          <p:nvPr/>
        </p:nvSpPr>
        <p:spPr>
          <a:xfrm>
            <a:off x="926842" y="878474"/>
            <a:ext cx="11123389" cy="16764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215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Эти упражнения направлены на расширение диапазона движений по следующим параметрам: быстрые — медленные, мягкие — жесткие, сильные — слабые, тяжелые — легкие, непрерывные — отрывистые, свободные — с сопротивлением.</a:t>
            </a:r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3AA2E24D-7680-4558-A4C9-AD0A9BEEF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7196" y="2185437"/>
            <a:ext cx="2954826" cy="2385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icture background">
            <a:extLst>
              <a:ext uri="{FF2B5EF4-FFF2-40B4-BE49-F238E27FC236}">
                <a16:creationId xmlns:a16="http://schemas.microsoft.com/office/drawing/2014/main" id="{959541EB-37D5-472B-BBBC-D9CCEB50D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0173" y="2185437"/>
            <a:ext cx="2083737" cy="2385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Picture background">
            <a:extLst>
              <a:ext uri="{FF2B5EF4-FFF2-40B4-BE49-F238E27FC236}">
                <a16:creationId xmlns:a16="http://schemas.microsoft.com/office/drawing/2014/main" id="{CE0A962E-9B16-4B1D-9A7F-A490D5AF1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4690" y="4743986"/>
            <a:ext cx="2634197" cy="1975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Picture background">
            <a:extLst>
              <a:ext uri="{FF2B5EF4-FFF2-40B4-BE49-F238E27FC236}">
                <a16:creationId xmlns:a16="http://schemas.microsoft.com/office/drawing/2014/main" id="{1B93D608-57DC-4C3D-AA3C-875442CBF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7835" y="4743986"/>
            <a:ext cx="2705878" cy="1975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3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48D2768-33A5-4674-9316-52CD240AE0FD}"/>
              </a:ext>
            </a:extLst>
          </p:cNvPr>
          <p:cNvSpPr txBox="1">
            <a:spLocks/>
          </p:cNvSpPr>
          <p:nvPr/>
        </p:nvSpPr>
        <p:spPr>
          <a:xfrm>
            <a:off x="1398758" y="153700"/>
            <a:ext cx="10763175" cy="938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Формирование навыков внимания и преодоления стереотипов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8F4705-6661-455C-B7B1-512D2E78C6C9}"/>
              </a:ext>
            </a:extLst>
          </p:cNvPr>
          <p:cNvSpPr txBox="1">
            <a:spLocks/>
          </p:cNvSpPr>
          <p:nvPr/>
        </p:nvSpPr>
        <p:spPr>
          <a:xfrm>
            <a:off x="926842" y="1119151"/>
            <a:ext cx="11123389" cy="269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21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Упражнения строятся по следующему принципу: задается условный сигнал (хлопок, колокольчик) и соответствующая ему реакция. </a:t>
            </a:r>
          </a:p>
          <a:p>
            <a:pPr marL="342900" lvl="0" indent="-342900" algn="just">
              <a:lnSpc>
                <a:spcPct val="100000"/>
              </a:lnSpc>
              <a:spcBef>
                <a:spcPts val="400"/>
              </a:spcBef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«Стоп-упражнения», </a:t>
            </a:r>
          </a:p>
          <a:p>
            <a:pPr marL="342900" lvl="0" indent="-342900" algn="just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«Зеваки», </a:t>
            </a:r>
          </a:p>
          <a:p>
            <a:pPr marL="342900" lvl="0" indent="-342900" algn="just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«Условный сигнал», </a:t>
            </a:r>
          </a:p>
          <a:p>
            <a:pPr marL="342900" lvl="0" indent="-342900" algn="just">
              <a:lnSpc>
                <a:spcPct val="100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«Хлопки».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0DEB9AD-677F-40E9-9D92-CA06C73EC3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2829" y="3818965"/>
            <a:ext cx="6067425" cy="2699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E551CD09-6E0D-4F87-AC0D-558DE8BBC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15" b="97500" l="3778" r="98222">
                        <a14:foregroundMark x1="43333" y1="27037" x2="56111" y2="28796"/>
                        <a14:foregroundMark x1="56111" y1="28796" x2="50000" y2="36852"/>
                        <a14:foregroundMark x1="50000" y1="36852" x2="42667" y2="24815"/>
                        <a14:foregroundMark x1="42667" y1="24815" x2="50111" y2="26111"/>
                        <a14:foregroundMark x1="47333" y1="32778" x2="53889" y2="30741"/>
                        <a14:foregroundMark x1="59556" y1="13148" x2="22333" y2="1204"/>
                        <a14:foregroundMark x1="22333" y1="1204" x2="15111" y2="8426"/>
                        <a14:foregroundMark x1="15111" y1="8426" x2="6444" y2="41481"/>
                        <a14:foregroundMark x1="6444" y1="41481" x2="5444" y2="42778"/>
                        <a14:foregroundMark x1="18889" y1="5093" x2="37000" y2="2130"/>
                        <a14:foregroundMark x1="37000" y1="2130" x2="46444" y2="2315"/>
                        <a14:foregroundMark x1="46444" y1="2315" x2="55778" y2="8426"/>
                        <a14:foregroundMark x1="45222" y1="6852" x2="25778" y2="11759"/>
                        <a14:foregroundMark x1="25778" y1="11759" x2="14222" y2="24167"/>
                        <a14:foregroundMark x1="14222" y1="24167" x2="11778" y2="31759"/>
                        <a14:foregroundMark x1="11778" y1="31759" x2="17667" y2="34352"/>
                        <a14:foregroundMark x1="13889" y1="35463" x2="21000" y2="38426"/>
                        <a14:foregroundMark x1="17667" y1="29630" x2="34222" y2="10741"/>
                        <a14:foregroundMark x1="34222" y1="10741" x2="43778" y2="8426"/>
                        <a14:foregroundMark x1="35778" y1="5926" x2="23000" y2="10556"/>
                        <a14:foregroundMark x1="23000" y1="10556" x2="16778" y2="15648"/>
                        <a14:foregroundMark x1="16778" y1="15648" x2="13889" y2="23333"/>
                        <a14:foregroundMark x1="5667" y1="39815" x2="11222" y2="45093"/>
                        <a14:foregroundMark x1="11222" y1="45093" x2="11556" y2="44907"/>
                        <a14:foregroundMark x1="3778" y1="40741" x2="9444" y2="46019"/>
                        <a14:foregroundMark x1="9444" y1="46019" x2="9889" y2="45648"/>
                        <a14:foregroundMark x1="53667" y1="35278" x2="48667" y2="41296"/>
                        <a14:foregroundMark x1="48667" y1="41296" x2="46444" y2="41389"/>
                        <a14:foregroundMark x1="23556" y1="88981" x2="35556" y2="85926"/>
                        <a14:foregroundMark x1="35556" y1="85926" x2="35556" y2="85926"/>
                        <a14:foregroundMark x1="40556" y1="86667" x2="54778" y2="86852"/>
                        <a14:foregroundMark x1="54778" y1="86852" x2="58889" y2="85278"/>
                        <a14:foregroundMark x1="62111" y1="91204" x2="70222" y2="86389"/>
                        <a14:foregroundMark x1="70222" y1="86389" x2="78000" y2="76667"/>
                        <a14:foregroundMark x1="78000" y1="76667" x2="79556" y2="70741"/>
                        <a14:foregroundMark x1="72222" y1="79815" x2="73889" y2="83704"/>
                        <a14:foregroundMark x1="31111" y1="12963" x2="23000" y2="16574"/>
                        <a14:foregroundMark x1="23000" y1="16574" x2="20000" y2="24630"/>
                        <a14:foregroundMark x1="20000" y1="24630" x2="20000" y2="25648"/>
                        <a14:foregroundMark x1="24222" y1="91389" x2="32000" y2="90370"/>
                        <a14:foregroundMark x1="35111" y1="87870" x2="37556" y2="97222"/>
                        <a14:foregroundMark x1="37556" y1="97222" x2="47889" y2="95185"/>
                        <a14:foregroundMark x1="47889" y1="95185" x2="48222" y2="94907"/>
                        <a14:foregroundMark x1="42667" y1="86852" x2="45889" y2="92963"/>
                        <a14:foregroundMark x1="30667" y1="97407" x2="42889" y2="97500"/>
                        <a14:foregroundMark x1="42889" y1="97500" x2="45000" y2="97037"/>
                        <a14:foregroundMark x1="5889" y1="40185" x2="5667" y2="47593"/>
                        <a14:foregroundMark x1="5667" y1="47593" x2="9222" y2="46481"/>
                        <a14:foregroundMark x1="89222" y1="70185" x2="97111" y2="74537"/>
                        <a14:foregroundMark x1="97111" y1="74537" x2="90556" y2="79630"/>
                        <a14:foregroundMark x1="90556" y1="79630" x2="89222" y2="78241"/>
                        <a14:foregroundMark x1="63778" y1="91204" x2="78667" y2="83611"/>
                        <a14:foregroundMark x1="78667" y1="83611" x2="78889" y2="82963"/>
                        <a14:foregroundMark x1="93444" y1="73148" x2="98222" y2="79167"/>
                        <a14:foregroundMark x1="98222" y1="79167" x2="92222" y2="82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030486" y="3211110"/>
            <a:ext cx="2912052" cy="3493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26B79B21-5F39-4A28-BFD3-979500546D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5" b="91194" l="2439" r="94817">
                        <a14:foregroundMark x1="94817" y1="12329" x2="82012" y2="14677"/>
                        <a14:foregroundMark x1="18902" y1="47750" x2="5183" y2="52838"/>
                        <a14:foregroundMark x1="5183" y1="52838" x2="4573" y2="52446"/>
                        <a14:foregroundMark x1="38720" y1="47162" x2="47256" y2="54207"/>
                        <a14:foregroundMark x1="51829" y1="40117" x2="59756" y2="43640"/>
                        <a14:foregroundMark x1="37195" y1="85714" x2="25305" y2="90411"/>
                        <a14:foregroundMark x1="65549" y1="91389" x2="69207" y2="85323"/>
                        <a14:foregroundMark x1="3354" y1="56164" x2="7927" y2="53620"/>
                        <a14:foregroundMark x1="2439" y1="52250" x2="14939" y2="49119"/>
                        <a14:foregroundMark x1="62805" y1="23483" x2="64024" y2="360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94267" y="1880603"/>
            <a:ext cx="2353234" cy="3661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3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48D2768-33A5-4674-9316-52CD240AE0FD}"/>
              </a:ext>
            </a:extLst>
          </p:cNvPr>
          <p:cNvSpPr txBox="1">
            <a:spLocks/>
          </p:cNvSpPr>
          <p:nvPr/>
        </p:nvSpPr>
        <p:spPr>
          <a:xfrm>
            <a:off x="1398758" y="-52040"/>
            <a:ext cx="10763175" cy="938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Кинезиологические</a:t>
            </a: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 упражнения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8F4705-6661-455C-B7B1-512D2E78C6C9}"/>
              </a:ext>
            </a:extLst>
          </p:cNvPr>
          <p:cNvSpPr txBox="1">
            <a:spLocks/>
          </p:cNvSpPr>
          <p:nvPr/>
        </p:nvSpPr>
        <p:spPr>
          <a:xfrm>
            <a:off x="998559" y="632322"/>
            <a:ext cx="11123389" cy="13081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21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Перекрестные телесные упражнения - «Ладошки», «Кулак — ладонь», «Ухо — нос», «Ритмичный рисунок», «Колечко», «Лезгинка».</a:t>
            </a:r>
          </a:p>
          <a:p>
            <a:pPr indent="45021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9BB06D-FEDD-4C96-AFA5-63B39A799E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151" y="3620944"/>
            <a:ext cx="2260578" cy="3116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00DBCC65-539C-4EFE-AB16-D037F6EBF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0965" y="1346712"/>
            <a:ext cx="1667734" cy="1025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CF2B3416-A90B-46B3-BD74-8F5BFD57D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57433" y="1353222"/>
            <a:ext cx="1773416" cy="1019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0" descr="Picture background">
            <a:extLst>
              <a:ext uri="{FF2B5EF4-FFF2-40B4-BE49-F238E27FC236}">
                <a16:creationId xmlns:a16="http://schemas.microsoft.com/office/drawing/2014/main" id="{C72FA952-8B73-4E75-82F9-3A426A12B6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63942" y="2660491"/>
            <a:ext cx="4266907" cy="1825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8" descr="Picture background">
            <a:extLst>
              <a:ext uri="{FF2B5EF4-FFF2-40B4-BE49-F238E27FC236}">
                <a16:creationId xmlns:a16="http://schemas.microsoft.com/office/drawing/2014/main" id="{27802059-2766-43E1-9D48-10791E982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99596" y="4670309"/>
            <a:ext cx="2595598" cy="2066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6" descr="Picture background">
            <a:extLst>
              <a:ext uri="{FF2B5EF4-FFF2-40B4-BE49-F238E27FC236}">
                <a16:creationId xmlns:a16="http://schemas.microsoft.com/office/drawing/2014/main" id="{0078AC82-184A-428A-997A-ECBD6A383F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1151" y="1477344"/>
            <a:ext cx="3400293" cy="2043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AA5974B0-67E5-4C7C-8E28-97CB9E509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25470" y="1477344"/>
            <a:ext cx="3519768" cy="2050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1A14077D-4F66-47E1-94CA-2A84D0990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7284" y="3621299"/>
            <a:ext cx="2260578" cy="3116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43A5EC61-8BBD-4670-A8ED-D6C395C63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4814" y="4670309"/>
            <a:ext cx="2930877" cy="2050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78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48D2768-33A5-4674-9316-52CD240AE0FD}"/>
              </a:ext>
            </a:extLst>
          </p:cNvPr>
          <p:cNvSpPr txBox="1">
            <a:spLocks/>
          </p:cNvSpPr>
          <p:nvPr/>
        </p:nvSpPr>
        <p:spPr>
          <a:xfrm>
            <a:off x="1398758" y="176559"/>
            <a:ext cx="10763175" cy="938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Развитие зрительно-моторной координации</a:t>
            </a:r>
          </a:p>
          <a:p>
            <a:pPr>
              <a:spcAft>
                <a:spcPts val="600"/>
              </a:spcAft>
            </a:pP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1. Представления о собственном теле: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8F4705-6661-455C-B7B1-512D2E78C6C9}"/>
              </a:ext>
            </a:extLst>
          </p:cNvPr>
          <p:cNvSpPr txBox="1">
            <a:spLocks/>
          </p:cNvSpPr>
          <p:nvPr/>
        </p:nvSpPr>
        <p:spPr>
          <a:xfrm>
            <a:off x="766483" y="1128564"/>
            <a:ext cx="11355466" cy="25424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215" algn="just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Дидактические игры: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«Познакомимся с собой», «Покажи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правильно», «Части тела», «Обезьянки строят рожицы», «Правильное и Неправильное зеркало».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Самомассаж: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 -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«Обезьяна расчесывается», «Ушки», «Веселые носики».</a:t>
            </a:r>
          </a:p>
          <a:p>
            <a:pPr indent="450215" algn="just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Соматогностические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тактильные игры: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 - «Повтори позу», «Телесные фигуры, буквы и цифры», «Рисунки и буквы на спине и на ладонях».</a:t>
            </a:r>
          </a:p>
        </p:txBody>
      </p:sp>
      <p:pic>
        <p:nvPicPr>
          <p:cNvPr id="13" name="Picture 2" descr="Picture background">
            <a:extLst>
              <a:ext uri="{FF2B5EF4-FFF2-40B4-BE49-F238E27FC236}">
                <a16:creationId xmlns:a16="http://schemas.microsoft.com/office/drawing/2014/main" id="{45DB3657-0CC4-4539-8FD4-86C6BB4E9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091" y="3780298"/>
            <a:ext cx="3627252" cy="2937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0" descr="Picture background">
            <a:extLst>
              <a:ext uri="{FF2B5EF4-FFF2-40B4-BE49-F238E27FC236}">
                <a16:creationId xmlns:a16="http://schemas.microsoft.com/office/drawing/2014/main" id="{122F5019-1EC2-4628-B5E3-05D8C5944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2796" y="4319642"/>
            <a:ext cx="4115098" cy="1859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2" descr="Picture background">
            <a:extLst>
              <a:ext uri="{FF2B5EF4-FFF2-40B4-BE49-F238E27FC236}">
                <a16:creationId xmlns:a16="http://schemas.microsoft.com/office/drawing/2014/main" id="{011EFA27-81D3-478F-89C8-9C70BC2EBF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5718" t="2797" r="14869" b="2001"/>
          <a:stretch/>
        </p:blipFill>
        <p:spPr bwMode="auto">
          <a:xfrm>
            <a:off x="9345706" y="3684493"/>
            <a:ext cx="2255203" cy="309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88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48D2768-33A5-4674-9316-52CD240AE0FD}"/>
              </a:ext>
            </a:extLst>
          </p:cNvPr>
          <p:cNvSpPr txBox="1">
            <a:spLocks/>
          </p:cNvSpPr>
          <p:nvPr/>
        </p:nvSpPr>
        <p:spPr>
          <a:xfrm>
            <a:off x="1398758" y="176559"/>
            <a:ext cx="10763175" cy="938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Развитие зрительно-моторной координации</a:t>
            </a:r>
          </a:p>
          <a:p>
            <a:pPr>
              <a:spcAft>
                <a:spcPts val="600"/>
              </a:spcAft>
            </a:pP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2. Ориентировка в окружающем пространстве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8F4705-6661-455C-B7B1-512D2E78C6C9}"/>
              </a:ext>
            </a:extLst>
          </p:cNvPr>
          <p:cNvSpPr txBox="1">
            <a:spLocks/>
          </p:cNvSpPr>
          <p:nvPr/>
        </p:nvSpPr>
        <p:spPr>
          <a:xfrm>
            <a:off x="766483" y="1128564"/>
            <a:ext cx="11355466" cy="1591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just">
              <a:lnSpc>
                <a:spcPct val="115000"/>
              </a:lnSpc>
              <a:spcBef>
                <a:spcPts val="400"/>
              </a:spcBef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 и игры - «Положи предмет», «Кто стоит близко, а кто далеко?», «Угадай, что изменилось?»,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 какой стороны звук?»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 algn="just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Выполнение задания по инструкции - «Встань на нужно место», «Флажок».</a:t>
            </a:r>
          </a:p>
        </p:txBody>
      </p:sp>
      <p:pic>
        <p:nvPicPr>
          <p:cNvPr id="10" name="Picture 12" descr="Picture background">
            <a:extLst>
              <a:ext uri="{FF2B5EF4-FFF2-40B4-BE49-F238E27FC236}">
                <a16:creationId xmlns:a16="http://schemas.microsoft.com/office/drawing/2014/main" id="{DFFA710C-8CDA-4054-8212-15CE873F6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3383707" y="2756135"/>
            <a:ext cx="4685491" cy="1446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Picture background">
            <a:extLst>
              <a:ext uri="{FF2B5EF4-FFF2-40B4-BE49-F238E27FC236}">
                <a16:creationId xmlns:a16="http://schemas.microsoft.com/office/drawing/2014/main" id="{0BF52A3F-CE4C-45EC-9337-4387FB5C7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83707" y="4361358"/>
            <a:ext cx="4611755" cy="216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Picture background">
            <a:extLst>
              <a:ext uri="{FF2B5EF4-FFF2-40B4-BE49-F238E27FC236}">
                <a16:creationId xmlns:a16="http://schemas.microsoft.com/office/drawing/2014/main" id="{DBC5B142-55DA-47DA-A40D-81B64B22F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1127" y="3364127"/>
            <a:ext cx="3637441" cy="2673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44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48D2768-33A5-4674-9316-52CD240AE0FD}"/>
              </a:ext>
            </a:extLst>
          </p:cNvPr>
          <p:cNvSpPr txBox="1">
            <a:spLocks/>
          </p:cNvSpPr>
          <p:nvPr/>
        </p:nvSpPr>
        <p:spPr>
          <a:xfrm>
            <a:off x="1398758" y="176559"/>
            <a:ext cx="10763175" cy="938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Развитие зрительно-моторной координации</a:t>
            </a:r>
          </a:p>
          <a:p>
            <a:pPr>
              <a:spcAft>
                <a:spcPts val="600"/>
              </a:spcAft>
            </a:pP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3. Ориентировка на плоскости и листе бумаги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8F4705-6661-455C-B7B1-512D2E78C6C9}"/>
              </a:ext>
            </a:extLst>
          </p:cNvPr>
          <p:cNvSpPr txBox="1">
            <a:spLocks/>
          </p:cNvSpPr>
          <p:nvPr/>
        </p:nvSpPr>
        <p:spPr>
          <a:xfrm>
            <a:off x="691427" y="1193480"/>
            <a:ext cx="11355466" cy="2961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 -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Рисунки двумя руками по заданному образцу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Путь муравьишки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Загадочный контур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Продолжи орнамент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Выкладывание разных узоров из мозаики по образцу;</a:t>
            </a:r>
          </a:p>
          <a:p>
            <a:pPr marL="285750" lvl="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Выкладывание рисунков из палочек по образцу;</a:t>
            </a:r>
          </a:p>
          <a:p>
            <a:pPr marL="285750" lvl="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 - «Продолжи ряд», «Копирование фигур», «Дорисуй левую (правую) половинку рисунка», «Нарисуй такой же», «Графические диктанты»,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Танграм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450215" algn="just">
              <a:lnSpc>
                <a:spcPct val="115000"/>
              </a:lnSpc>
              <a:spcAft>
                <a:spcPts val="40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Picture background">
            <a:extLst>
              <a:ext uri="{FF2B5EF4-FFF2-40B4-BE49-F238E27FC236}">
                <a16:creationId xmlns:a16="http://schemas.microsoft.com/office/drawing/2014/main" id="{96A2ADA1-8D87-4B5F-9323-0A6707B1C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456" y="3958082"/>
            <a:ext cx="2723359" cy="272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7A2A6DF2-7D97-40FA-A9F3-08EBFE5FB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1839" y="3958081"/>
            <a:ext cx="2725251" cy="272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Picture background">
            <a:extLst>
              <a:ext uri="{FF2B5EF4-FFF2-40B4-BE49-F238E27FC236}">
                <a16:creationId xmlns:a16="http://schemas.microsoft.com/office/drawing/2014/main" id="{9CCC0D15-77FF-40CF-AEA9-671DDE030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23534" y="3958081"/>
            <a:ext cx="2723359" cy="272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Picture background">
            <a:extLst>
              <a:ext uri="{FF2B5EF4-FFF2-40B4-BE49-F238E27FC236}">
                <a16:creationId xmlns:a16="http://schemas.microsoft.com/office/drawing/2014/main" id="{3AF9E98C-3E4F-4155-8EF1-D51A2EC02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82013" y="4492766"/>
            <a:ext cx="3196597" cy="165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0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48D2768-33A5-4674-9316-52CD240AE0FD}"/>
              </a:ext>
            </a:extLst>
          </p:cNvPr>
          <p:cNvSpPr txBox="1">
            <a:spLocks/>
          </p:cNvSpPr>
          <p:nvPr/>
        </p:nvSpPr>
        <p:spPr>
          <a:xfrm>
            <a:off x="1398758" y="176559"/>
            <a:ext cx="10763175" cy="155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Развитие зрительно-моторной координации</a:t>
            </a:r>
          </a:p>
          <a:p>
            <a:pPr>
              <a:spcAft>
                <a:spcPts val="600"/>
              </a:spcAft>
            </a:pP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4. Понимание и употребление грамматических конструкций, выражающих пространственные отношения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28F4705-6661-455C-B7B1-512D2E78C6C9}"/>
              </a:ext>
            </a:extLst>
          </p:cNvPr>
          <p:cNvSpPr txBox="1">
            <a:spLocks/>
          </p:cNvSpPr>
          <p:nvPr/>
        </p:nvSpPr>
        <p:spPr>
          <a:xfrm>
            <a:off x="282388" y="1193479"/>
            <a:ext cx="11764505" cy="2773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215" algn="just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 – «Спереди - сзади», «Право - лево», «Кто стоит впереди», игра «Не зевай, соседей называй», «Кто за дедом, кто за внучкой», «Кто убежал и где он стоял?», «Кто где стоит?», «Встань перед Катей, Колей, Мишей», «Назови того, кто перед (за) тобой», «Логические задачи».</a:t>
            </a:r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FBA79652-1C20-4E48-83A5-123F640279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7348" y="3618278"/>
            <a:ext cx="4713934" cy="3010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E9ACCF10-F8DE-47A7-942C-7D2FCC756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5" r="-1"/>
          <a:stretch/>
        </p:blipFill>
        <p:spPr bwMode="auto">
          <a:xfrm>
            <a:off x="9279040" y="3106270"/>
            <a:ext cx="2767853" cy="3522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icture background">
            <a:extLst>
              <a:ext uri="{FF2B5EF4-FFF2-40B4-BE49-F238E27FC236}">
                <a16:creationId xmlns:a16="http://schemas.microsoft.com/office/drawing/2014/main" id="{9D5DA35E-956B-47AC-9A3E-4010EB33A5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18970" y="4105547"/>
            <a:ext cx="4122382" cy="2035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44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43F514-19B5-4B2E-9D51-473D268F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268" y="1479378"/>
            <a:ext cx="8652681" cy="1815152"/>
          </a:xfrm>
        </p:spPr>
        <p:txBody>
          <a:bodyPr>
            <a:normAutofit/>
          </a:bodyPr>
          <a:lstStyle/>
          <a:p>
            <a:r>
              <a:rPr lang="ru-RU" sz="7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Спасибо за внимание!</a:t>
            </a:r>
            <a:endParaRPr lang="en-US" sz="7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7412" name="Picture 4" descr="Picture background">
            <a:extLst>
              <a:ext uri="{FF2B5EF4-FFF2-40B4-BE49-F238E27FC236}">
                <a16:creationId xmlns:a16="http://schemas.microsoft.com/office/drawing/2014/main" id="{F8243274-CC35-4B5D-B499-AFC4C24B6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38186" y="305733"/>
            <a:ext cx="4925736" cy="1426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Picture background">
            <a:extLst>
              <a:ext uri="{FF2B5EF4-FFF2-40B4-BE49-F238E27FC236}">
                <a16:creationId xmlns:a16="http://schemas.microsoft.com/office/drawing/2014/main" id="{7BD09AC5-88D7-4EA1-B804-25C1924417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77051" y="305733"/>
            <a:ext cx="2349761" cy="1308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icture background">
            <a:extLst>
              <a:ext uri="{FF2B5EF4-FFF2-40B4-BE49-F238E27FC236}">
                <a16:creationId xmlns:a16="http://schemas.microsoft.com/office/drawing/2014/main" id="{C16226E7-FF08-4FE1-9775-A241C1BFA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0831" y="3216153"/>
            <a:ext cx="3805054" cy="3041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cture background">
            <a:extLst>
              <a:ext uri="{FF2B5EF4-FFF2-40B4-BE49-F238E27FC236}">
                <a16:creationId xmlns:a16="http://schemas.microsoft.com/office/drawing/2014/main" id="{931BF1C9-621E-4CCC-8672-A8C9679695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35721" y="3501961"/>
            <a:ext cx="4406914" cy="2470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21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697</Words>
  <Application>Microsoft Office PowerPoint</Application>
  <PresentationFormat>Широкоэкранный</PresentationFormat>
  <Paragraphs>66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Times New Roman</vt:lpstr>
      <vt:lpstr>Тема Office</vt:lpstr>
      <vt:lpstr>Развитие психомоторики и зрительно-двигательной координации у детей дошкольного возраста с ЗПР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Екатерина Чимутова</cp:lastModifiedBy>
  <cp:revision>121</cp:revision>
  <dcterms:created xsi:type="dcterms:W3CDTF">2020-10-04T11:13:34Z</dcterms:created>
  <dcterms:modified xsi:type="dcterms:W3CDTF">2026-07-27T17:12:43Z</dcterms:modified>
</cp:coreProperties>
</file>