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375" r:id="rId2"/>
    <p:sldId id="376" r:id="rId3"/>
    <p:sldId id="257" r:id="rId4"/>
    <p:sldId id="272" r:id="rId5"/>
    <p:sldId id="279" r:id="rId6"/>
    <p:sldId id="283" r:id="rId7"/>
    <p:sldId id="284" r:id="rId8"/>
    <p:sldId id="378" r:id="rId9"/>
    <p:sldId id="381" r:id="rId10"/>
    <p:sldId id="379" r:id="rId11"/>
    <p:sldId id="306" r:id="rId12"/>
    <p:sldId id="343" r:id="rId13"/>
    <p:sldId id="347" r:id="rId14"/>
    <p:sldId id="348" r:id="rId15"/>
    <p:sldId id="377" r:id="rId16"/>
    <p:sldId id="380" r:id="rId17"/>
    <p:sldId id="382" r:id="rId18"/>
    <p:sldId id="291" r:id="rId19"/>
    <p:sldId id="292" r:id="rId20"/>
    <p:sldId id="293" r:id="rId21"/>
    <p:sldId id="294" r:id="rId22"/>
    <p:sldId id="295" r:id="rId23"/>
    <p:sldId id="296" r:id="rId24"/>
    <p:sldId id="305" r:id="rId25"/>
    <p:sldId id="349" r:id="rId26"/>
    <p:sldId id="350" r:id="rId27"/>
    <p:sldId id="351" r:id="rId28"/>
    <p:sldId id="352" r:id="rId29"/>
    <p:sldId id="353" r:id="rId30"/>
    <p:sldId id="307" r:id="rId31"/>
    <p:sldId id="308" r:id="rId32"/>
    <p:sldId id="309" r:id="rId33"/>
    <p:sldId id="310" r:id="rId34"/>
    <p:sldId id="311" r:id="rId35"/>
    <p:sldId id="333" r:id="rId36"/>
    <p:sldId id="355" r:id="rId37"/>
    <p:sldId id="356" r:id="rId38"/>
    <p:sldId id="357" r:id="rId39"/>
    <p:sldId id="358" r:id="rId40"/>
    <p:sldId id="373" r:id="rId4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0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706" autoAdjust="0"/>
  </p:normalViewPr>
  <p:slideViewPr>
    <p:cSldViewPr snapToGrid="0">
      <p:cViewPr varScale="1">
        <p:scale>
          <a:sx n="85" d="100"/>
          <a:sy n="85" d="100"/>
        </p:scale>
        <p:origin x="547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 showGuides="1">
      <p:cViewPr varScale="1">
        <p:scale>
          <a:sx n="88" d="100"/>
          <a:sy n="88" d="100"/>
        </p:scale>
        <p:origin x="307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5F8B024-5D62-4644-A45F-CE22E2B14DF2}" type="datetime1">
              <a:rPr lang="ru-RU" smtClean="0"/>
              <a:t>26.07.2026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98501B-77B5-4365-9881-C6E19A3C1E4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2D503-C93A-4B9F-B33D-A02F8025E098}" type="datetime1">
              <a:rPr lang="ru-RU" smtClean="0"/>
              <a:pPr/>
              <a:t>26.07.2026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C8BD8E7-1312-41F3-99C4-6DA5AF89196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6668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8362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9371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u-RU" smtClean="0"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2042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1548245"/>
            <a:ext cx="10515600" cy="2240280"/>
          </a:xfrm>
        </p:spPr>
        <p:txBody>
          <a:bodyPr rtlCol="0"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3854659"/>
            <a:ext cx="10515600" cy="114300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рисунками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</p:spPr>
        <p:txBody>
          <a:bodyPr rtlCol="0"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4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6374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BA994C-0A68-4F64-BDAE-B675475366AA}" type="datetime1">
              <a:rPr lang="ru-RU" noProof="0" smtClean="0"/>
              <a:t>26.07.2026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2483427"/>
            <a:ext cx="10515600" cy="2743200"/>
          </a:xfrm>
        </p:spPr>
        <p:txBody>
          <a:bodyPr rtlCol="0"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5" name="Текст 4"/>
          <p:cNvSpPr>
            <a:spLocks noGrp="1"/>
          </p:cNvSpPr>
          <p:nvPr>
            <p:ph type="body" sz="quarter" idx="10"/>
          </p:nvPr>
        </p:nvSpPr>
        <p:spPr>
          <a:xfrm>
            <a:off x="835025" y="5257800"/>
            <a:ext cx="1051560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 cap="all" spc="50" baseline="0">
                <a:solidFill>
                  <a:schemeClr val="bg1"/>
                </a:solidFill>
              </a:defRPr>
            </a:lvl1pPr>
            <a:lvl2pPr marL="365760" indent="0" algn="ctr">
              <a:buNone/>
              <a:defRPr sz="2000" cap="all" spc="50" baseline="0">
                <a:solidFill>
                  <a:schemeClr val="bg1"/>
                </a:solidFill>
              </a:defRPr>
            </a:lvl2pPr>
            <a:lvl3pPr algn="ctr">
              <a:defRPr sz="2000" cap="all" spc="50" baseline="0">
                <a:solidFill>
                  <a:schemeClr val="bg1"/>
                </a:solidFill>
              </a:defRPr>
            </a:lvl3pPr>
            <a:lvl4pPr algn="ctr">
              <a:defRPr sz="2000" cap="all" spc="50" baseline="0">
                <a:solidFill>
                  <a:schemeClr val="bg1"/>
                </a:solidFill>
              </a:defRPr>
            </a:lvl4pPr>
            <a:lvl5pPr algn="ctr">
              <a:defRPr sz="2000" cap="all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24000" y="1714500"/>
            <a:ext cx="4495800" cy="446227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495800" cy="446227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0B90051-B0A1-488B-A3B4-8D15CA6D5AAE}" type="datetime1">
              <a:rPr lang="ru-RU" noProof="0" smtClean="0"/>
              <a:t>26.07.2026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7048" y="1733162"/>
            <a:ext cx="4498848" cy="6858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7048" y="2481943"/>
            <a:ext cx="4498848" cy="369025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Замещающий текст 4"/>
          <p:cNvSpPr>
            <a:spLocks noGrp="1"/>
          </p:cNvSpPr>
          <p:nvPr>
            <p:ph type="body" sz="quarter" idx="3"/>
          </p:nvPr>
        </p:nvSpPr>
        <p:spPr>
          <a:xfrm>
            <a:off x="6172200" y="1733162"/>
            <a:ext cx="4498848" cy="6858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481943"/>
            <a:ext cx="4498848" cy="369025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57DE9B7-D70E-414D-98EC-FF5CEC2FC761}" type="datetime1">
              <a:rPr lang="ru-RU" noProof="0" smtClean="0"/>
              <a:t>26.07.2026</a:t>
            </a:fld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350200-3392-431B-A64D-FCB9FCA2AA58}" type="datetime1">
              <a:rPr lang="ru-RU" noProof="0" smtClean="0"/>
              <a:t>26.07.2026</a:t>
            </a:fld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1812" y="1672934"/>
            <a:ext cx="3506788" cy="2880360"/>
          </a:xfrm>
        </p:spPr>
        <p:txBody>
          <a:bodyPr rtlCol="0" anchor="b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0352" y="457200"/>
            <a:ext cx="7242111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8151812" y="4590288"/>
            <a:ext cx="3514564" cy="1581912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2CF755-E898-4F1E-8647-A0EB71EBF828}" type="datetime1">
              <a:rPr lang="ru-RU" noProof="0" smtClean="0"/>
              <a:t>26.07.2026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2877260"/>
          </a:xfrm>
        </p:spPr>
        <p:txBody>
          <a:bodyPr rtlCol="0"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0" y="0"/>
            <a:ext cx="8101584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8532813" y="4591761"/>
            <a:ext cx="3125787" cy="1580440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54AFD0-002F-45DA-AC56-FBB26B710A6C}" type="datetime1">
              <a:rPr lang="ru-RU" noProof="0" smtClean="0"/>
              <a:t>26.07.2026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457200"/>
            <a:ext cx="1943100" cy="5719762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457200"/>
            <a:ext cx="7048500" cy="5719762"/>
          </a:xfrm>
        </p:spPr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00846C-E0CD-48AC-BF46-58816D3205F0}" type="datetime1">
              <a:rPr lang="ru-RU" noProof="0" smtClean="0"/>
              <a:t>26.07.2026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523999" y="6601556"/>
            <a:ext cx="649138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187908" y="6601556"/>
            <a:ext cx="153406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A63F1305-4BDC-496D-90D6-7537DB313448}" type="datetime1">
              <a:rPr lang="ru-RU" noProof="0" smtClean="0"/>
              <a:t>26.07.2026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894499" y="6601556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142574">
            <a:off x="533253" y="2208759"/>
            <a:ext cx="4842547" cy="3951327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04117A5-0569-472A-161A-379F9EC4F63F}"/>
              </a:ext>
            </a:extLst>
          </p:cNvPr>
          <p:cNvSpPr txBox="1">
            <a:spLocks/>
          </p:cNvSpPr>
          <p:nvPr/>
        </p:nvSpPr>
        <p:spPr>
          <a:xfrm>
            <a:off x="450850" y="152400"/>
            <a:ext cx="11290299" cy="17525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spc="-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Calibri Light" panose="020F0302020204030204" pitchFamily="34" charset="0"/>
              </a:rPr>
              <a:t>#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 Light" panose="020F0302020204030204" pitchFamily="34" charset="0"/>
              </a:rPr>
              <a:t>ПРОФиКВИЗ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 Light" panose="020F0302020204030204" pitchFamily="34" charset="0"/>
              </a:rPr>
              <a:t> 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 Light" panose="020F0302020204030204" pitchFamily="34" charset="0"/>
              </a:rPr>
              <a:t>«Здоровый выбор»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92189" y="2374170"/>
            <a:ext cx="5689600" cy="318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9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800" y="1905000"/>
            <a:ext cx="10236200" cy="4457700"/>
          </a:xfrm>
        </p:spPr>
        <p:txBody>
          <a:bodyPr/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chemeClr val="tx2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Сдаем телефоны! Запрещено пользоваться мобильными телефонами и другими гаджетами. Если увидим – снимаем баллы.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chemeClr val="tx2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Быстрее сдаем бланки. Нет времени на долгие раздумья!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chemeClr val="tx2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Пишем разборчиво! Если будете писать непонятно, то вряд ли жюри смогут разобрать, что вы там написали и баллы вам не зачтут.</a:t>
            </a: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676400" y="609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600" dirty="0"/>
              <a:t>Правила игры:</a:t>
            </a:r>
          </a:p>
        </p:txBody>
      </p:sp>
    </p:spTree>
    <p:extLst>
      <p:ext uri="{BB962C8B-B14F-4D97-AF65-F5344CB8AC3E}">
        <p14:creationId xmlns:p14="http://schemas.microsoft.com/office/powerpoint/2010/main" val="390569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6600" dirty="0"/>
              <a:t>Раунды: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02920" lvl="0" indent="-457200">
              <a:buFont typeface="+mj-lt"/>
              <a:buAutoNum type="arabicPeriod"/>
            </a:pPr>
            <a:r>
              <a:rPr lang="ru-RU" sz="4400" dirty="0"/>
              <a:t>«Разминка»</a:t>
            </a:r>
          </a:p>
          <a:p>
            <a:pPr marL="502920" lvl="0" indent="-457200">
              <a:buFont typeface="+mj-lt"/>
              <a:buAutoNum type="arabicPeriod"/>
            </a:pPr>
            <a:r>
              <a:rPr lang="ru-RU" sz="4400" dirty="0"/>
              <a:t>«История обмана»</a:t>
            </a:r>
          </a:p>
          <a:p>
            <a:pPr marL="502920" lvl="0" indent="-457200">
              <a:buFont typeface="+mj-lt"/>
              <a:buAutoNum type="arabicPeriod"/>
            </a:pPr>
            <a:r>
              <a:rPr lang="ru-RU" sz="4400" dirty="0"/>
              <a:t>«Правда/Неправда»</a:t>
            </a:r>
          </a:p>
        </p:txBody>
      </p:sp>
    </p:spTree>
    <p:extLst>
      <p:ext uri="{BB962C8B-B14F-4D97-AF65-F5344CB8AC3E}">
        <p14:creationId xmlns:p14="http://schemas.microsoft.com/office/powerpoint/2010/main" val="283697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38200" y="1548245"/>
            <a:ext cx="10515600" cy="799539"/>
          </a:xfrm>
        </p:spPr>
        <p:txBody>
          <a:bodyPr rtlCol="0"/>
          <a:lstStyle/>
          <a:p>
            <a:r>
              <a:rPr lang="ru-RU" u="sng" dirty="0"/>
              <a:t>1 раунд «На старт! Внимание! Марш!»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38200" y="2512541"/>
            <a:ext cx="10515600" cy="2485118"/>
          </a:xfrm>
        </p:spPr>
        <p:txBody>
          <a:bodyPr rtlCol="0">
            <a:noAutofit/>
          </a:bodyPr>
          <a:lstStyle/>
          <a:p>
            <a:r>
              <a:rPr lang="ru-RU" sz="2800" dirty="0"/>
              <a:t>В этом раунде 6 вопросов, на каждый по четыре варианта ответа, из которых только один – верный. Время на обдумывание всего 30 секунд. </a:t>
            </a:r>
          </a:p>
          <a:p>
            <a:r>
              <a:rPr lang="ru-RU" sz="2800" dirty="0"/>
              <a:t>В бланках вам нужно написать </a:t>
            </a:r>
          </a:p>
          <a:p>
            <a:r>
              <a:rPr lang="ru-RU" sz="2800" dirty="0"/>
              <a:t>верную букву варианта ответа.  </a:t>
            </a:r>
          </a:p>
        </p:txBody>
      </p:sp>
    </p:spTree>
    <p:extLst>
      <p:ext uri="{BB962C8B-B14F-4D97-AF65-F5344CB8AC3E}">
        <p14:creationId xmlns:p14="http://schemas.microsoft.com/office/powerpoint/2010/main" val="339639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64972" y="457201"/>
            <a:ext cx="10865709" cy="1143000"/>
          </a:xfrm>
        </p:spPr>
        <p:txBody>
          <a:bodyPr>
            <a:normAutofit/>
          </a:bodyPr>
          <a:lstStyle/>
          <a:p>
            <a:r>
              <a:rPr lang="ru-RU" sz="3200" b="1" i="1" dirty="0"/>
              <a:t>Вопрос № 1</a:t>
            </a:r>
            <a:r>
              <a:rPr lang="ru-RU" sz="3200" b="1" dirty="0"/>
              <a:t>. </a:t>
            </a:r>
            <a:r>
              <a:rPr lang="ru-RU" sz="3200" dirty="0"/>
              <a:t>Сколько раз в день рекомендуется питаться?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716692" y="1722738"/>
            <a:ext cx="11401167" cy="4457700"/>
          </a:xfrm>
        </p:spPr>
        <p:txBody>
          <a:bodyPr>
            <a:no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ru-RU" sz="3600" b="1" dirty="0">
                <a:solidFill>
                  <a:schemeClr val="tx2"/>
                </a:solidFill>
              </a:rPr>
              <a:t>А) 2 раза в день;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ru-RU" sz="3600" b="1" dirty="0">
                <a:solidFill>
                  <a:schemeClr val="tx2"/>
                </a:solidFill>
              </a:rPr>
              <a:t>Б) 6 раз в день;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ru-RU" sz="3600" b="1" dirty="0">
                <a:solidFill>
                  <a:schemeClr val="tx2"/>
                </a:solidFill>
              </a:rPr>
              <a:t>В) 1 раз, но побольше;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ru-RU" sz="3600" b="1" dirty="0">
                <a:solidFill>
                  <a:schemeClr val="tx2"/>
                </a:solidFill>
              </a:rPr>
              <a:t>Г) 4 раза в день – завтрак, обед, полдник и ужин.</a:t>
            </a:r>
          </a:p>
          <a:p>
            <a:pPr marL="45720" indent="0">
              <a:lnSpc>
                <a:spcPct val="150000"/>
              </a:lnSpc>
              <a:buNone/>
            </a:pP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39456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Вопрос № 2.</a:t>
            </a:r>
            <a:br>
              <a:rPr lang="ru-RU" dirty="0"/>
            </a:br>
            <a:r>
              <a:rPr lang="ru-RU" dirty="0"/>
              <a:t>От чего зависит здоровье?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ru-RU" sz="4000" b="1" dirty="0">
                <a:solidFill>
                  <a:schemeClr val="tx2"/>
                </a:solidFill>
              </a:rPr>
              <a:t>А) Образ жизни;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ru-RU" sz="4000" b="1" dirty="0">
                <a:solidFill>
                  <a:schemeClr val="tx2"/>
                </a:solidFill>
              </a:rPr>
              <a:t>Б) Политическая обстановка;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ru-RU" sz="4000" b="1" dirty="0">
                <a:solidFill>
                  <a:schemeClr val="tx2"/>
                </a:solidFill>
              </a:rPr>
              <a:t>В) Количество уроков;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ru-RU" sz="4000" b="1" dirty="0">
                <a:solidFill>
                  <a:schemeClr val="tx2"/>
                </a:solidFill>
              </a:rPr>
              <a:t>Г) Погода на улице.</a:t>
            </a:r>
          </a:p>
          <a:p>
            <a:pPr marL="45720" indent="0">
              <a:lnSpc>
                <a:spcPct val="150000"/>
              </a:lnSpc>
              <a:buNone/>
            </a:pP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89877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589" y="457200"/>
            <a:ext cx="9712411" cy="1143000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Вопрос № 3.</a:t>
            </a:r>
            <a:br>
              <a:rPr lang="ru-RU" dirty="0"/>
            </a:br>
            <a:r>
              <a:rPr lang="ru-RU" dirty="0"/>
              <a:t>Продолжите поговорку: «Где здоровье, там и …»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А) Радость;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Б) Красота;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В) Уважение;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Г) Раздолье.</a:t>
            </a:r>
          </a:p>
          <a:p>
            <a:pPr marL="45720" indent="0">
              <a:buNone/>
            </a:pP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11068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55589" y="571500"/>
            <a:ext cx="9712411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/>
              <a:t>Вопрос № 4.</a:t>
            </a:r>
            <a:br>
              <a:rPr lang="ru-RU" dirty="0"/>
            </a:br>
            <a:r>
              <a:rPr lang="ru-RU" sz="4400" dirty="0"/>
              <a:t>Кто помнит, какова безвред</a:t>
            </a:r>
            <a:r>
              <a:rPr lang="ru-RU" sz="4400" i="1" dirty="0"/>
              <a:t>ная доза алкоголя для человека?» </a:t>
            </a:r>
            <a:endParaRPr lang="ru-RU" sz="4400" dirty="0"/>
          </a:p>
          <a:p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22300" y="1866900"/>
            <a:ext cx="101981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А) 250 гр. в день;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Б) 2 стакана в неделю;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В) Безвредных доз алкоголя не существует;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Г)</a:t>
            </a:r>
            <a:r>
              <a:rPr lang="ru-RU" sz="4000" b="1" dirty="0"/>
              <a:t> </a:t>
            </a:r>
            <a:r>
              <a:rPr lang="ru-RU" sz="4000" b="1" dirty="0">
                <a:solidFill>
                  <a:schemeClr val="tx2"/>
                </a:solidFill>
              </a:rPr>
              <a:t>Рюмка водки.</a:t>
            </a:r>
          </a:p>
          <a:p>
            <a:pPr marL="45720" indent="0">
              <a:buFont typeface="Arial" pitchFamily="34" charset="0"/>
              <a:buNone/>
            </a:pPr>
            <a:endParaRPr lang="ru-RU" sz="4000" b="1" dirty="0">
              <a:solidFill>
                <a:schemeClr val="tx2"/>
              </a:solidFill>
            </a:endParaRPr>
          </a:p>
          <a:p>
            <a:pPr marL="45720" indent="0">
              <a:buFont typeface="Arial" pitchFamily="34" charset="0"/>
              <a:buNone/>
            </a:pP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00979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589" y="1600200"/>
            <a:ext cx="9712411" cy="1143000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Вопрос № 5.</a:t>
            </a:r>
            <a:br>
              <a:rPr lang="ru-RU" b="1" i="1" dirty="0"/>
            </a:br>
            <a:r>
              <a:rPr lang="ru-RU" i="1" dirty="0"/>
              <a:t>«Кто запомнил, сколько алкоголя потребляли в год на душу населения в России в 1980-х годах, </a:t>
            </a:r>
            <a:br>
              <a:rPr lang="ru-RU" i="1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0" y="1801512"/>
            <a:ext cx="9144000" cy="44577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А) 11 литров;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Б) 4 литра;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В) 25 литров;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Г) 5 литров.</a:t>
            </a:r>
          </a:p>
          <a:p>
            <a:pPr marL="45720" indent="0">
              <a:buNone/>
            </a:pP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30646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589" y="1278924"/>
            <a:ext cx="9712411" cy="1143000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Вопрос № 6.</a:t>
            </a:r>
            <a:r>
              <a:rPr lang="ru-RU" i="1" dirty="0"/>
              <a:t> «Какое место по уровню употребления алкоголя занимала Россия по сравнению со странами Европы и США в конце XIX – начале XX века?»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3340" y="2273300"/>
            <a:ext cx="9144000" cy="44577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А) Последнее;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Б) Первое;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В) Среднее;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Г) Предпоследнее.</a:t>
            </a:r>
          </a:p>
          <a:p>
            <a:pPr marL="45720" indent="0">
              <a:buNone/>
            </a:pP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69287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Заполнение бланка 1</a:t>
            </a:r>
          </a:p>
        </p:txBody>
      </p:sp>
      <p:pic>
        <p:nvPicPr>
          <p:cNvPr id="3" name="Неизвестен - таймер-минут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26443" y="40221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90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64972" y="457201"/>
            <a:ext cx="10865709" cy="1143000"/>
          </a:xfrm>
        </p:spPr>
        <p:txBody>
          <a:bodyPr>
            <a:normAutofit/>
          </a:bodyPr>
          <a:lstStyle/>
          <a:p>
            <a:r>
              <a:rPr lang="ru-RU" sz="3200" b="1" i="1" dirty="0"/>
              <a:t>Вопрос № 1</a:t>
            </a:r>
            <a:r>
              <a:rPr lang="ru-RU" sz="3200" b="1" dirty="0"/>
              <a:t>. </a:t>
            </a:r>
            <a:r>
              <a:rPr lang="ru-RU" sz="3200" dirty="0"/>
              <a:t>Сколько раз в день рекомендуется питаться?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716692" y="1722738"/>
            <a:ext cx="11401167" cy="4457700"/>
          </a:xfrm>
        </p:spPr>
        <p:txBody>
          <a:bodyPr>
            <a:no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ru-RU" sz="3600" b="1" dirty="0">
                <a:solidFill>
                  <a:schemeClr val="tx2"/>
                </a:solidFill>
              </a:rPr>
              <a:t>А) 2 раза в день;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ru-RU" sz="3600" b="1" dirty="0">
                <a:solidFill>
                  <a:schemeClr val="tx2"/>
                </a:solidFill>
              </a:rPr>
              <a:t>Б) 6 раз в день;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ru-RU" sz="3600" b="1" dirty="0">
                <a:solidFill>
                  <a:schemeClr val="tx2"/>
                </a:solidFill>
              </a:rPr>
              <a:t>В) 1 раз, но побольше;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ru-RU" sz="3600" b="1" dirty="0">
                <a:solidFill>
                  <a:srgbClr val="00B050"/>
                </a:solidFill>
              </a:rPr>
              <a:t>Г) 4 раза в день – завтрак, обед, полдник и ужин.</a:t>
            </a:r>
          </a:p>
          <a:p>
            <a:pPr marL="45720" indent="0">
              <a:lnSpc>
                <a:spcPct val="150000"/>
              </a:lnSpc>
              <a:buNone/>
            </a:pP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24600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Вопрос № 2.</a:t>
            </a:r>
            <a:br>
              <a:rPr lang="ru-RU" dirty="0"/>
            </a:br>
            <a:r>
              <a:rPr lang="ru-RU" dirty="0"/>
              <a:t>От чего зависит здоровье?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3405" y="1749335"/>
            <a:ext cx="9144000" cy="4457700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ru-RU" sz="4000" b="1" dirty="0">
                <a:solidFill>
                  <a:srgbClr val="00B050"/>
                </a:solidFill>
              </a:rPr>
              <a:t>А) Образ жизни;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ru-RU" sz="4000" b="1" dirty="0">
                <a:solidFill>
                  <a:schemeClr val="tx2"/>
                </a:solidFill>
              </a:rPr>
              <a:t>Б) Политическая обстановка;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ru-RU" sz="4000" b="1" dirty="0">
                <a:solidFill>
                  <a:schemeClr val="tx2"/>
                </a:solidFill>
              </a:rPr>
              <a:t>В) Количество уроков;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ru-RU" sz="4000" b="1" dirty="0">
                <a:solidFill>
                  <a:schemeClr val="tx2"/>
                </a:solidFill>
              </a:rPr>
              <a:t>Г) Погода на улице.</a:t>
            </a:r>
          </a:p>
          <a:p>
            <a:pPr marL="45720" indent="0">
              <a:lnSpc>
                <a:spcPct val="150000"/>
              </a:lnSpc>
              <a:buNone/>
            </a:pP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03697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589" y="457200"/>
            <a:ext cx="9712411" cy="1143000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Вопрос № 3.</a:t>
            </a:r>
            <a:br>
              <a:rPr lang="ru-RU" dirty="0"/>
            </a:br>
            <a:r>
              <a:rPr lang="ru-RU" dirty="0"/>
              <a:t>Продолжите поговорку: «Где здоровье, там и …»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А) Радость;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rgbClr val="00B050"/>
                </a:solidFill>
              </a:rPr>
              <a:t>Б) Красота;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В) Уважение;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Г) Раздолье.</a:t>
            </a:r>
          </a:p>
          <a:p>
            <a:pPr marL="45720" indent="0">
              <a:buNone/>
            </a:pP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22902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55589" y="571500"/>
            <a:ext cx="9712411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/>
              <a:t>Вопрос № 4.</a:t>
            </a:r>
            <a:br>
              <a:rPr lang="ru-RU" dirty="0"/>
            </a:br>
            <a:r>
              <a:rPr lang="ru-RU" sz="4400" dirty="0"/>
              <a:t>Кто помнит, какова безвред</a:t>
            </a:r>
            <a:r>
              <a:rPr lang="ru-RU" sz="4400" i="1" dirty="0"/>
              <a:t>ная доза алкоголя для человека?» </a:t>
            </a:r>
            <a:endParaRPr lang="ru-RU" sz="4400" dirty="0"/>
          </a:p>
          <a:p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676400" y="1866900"/>
            <a:ext cx="91440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Arial" pitchFamily="34" charset="0"/>
              <a:buNone/>
            </a:pPr>
            <a:r>
              <a:rPr lang="ru-RU" sz="4000" b="1" dirty="0">
                <a:solidFill>
                  <a:schemeClr val="tx2"/>
                </a:solidFill>
              </a:rPr>
              <a:t>А) 250 гр. в день;</a:t>
            </a:r>
          </a:p>
          <a:p>
            <a:pPr marL="45720" indent="0">
              <a:buFont typeface="Arial" pitchFamily="34" charset="0"/>
              <a:buNone/>
            </a:pPr>
            <a:r>
              <a:rPr lang="ru-RU" sz="4000" b="1" dirty="0">
                <a:solidFill>
                  <a:schemeClr val="tx2"/>
                </a:solidFill>
              </a:rPr>
              <a:t>Б) 2 стакана в неделю;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rgbClr val="00B050"/>
                </a:solidFill>
              </a:rPr>
              <a:t>В) Безвредных доз алкоголя не существует;</a:t>
            </a:r>
          </a:p>
          <a:p>
            <a:pPr marL="45720" indent="0">
              <a:buFont typeface="Arial" pitchFamily="34" charset="0"/>
              <a:buNone/>
            </a:pPr>
            <a:r>
              <a:rPr lang="ru-RU" sz="4000" b="1" dirty="0">
                <a:solidFill>
                  <a:schemeClr val="tx2"/>
                </a:solidFill>
              </a:rPr>
              <a:t>Г) Рюмка водки.</a:t>
            </a:r>
          </a:p>
          <a:p>
            <a:pPr marL="45720" indent="0">
              <a:buFont typeface="Arial" pitchFamily="34" charset="0"/>
              <a:buNone/>
            </a:pP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11014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589" y="1600200"/>
            <a:ext cx="9712411" cy="1143000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Вопрос № 5.</a:t>
            </a:r>
            <a:br>
              <a:rPr lang="ru-RU" b="1" i="1" dirty="0"/>
            </a:br>
            <a:r>
              <a:rPr lang="ru-RU" i="1" dirty="0"/>
              <a:t>«Кто запомнил, сколько алкоголя потребляли в год на душу населения в России в 1980-х годах, </a:t>
            </a:r>
            <a:br>
              <a:rPr lang="ru-RU" i="1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>
                <a:solidFill>
                  <a:srgbClr val="00B050"/>
                </a:solidFill>
              </a:rPr>
              <a:t>А) 11 литров;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Б) 4 литра;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В) 25 литров;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chemeClr val="tx2"/>
                </a:solidFill>
              </a:rPr>
              <a:t>Г) 5 литров.</a:t>
            </a:r>
          </a:p>
          <a:p>
            <a:pPr marL="45720" indent="0">
              <a:buNone/>
            </a:pP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65411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589" y="1278924"/>
            <a:ext cx="9712411" cy="1143000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Вопрос № 6.</a:t>
            </a:r>
            <a:r>
              <a:rPr lang="ru-RU" i="1" dirty="0"/>
              <a:t> «Какое место по уровню употребления алкоголя занимала Россия по сравнению со странами Европы и США в конце XIX – начале XX века?»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3340" y="2273300"/>
            <a:ext cx="9144000" cy="44577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/>
              <a:t>А) Последнее;</a:t>
            </a:r>
          </a:p>
          <a:p>
            <a:pPr marL="45720" indent="0">
              <a:buNone/>
            </a:pPr>
            <a:r>
              <a:rPr lang="ru-RU" sz="4000" b="1" dirty="0"/>
              <a:t>Б) Первое;</a:t>
            </a:r>
          </a:p>
          <a:p>
            <a:pPr marL="45720" indent="0">
              <a:buNone/>
            </a:pPr>
            <a:r>
              <a:rPr lang="ru-RU" sz="4000" b="1" dirty="0"/>
              <a:t>В) Среднее;</a:t>
            </a:r>
          </a:p>
          <a:p>
            <a:pPr marL="45720" indent="0">
              <a:buNone/>
            </a:pPr>
            <a:r>
              <a:rPr lang="ru-RU" sz="4000" b="1" dirty="0">
                <a:solidFill>
                  <a:srgbClr val="00B050"/>
                </a:solidFill>
              </a:rPr>
              <a:t>Г) Предпоследнее.</a:t>
            </a:r>
          </a:p>
          <a:p>
            <a:pPr marL="45720" indent="0">
              <a:buNone/>
            </a:pP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96197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97753" y="1041805"/>
            <a:ext cx="10515600" cy="745805"/>
          </a:xfrm>
        </p:spPr>
        <p:txBody>
          <a:bodyPr rtlCol="0"/>
          <a:lstStyle/>
          <a:p>
            <a:r>
              <a:rPr lang="ru-RU" u="sng" dirty="0"/>
              <a:t>2 раунд «История обмана»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703220" y="2794687"/>
            <a:ext cx="10515600" cy="914400"/>
          </a:xfrm>
        </p:spPr>
        <p:txBody>
          <a:bodyPr rtlCol="0">
            <a:noAutofit/>
          </a:bodyPr>
          <a:lstStyle/>
          <a:p>
            <a:r>
              <a:rPr lang="ru-RU" sz="3200" dirty="0"/>
              <a:t>В раунде «история обмана» вас ждет 5 вопросов по 60 секунд на каждый. В данном раунде нет вариантов ответов – вы должны подключить все свои знания и написать верный ответ самостоятельно.</a:t>
            </a:r>
          </a:p>
        </p:txBody>
      </p:sp>
    </p:spTree>
    <p:extLst>
      <p:ext uri="{BB962C8B-B14F-4D97-AF65-F5344CB8AC3E}">
        <p14:creationId xmlns:p14="http://schemas.microsoft.com/office/powerpoint/2010/main" val="253062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Вопрос № 1.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400" dirty="0"/>
              <a:t>Что подписал товарищ Рыков </a:t>
            </a:r>
          </a:p>
          <a:p>
            <a:pPr marL="45720" indent="0">
              <a:buNone/>
            </a:pPr>
            <a:r>
              <a:rPr lang="ru-RU" sz="4400" dirty="0"/>
              <a:t>5 октября 1925 года?</a:t>
            </a:r>
          </a:p>
        </p:txBody>
      </p:sp>
    </p:spTree>
    <p:extLst>
      <p:ext uri="{BB962C8B-B14F-4D97-AF65-F5344CB8AC3E}">
        <p14:creationId xmlns:p14="http://schemas.microsoft.com/office/powerpoint/2010/main" val="277678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Вопрос № 2.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0100" y="1714500"/>
            <a:ext cx="9867900" cy="44577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400" dirty="0"/>
              <a:t>Алкоголь попадает в кровь, повреждает тысячи клеток по всему организму, в том числе эритроциты. Повреждённые алкоголем эритроциты текут по сосудам не поодиночке, а в виде…</a:t>
            </a:r>
          </a:p>
        </p:txBody>
      </p:sp>
      <p:pic>
        <p:nvPicPr>
          <p:cNvPr id="4" name="Неизвестен - таймер-минут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37340" y="34207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95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Вопрос № 3. Закончите высказывание.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ru-RU" sz="4400" dirty="0"/>
          </a:p>
          <a:p>
            <a:pPr marL="45720" indent="0">
              <a:buNone/>
            </a:pPr>
            <a:endParaRPr lang="ru-RU" sz="4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5060" y="1689098"/>
            <a:ext cx="8608540" cy="4676831"/>
          </a:xfrm>
          <a:prstGeom prst="rect">
            <a:avLst/>
          </a:prstGeom>
          <a:ln>
            <a:solidFill>
              <a:srgbClr val="140B0B"/>
            </a:solidFill>
          </a:ln>
        </p:spPr>
      </p:pic>
      <p:sp>
        <p:nvSpPr>
          <p:cNvPr id="6" name="Прямоугольник 5"/>
          <p:cNvSpPr/>
          <p:nvPr/>
        </p:nvSpPr>
        <p:spPr>
          <a:xfrm rot="21336505">
            <a:off x="5208874" y="5460605"/>
            <a:ext cx="3613715" cy="240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98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Вопрос № 4.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0" y="1993900"/>
            <a:ext cx="9144000" cy="44577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600" dirty="0"/>
              <a:t>Что происходит с нейронами после употребления алкоголя?</a:t>
            </a:r>
          </a:p>
          <a:p>
            <a:pPr marL="45720" indent="0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1838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3737" y="-117565"/>
            <a:ext cx="9144000" cy="1143000"/>
          </a:xfrm>
        </p:spPr>
        <p:txBody>
          <a:bodyPr/>
          <a:lstStyle/>
          <a:p>
            <a:r>
              <a:rPr lang="ru-RU" b="1" i="1" dirty="0"/>
              <a:t>Вопрос № 5.</a:t>
            </a:r>
            <a:r>
              <a:rPr lang="ru-RU" dirty="0"/>
              <a:t> Назовите третий вариант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7C905B-2740-A9AC-FB35-CD81E6676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97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Заполнение бланка 2</a:t>
            </a:r>
          </a:p>
        </p:txBody>
      </p:sp>
    </p:spTree>
    <p:extLst>
      <p:ext uri="{BB962C8B-B14F-4D97-AF65-F5344CB8AC3E}">
        <p14:creationId xmlns:p14="http://schemas.microsoft.com/office/powerpoint/2010/main" val="100955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Вопрос № 1.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400" dirty="0"/>
              <a:t>Что подписал товарищ Рыков 5 октября 1925 года?</a:t>
            </a:r>
          </a:p>
          <a:p>
            <a:pPr marL="45720" indent="0">
              <a:buNone/>
            </a:pPr>
            <a:endParaRPr lang="ru-RU" sz="4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905794" y="3982305"/>
            <a:ext cx="7075767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48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</a:t>
            </a:r>
            <a:r>
              <a:rPr lang="ru-RU" sz="44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возобновление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44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вино-водочной торговли</a:t>
            </a:r>
            <a:endParaRPr lang="ru-RU" sz="3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13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Вопрос № 2.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714500"/>
            <a:ext cx="10058400" cy="44577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400" dirty="0"/>
              <a:t>Алкоголь попадает в кровь, повреждает тысячи клеток по всему организму, в том числе эритроциты. Повреждённые алкоголем эритроциты текут по сосудам не поодиночке, а в виде…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11483" y="4829860"/>
            <a:ext cx="10045892" cy="10818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48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слипшихся гроздей, склеек</a:t>
            </a:r>
            <a:r>
              <a:rPr lang="ru-RU" sz="48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40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3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ru-RU" sz="4400" dirty="0"/>
          </a:p>
          <a:p>
            <a:pPr marL="45720" indent="0">
              <a:buNone/>
            </a:pPr>
            <a:endParaRPr lang="ru-RU" sz="4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5560" y="1600200"/>
            <a:ext cx="8608540" cy="4676831"/>
          </a:xfrm>
          <a:prstGeom prst="rect">
            <a:avLst/>
          </a:prstGeom>
          <a:ln>
            <a:solidFill>
              <a:srgbClr val="140B0B"/>
            </a:solidFill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12790" y="1524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/>
              <a:t>Вопрос № 3. Закончите высказывание.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79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Вопрос № 4.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473468" y="4872079"/>
            <a:ext cx="580883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48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отмирают</a:t>
            </a:r>
            <a:endParaRPr lang="ru-RU" sz="40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400" dirty="0"/>
              <a:t>Что происходит с нейронами после употребления алкоголя?</a:t>
            </a:r>
          </a:p>
        </p:txBody>
      </p:sp>
    </p:spTree>
    <p:extLst>
      <p:ext uri="{BB962C8B-B14F-4D97-AF65-F5344CB8AC3E}">
        <p14:creationId xmlns:p14="http://schemas.microsoft.com/office/powerpoint/2010/main" val="190550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3108" y="-265009"/>
            <a:ext cx="9144000" cy="1143000"/>
          </a:xfrm>
        </p:spPr>
        <p:txBody>
          <a:bodyPr/>
          <a:lstStyle/>
          <a:p>
            <a:r>
              <a:rPr lang="ru-RU" b="1" i="1" dirty="0"/>
              <a:t>Вопрос № 5.</a:t>
            </a:r>
            <a:r>
              <a:rPr lang="ru-RU" dirty="0"/>
              <a:t> Назовите третий вариант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04710" y="4519612"/>
            <a:ext cx="66359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48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нормальная, 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48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естественная трезвость.</a:t>
            </a:r>
            <a:endParaRPr lang="ru-RU" sz="40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B40A23E-00F6-D85F-1639-DB59326E8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46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97753" y="1041805"/>
            <a:ext cx="10515600" cy="745805"/>
          </a:xfrm>
        </p:spPr>
        <p:txBody>
          <a:bodyPr rtlCol="0"/>
          <a:lstStyle/>
          <a:p>
            <a:r>
              <a:rPr lang="ru-RU" u="sng" dirty="0"/>
              <a:t>3 раунд «правда/неправда»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703220" y="2794687"/>
            <a:ext cx="10515600" cy="914400"/>
          </a:xfrm>
        </p:spPr>
        <p:txBody>
          <a:bodyPr rtlCol="0">
            <a:noAutofit/>
          </a:bodyPr>
          <a:lstStyle/>
          <a:p>
            <a:r>
              <a:rPr lang="ru-RU" sz="3200" dirty="0"/>
              <a:t>Вам предстоит прочитать вопрос и определиться, правда это, или мы тут нафантазировали и решили вас запутать. На ваших бланках поставьте галочку в графе «Да» или «Нет» в соответствии с вашим решением. </a:t>
            </a:r>
          </a:p>
        </p:txBody>
      </p:sp>
    </p:spTree>
    <p:extLst>
      <p:ext uri="{BB962C8B-B14F-4D97-AF65-F5344CB8AC3E}">
        <p14:creationId xmlns:p14="http://schemas.microsoft.com/office/powerpoint/2010/main" val="374636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Вопрос № 1.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ru-RU" sz="4000" dirty="0"/>
              <a:t>Является ли алкоголь наркотиком?</a:t>
            </a:r>
          </a:p>
        </p:txBody>
      </p:sp>
    </p:spTree>
    <p:extLst>
      <p:ext uri="{BB962C8B-B14F-4D97-AF65-F5344CB8AC3E}">
        <p14:creationId xmlns:p14="http://schemas.microsoft.com/office/powerpoint/2010/main" val="124113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Вопрос № 2.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0" y="1714500"/>
            <a:ext cx="9804400" cy="4457700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ru-RU" sz="4400" dirty="0"/>
              <a:t>Приносит ли продажа алкоголя доход государству?</a:t>
            </a:r>
          </a:p>
        </p:txBody>
      </p:sp>
    </p:spTree>
    <p:extLst>
      <p:ext uri="{BB962C8B-B14F-4D97-AF65-F5344CB8AC3E}">
        <p14:creationId xmlns:p14="http://schemas.microsoft.com/office/powerpoint/2010/main" val="1191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Вопрос № 3.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ru-RU" sz="4400" dirty="0"/>
              <a:t>Является ли употребление алкоголя нашей̆ национальной̆ традицией?̆</a:t>
            </a:r>
          </a:p>
        </p:txBody>
      </p:sp>
    </p:spTree>
    <p:extLst>
      <p:ext uri="{BB962C8B-B14F-4D97-AF65-F5344CB8AC3E}">
        <p14:creationId xmlns:p14="http://schemas.microsoft.com/office/powerpoint/2010/main" val="356608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Вопрос № 4.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400" dirty="0"/>
              <a:t>Употребление алкоголя вызывает физические и умственные отклонение у будущего потомства?</a:t>
            </a:r>
          </a:p>
        </p:txBody>
      </p:sp>
    </p:spTree>
    <p:extLst>
      <p:ext uri="{BB962C8B-B14F-4D97-AF65-F5344CB8AC3E}">
        <p14:creationId xmlns:p14="http://schemas.microsoft.com/office/powerpoint/2010/main" val="139194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Заполнение бланка 3</a:t>
            </a:r>
          </a:p>
        </p:txBody>
      </p:sp>
    </p:spTree>
    <p:extLst>
      <p:ext uri="{BB962C8B-B14F-4D97-AF65-F5344CB8AC3E}">
        <p14:creationId xmlns:p14="http://schemas.microsoft.com/office/powerpoint/2010/main" val="272386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Вопрос № 1.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ru-RU" sz="4000" dirty="0"/>
              <a:t>Является ли алкоголь наркотиком?</a:t>
            </a:r>
          </a:p>
          <a:p>
            <a:pPr marL="45720" indent="0">
              <a:lnSpc>
                <a:spcPct val="150000"/>
              </a:lnSpc>
              <a:buNone/>
            </a:pP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124474" y="3522681"/>
            <a:ext cx="1561005" cy="10818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48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</a:t>
            </a:r>
            <a:r>
              <a:rPr lang="ru-RU" sz="48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40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78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Вопрос № 2.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1714500"/>
            <a:ext cx="10414000" cy="4457700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ru-RU" sz="4400" dirty="0"/>
              <a:t>Приносит ли продажа алкоголя доход государству?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35282" y="4551381"/>
            <a:ext cx="1732718" cy="10818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48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Нет.</a:t>
            </a:r>
            <a:endParaRPr lang="ru-RU" sz="40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46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Вопрос № 3.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6335" y="1600200"/>
            <a:ext cx="9144000" cy="4457700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ru-RU" sz="4400" dirty="0"/>
              <a:t>Является ли употребление алкоголя нашей̆ национальной̆ традицией?̆</a:t>
            </a:r>
          </a:p>
          <a:p>
            <a:pPr marL="45720" indent="0">
              <a:lnSpc>
                <a:spcPct val="150000"/>
              </a:lnSpc>
              <a:buNone/>
            </a:pP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32178" y="3522681"/>
            <a:ext cx="1945597" cy="10818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48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Нет</a:t>
            </a:r>
            <a:r>
              <a:rPr lang="ru-RU" sz="48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40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80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Вопрос № 4.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400" dirty="0"/>
              <a:t>Употребление алкоголя вызывает физическое и умственное отклонение у будущего потомства?</a:t>
            </a:r>
          </a:p>
          <a:p>
            <a:pPr marL="45720" indent="0">
              <a:buNone/>
            </a:pP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162145" y="3522681"/>
            <a:ext cx="1485663" cy="10818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48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Да.</a:t>
            </a:r>
            <a:endParaRPr lang="ru-RU" sz="40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1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04117A5-0569-472A-161A-379F9EC4F63F}"/>
              </a:ext>
            </a:extLst>
          </p:cNvPr>
          <p:cNvSpPr txBox="1">
            <a:spLocks/>
          </p:cNvSpPr>
          <p:nvPr/>
        </p:nvSpPr>
        <p:spPr>
          <a:xfrm>
            <a:off x="450850" y="2035926"/>
            <a:ext cx="11290299" cy="17525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spc="-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Calibri Light" panose="020F0302020204030204" pitchFamily="34" charset="0"/>
              </a:rPr>
              <a:t>#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 Light" panose="020F0302020204030204" pitchFamily="34" charset="0"/>
              </a:rPr>
              <a:t>ПРОФиКВИЗ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 Light" panose="020F0302020204030204" pitchFamily="34" charset="0"/>
              </a:rPr>
              <a:t> 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 Light" panose="020F0302020204030204" pitchFamily="34" charset="0"/>
              </a:rPr>
              <a:t>«Здоровый выбор»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13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Здоровье и фитнес 16x9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064257_TF02922391.potx" id="{A01CCDD4-86D4-469D-9B92-9533C8D2D88C}" vid="{065B6106-88C3-4925-B0B7-B0F5EEE8E987}"/>
    </a:ext>
  </a:extLst>
</a:theme>
</file>

<file path=ppt/theme/theme2.xml><?xml version="1.0" encoding="utf-8"?>
<a:theme xmlns:a="http://schemas.openxmlformats.org/drawingml/2006/main" name="Тема Offic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о здоровье и фитнесе (широкоэкранный формат)</Template>
  <TotalTime>1772</TotalTime>
  <Words>993</Words>
  <Application>Microsoft Office PowerPoint</Application>
  <PresentationFormat>Широкоэкранный</PresentationFormat>
  <Paragraphs>130</Paragraphs>
  <Slides>40</Slides>
  <Notes>4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7" baseType="lpstr">
      <vt:lpstr>Arial</vt:lpstr>
      <vt:lpstr>Calibri</vt:lpstr>
      <vt:lpstr>Calibri Light</vt:lpstr>
      <vt:lpstr>PT Astra Serif</vt:lpstr>
      <vt:lpstr>Times New Roman</vt:lpstr>
      <vt:lpstr>Wingdings</vt:lpstr>
      <vt:lpstr>Здоровье и фитнес 16x9</vt:lpstr>
      <vt:lpstr>Презентация PowerPoint</vt:lpstr>
      <vt:lpstr>Презентация PowerPoint</vt:lpstr>
      <vt:lpstr>Раунды:</vt:lpstr>
      <vt:lpstr>1 раунд «На старт! Внимание! Марш!»</vt:lpstr>
      <vt:lpstr>Вопрос № 1. Сколько раз в день рекомендуется питаться?</vt:lpstr>
      <vt:lpstr>Вопрос № 2. От чего зависит здоровье?</vt:lpstr>
      <vt:lpstr>Вопрос № 3. Продолжите поговорку: «Где здоровье, там и …»</vt:lpstr>
      <vt:lpstr>Презентация PowerPoint</vt:lpstr>
      <vt:lpstr>Вопрос № 5. «Кто запомнил, сколько алкоголя потребляли в год на душу населения в России в 1980-х годах,    </vt:lpstr>
      <vt:lpstr>Вопрос № 6. «Какое место по уровню употребления алкоголя занимала Россия по сравнению со странами Европы и США в конце XIX – начале XX века?»  </vt:lpstr>
      <vt:lpstr>Заполнение бланка 1</vt:lpstr>
      <vt:lpstr>Вопрос № 1. Сколько раз в день рекомендуется питаться?</vt:lpstr>
      <vt:lpstr>Вопрос № 2. От чего зависит здоровье?</vt:lpstr>
      <vt:lpstr>Вопрос № 3. Продолжите поговорку: «Где здоровье, там и …»</vt:lpstr>
      <vt:lpstr>Презентация PowerPoint</vt:lpstr>
      <vt:lpstr>Вопрос № 5. «Кто запомнил, сколько алкоголя потребляли в год на душу населения в России в 1980-х годах,    </vt:lpstr>
      <vt:lpstr>Вопрос № 6. «Какое место по уровню употребления алкоголя занимала Россия по сравнению со странами Европы и США в конце XIX – начале XX века?»  </vt:lpstr>
      <vt:lpstr>2 раунд «История обмана»</vt:lpstr>
      <vt:lpstr>Вопрос № 1.</vt:lpstr>
      <vt:lpstr>Вопрос № 2.</vt:lpstr>
      <vt:lpstr>Вопрос № 3. Закончите высказывание.</vt:lpstr>
      <vt:lpstr>Вопрос № 4.</vt:lpstr>
      <vt:lpstr>Вопрос № 5. Назовите третий вариант </vt:lpstr>
      <vt:lpstr>Заполнение бланка 2</vt:lpstr>
      <vt:lpstr>Вопрос № 1.</vt:lpstr>
      <vt:lpstr>Вопрос № 2.</vt:lpstr>
      <vt:lpstr>Презентация PowerPoint</vt:lpstr>
      <vt:lpstr>Вопрос № 4.</vt:lpstr>
      <vt:lpstr>Вопрос № 5. Назовите третий вариант</vt:lpstr>
      <vt:lpstr>3 раунд «правда/неправда»</vt:lpstr>
      <vt:lpstr>Вопрос № 1.</vt:lpstr>
      <vt:lpstr>Вопрос № 2.</vt:lpstr>
      <vt:lpstr>Вопрос № 3.</vt:lpstr>
      <vt:lpstr>Вопрос № 4.</vt:lpstr>
      <vt:lpstr>Заполнение бланка 3</vt:lpstr>
      <vt:lpstr>Вопрос № 1.</vt:lpstr>
      <vt:lpstr>Вопрос № 2.</vt:lpstr>
      <vt:lpstr>Вопрос № 3.</vt:lpstr>
      <vt:lpstr>Вопрос № 4.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Азбука здоровья</dc:title>
  <dc:creator>Елена Анатольевна</dc:creator>
  <cp:lastModifiedBy>Екатерина Чимутова</cp:lastModifiedBy>
  <cp:revision>43</cp:revision>
  <dcterms:created xsi:type="dcterms:W3CDTF">2022-10-24T18:47:22Z</dcterms:created>
  <dcterms:modified xsi:type="dcterms:W3CDTF">2026-07-26T11:24:22Z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