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9" r:id="rId2"/>
    <p:sldId id="270" r:id="rId3"/>
    <p:sldId id="262" r:id="rId4"/>
    <p:sldId id="263" r:id="rId5"/>
    <p:sldId id="264" r:id="rId6"/>
    <p:sldId id="266" r:id="rId7"/>
    <p:sldId id="268" r:id="rId8"/>
    <p:sldId id="269" r:id="rId9"/>
    <p:sldId id="271" r:id="rId10"/>
    <p:sldId id="274" r:id="rId11"/>
    <p:sldId id="272" r:id="rId12"/>
    <p:sldId id="273" r:id="rId1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1" d="100"/>
          <a:sy n="81" d="100"/>
        </p:scale>
        <p:origin x="1498" y="53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41D97E-6A89-4714-AF6F-01651EC51B06}" type="datetimeFigureOut">
              <a:rPr lang="ru-RU" smtClean="0"/>
              <a:pPr/>
              <a:t>26.07.2026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883BB4-36CB-4789-BB53-0DD3903BD3C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41D97E-6A89-4714-AF6F-01651EC51B06}" type="datetimeFigureOut">
              <a:rPr lang="ru-RU" smtClean="0"/>
              <a:pPr/>
              <a:t>26.07.2026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883BB4-36CB-4789-BB53-0DD3903BD3C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41D97E-6A89-4714-AF6F-01651EC51B06}" type="datetimeFigureOut">
              <a:rPr lang="ru-RU" smtClean="0"/>
              <a:pPr/>
              <a:t>26.07.2026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883BB4-36CB-4789-BB53-0DD3903BD3C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41D97E-6A89-4714-AF6F-01651EC51B06}" type="datetimeFigureOut">
              <a:rPr lang="ru-RU" smtClean="0"/>
              <a:pPr/>
              <a:t>26.07.2026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883BB4-36CB-4789-BB53-0DD3903BD3C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41D97E-6A89-4714-AF6F-01651EC51B06}" type="datetimeFigureOut">
              <a:rPr lang="ru-RU" smtClean="0"/>
              <a:pPr/>
              <a:t>26.07.2026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883BB4-36CB-4789-BB53-0DD3903BD3C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41D97E-6A89-4714-AF6F-01651EC51B06}" type="datetimeFigureOut">
              <a:rPr lang="ru-RU" smtClean="0"/>
              <a:pPr/>
              <a:t>26.07.2026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883BB4-36CB-4789-BB53-0DD3903BD3C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41D97E-6A89-4714-AF6F-01651EC51B06}" type="datetimeFigureOut">
              <a:rPr lang="ru-RU" smtClean="0"/>
              <a:pPr/>
              <a:t>26.07.2026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883BB4-36CB-4789-BB53-0DD3903BD3C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41D97E-6A89-4714-AF6F-01651EC51B06}" type="datetimeFigureOut">
              <a:rPr lang="ru-RU" smtClean="0"/>
              <a:pPr/>
              <a:t>26.07.2026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883BB4-36CB-4789-BB53-0DD3903BD3C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41D97E-6A89-4714-AF6F-01651EC51B06}" type="datetimeFigureOut">
              <a:rPr lang="ru-RU" smtClean="0"/>
              <a:pPr/>
              <a:t>26.07.2026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883BB4-36CB-4789-BB53-0DD3903BD3C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41D97E-6A89-4714-AF6F-01651EC51B06}" type="datetimeFigureOut">
              <a:rPr lang="ru-RU" smtClean="0"/>
              <a:pPr/>
              <a:t>26.07.2026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883BB4-36CB-4789-BB53-0DD3903BD3C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41D97E-6A89-4714-AF6F-01651EC51B06}" type="datetimeFigureOut">
              <a:rPr lang="ru-RU" smtClean="0"/>
              <a:pPr/>
              <a:t>26.07.2026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883BB4-36CB-4789-BB53-0DD3903BD3C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641D97E-6A89-4714-AF6F-01651EC51B06}" type="datetimeFigureOut">
              <a:rPr lang="ru-RU" smtClean="0"/>
              <a:pPr/>
              <a:t>26.07.2026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1883BB4-36CB-4789-BB53-0DD3903BD3C4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23528" y="1700808"/>
            <a:ext cx="8424936" cy="241399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288290" algn="ctr">
              <a:lnSpc>
                <a:spcPct val="107000"/>
              </a:lnSpc>
              <a:spcAft>
                <a:spcPts val="0"/>
              </a:spcAft>
            </a:pPr>
            <a:r>
              <a:rPr lang="ru-RU" sz="36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Организация взаимодействия гимназии и семьи</a:t>
            </a:r>
            <a:endParaRPr lang="ru-RU" sz="28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323850" algn="ctr">
              <a:lnSpc>
                <a:spcPct val="107000"/>
              </a:lnSpc>
              <a:spcAft>
                <a:spcPts val="0"/>
              </a:spcAft>
            </a:pPr>
            <a:endParaRPr lang="ru-RU" sz="2300" b="1" i="1" dirty="0">
              <a:solidFill>
                <a:srgbClr val="595959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323850" algn="r">
              <a:lnSpc>
                <a:spcPct val="107000"/>
              </a:lnSpc>
              <a:spcAft>
                <a:spcPts val="0"/>
              </a:spcAft>
            </a:pPr>
            <a:r>
              <a:rPr lang="ru-RU" sz="2300" b="1" i="1" dirty="0">
                <a:solidFill>
                  <a:srgbClr val="595959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Автор: </a:t>
            </a:r>
            <a:r>
              <a:rPr lang="ru-RU" sz="2300" b="1" i="1" dirty="0" err="1">
                <a:solidFill>
                  <a:srgbClr val="595959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Калимуллина</a:t>
            </a:r>
            <a:r>
              <a:rPr lang="ru-RU" sz="2300" b="1" i="1" dirty="0">
                <a:solidFill>
                  <a:srgbClr val="595959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Г.М.,</a:t>
            </a:r>
          </a:p>
          <a:p>
            <a:pPr indent="323850" algn="r">
              <a:lnSpc>
                <a:spcPct val="107000"/>
              </a:lnSpc>
              <a:spcAft>
                <a:spcPts val="0"/>
              </a:spcAft>
            </a:pPr>
            <a:r>
              <a:rPr lang="ru-RU" sz="2300" b="1" i="1" dirty="0">
                <a:solidFill>
                  <a:srgbClr val="595959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педагог-психолог ГБОУ РХГИ</a:t>
            </a:r>
            <a:endParaRPr lang="ru-RU" sz="2300" i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indent="0" algn="just">
              <a:lnSpc>
                <a:spcPct val="107000"/>
              </a:lnSpc>
              <a:spcAft>
                <a:spcPts val="0"/>
              </a:spcAft>
              <a:buNone/>
            </a:pPr>
            <a:r>
              <a:rPr lang="ru-RU" sz="3000" dirty="0">
                <a:solidFill>
                  <a:srgbClr val="595959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	По мнению психологов, позиция родных и близких в определение будущей профессии оказывает большое воздействие на самоопределение подростков. </a:t>
            </a:r>
          </a:p>
          <a:p>
            <a:pPr indent="0" algn="just">
              <a:lnSpc>
                <a:spcPct val="107000"/>
              </a:lnSpc>
              <a:spcAft>
                <a:spcPts val="0"/>
              </a:spcAft>
              <a:buNone/>
            </a:pPr>
            <a:r>
              <a:rPr lang="ru-RU" sz="3000" dirty="0">
                <a:solidFill>
                  <a:srgbClr val="595959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Поэтому организация в гимназии- интернате сотрудничества с родителями является важным условием повышения эффективности </a:t>
            </a:r>
            <a:r>
              <a:rPr lang="ru-RU" sz="3000" dirty="0" err="1">
                <a:solidFill>
                  <a:srgbClr val="595959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профориентационной</a:t>
            </a:r>
            <a:r>
              <a:rPr lang="ru-RU" sz="3000" dirty="0">
                <a:solidFill>
                  <a:srgbClr val="595959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работы. </a:t>
            </a:r>
            <a:endParaRPr lang="ru-RU" sz="30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5543271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indent="323850" algn="just">
              <a:lnSpc>
                <a:spcPct val="107000"/>
              </a:lnSpc>
              <a:spcAft>
                <a:spcPts val="0"/>
              </a:spcAft>
            </a:pPr>
            <a:r>
              <a:rPr lang="ru-RU" sz="3000" b="1" i="1" dirty="0">
                <a:solidFill>
                  <a:srgbClr val="595959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Цель данной работы:</a:t>
            </a:r>
            <a:r>
              <a:rPr lang="ru-RU" sz="3000" b="1" dirty="0">
                <a:solidFill>
                  <a:srgbClr val="595959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000" dirty="0">
                <a:solidFill>
                  <a:srgbClr val="595959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внедрение новых форм внеклассной работы с родителями и обучающимися. </a:t>
            </a:r>
            <a:endParaRPr lang="ru-RU" sz="30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0466219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64704"/>
            <a:ext cx="8229600" cy="936104"/>
          </a:xfrm>
        </p:spPr>
        <p:txBody>
          <a:bodyPr>
            <a:normAutofit/>
          </a:bodyPr>
          <a:lstStyle/>
          <a:p>
            <a:r>
              <a:rPr lang="ru-RU" sz="35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Задачи: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23528" y="1600200"/>
            <a:ext cx="8363272" cy="4781128"/>
          </a:xfrm>
        </p:spPr>
        <p:txBody>
          <a:bodyPr>
            <a:normAutofit fontScale="47500" lnSpcReduction="20000"/>
          </a:bodyPr>
          <a:lstStyle/>
          <a:p>
            <a:pPr indent="0" algn="just">
              <a:lnSpc>
                <a:spcPct val="107000"/>
              </a:lnSpc>
              <a:spcAft>
                <a:spcPts val="0"/>
              </a:spcAft>
              <a:buNone/>
            </a:pPr>
            <a:endParaRPr lang="ru-RU" sz="2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algn="just">
              <a:lnSpc>
                <a:spcPct val="107000"/>
              </a:lnSpc>
              <a:buSzPts val="1000"/>
              <a:buFont typeface="Wingdings" panose="05000000000000000000" pitchFamily="2" charset="2"/>
              <a:buChar char=""/>
              <a:tabLst>
                <a:tab pos="457200" algn="l"/>
              </a:tabLst>
            </a:pPr>
            <a:r>
              <a:rPr lang="ru-RU" sz="4800" dirty="0">
                <a:solidFill>
                  <a:srgbClr val="595959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Привлечь к активной деятельности по вопросам профориентации родителей и других членов семьи;</a:t>
            </a:r>
            <a:endParaRPr lang="ru-RU" sz="48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algn="just">
              <a:lnSpc>
                <a:spcPct val="107000"/>
              </a:lnSpc>
              <a:buSzPts val="1000"/>
              <a:buFont typeface="Wingdings" panose="05000000000000000000" pitchFamily="2" charset="2"/>
              <a:buChar char=""/>
              <a:tabLst>
                <a:tab pos="457200" algn="l"/>
              </a:tabLst>
            </a:pPr>
            <a:r>
              <a:rPr lang="ru-RU" sz="4800" dirty="0">
                <a:solidFill>
                  <a:srgbClr val="595959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Ознакомить учащихся с профессиями родителей и ближайшего окружения;</a:t>
            </a:r>
            <a:endParaRPr lang="ru-RU" sz="48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algn="just">
              <a:lnSpc>
                <a:spcPct val="107000"/>
              </a:lnSpc>
              <a:buSzPts val="1000"/>
              <a:buFont typeface="Wingdings" panose="05000000000000000000" pitchFamily="2" charset="2"/>
              <a:buChar char=""/>
              <a:tabLst>
                <a:tab pos="457200" algn="l"/>
              </a:tabLst>
            </a:pPr>
            <a:r>
              <a:rPr lang="ru-RU" sz="4800" dirty="0">
                <a:solidFill>
                  <a:srgbClr val="595959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Формировать у родителей отчётливые представления о роли семьи в профессиональной ориентации школьников;</a:t>
            </a:r>
            <a:endParaRPr lang="ru-RU" sz="48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algn="just">
              <a:lnSpc>
                <a:spcPct val="107000"/>
              </a:lnSpc>
              <a:buSzPts val="1000"/>
              <a:buFont typeface="Wingdings" panose="05000000000000000000" pitchFamily="2" charset="2"/>
              <a:buChar char=""/>
              <a:tabLst>
                <a:tab pos="457200" algn="l"/>
              </a:tabLst>
            </a:pPr>
            <a:r>
              <a:rPr lang="ru-RU" sz="4800" dirty="0">
                <a:solidFill>
                  <a:srgbClr val="595959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Формировать чувство принадлежности к творческой интеллигенции, т. к. наше общеобразовательное учреждение - </a:t>
            </a:r>
            <a:r>
              <a:rPr lang="ru-RU" sz="4800" dirty="0">
                <a:solidFill>
                  <a:srgbClr val="595959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Республиканская художественная гимназия – интернат имени </a:t>
            </a:r>
            <a:r>
              <a:rPr lang="ru-RU" sz="4800" dirty="0" err="1">
                <a:solidFill>
                  <a:srgbClr val="595959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К.А.Давлеткильдеева</a:t>
            </a:r>
            <a:r>
              <a:rPr lang="ru-RU" sz="4800" dirty="0">
                <a:solidFill>
                  <a:srgbClr val="595959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- </a:t>
            </a:r>
            <a:r>
              <a:rPr lang="ru-RU" sz="4800" dirty="0">
                <a:solidFill>
                  <a:srgbClr val="595959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имеет определенный статус (художественный) и направление работы.</a:t>
            </a:r>
            <a:endParaRPr lang="ru-RU" sz="48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268760"/>
            <a:ext cx="8579296" cy="1008112"/>
          </a:xfrm>
        </p:spPr>
        <p:txBody>
          <a:bodyPr>
            <a:normAutofit fontScale="90000"/>
          </a:bodyPr>
          <a:lstStyle/>
          <a:p>
            <a:pPr marL="342900" lvl="0" indent="323850">
              <a:lnSpc>
                <a:spcPct val="107000"/>
              </a:lnSpc>
              <a:spcBef>
                <a:spcPct val="20000"/>
              </a:spcBef>
            </a:pPr>
            <a:r>
              <a:rPr lang="ru-RU" sz="3200" b="1" i="1" dirty="0">
                <a:solidFill>
                  <a:srgbClr val="595959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Основные направления работы по привлечению родителей следующие:</a:t>
            </a:r>
            <a:br>
              <a:rPr lang="ru-RU" sz="2400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988840"/>
            <a:ext cx="8229600" cy="4137323"/>
          </a:xfrm>
        </p:spPr>
        <p:txBody>
          <a:bodyPr>
            <a:normAutofit/>
          </a:bodyPr>
          <a:lstStyle/>
          <a:p>
            <a:pPr lvl="0" algn="just">
              <a:lnSpc>
                <a:spcPct val="107000"/>
              </a:lnSpc>
              <a:buFont typeface="Wingdings" panose="05000000000000000000" pitchFamily="2" charset="2"/>
              <a:buChar char=""/>
            </a:pPr>
            <a:r>
              <a:rPr lang="ru-RU" sz="2500" b="1" dirty="0">
                <a:solidFill>
                  <a:srgbClr val="595959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1 направление- </a:t>
            </a:r>
            <a:r>
              <a:rPr lang="ru-RU" sz="2500" dirty="0">
                <a:solidFill>
                  <a:srgbClr val="595959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Психолого-педагогическое просвещение (информационное) родителей по вопросам профессиональной ориентации выпускников 9, 11 классов, </a:t>
            </a:r>
            <a:r>
              <a:rPr lang="ru-RU" sz="2500" dirty="0" err="1">
                <a:solidFill>
                  <a:srgbClr val="595959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предпрофильной</a:t>
            </a:r>
            <a:r>
              <a:rPr lang="ru-RU" sz="2500" dirty="0">
                <a:solidFill>
                  <a:srgbClr val="595959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подготовки 7-8 классов - родительские собрания, лекции, лектории, беседы индивидуальные и групповые.</a:t>
            </a:r>
            <a:endParaRPr lang="ru-RU" sz="25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7947360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412776"/>
            <a:ext cx="8229600" cy="792088"/>
          </a:xfrm>
        </p:spPr>
        <p:txBody>
          <a:bodyPr>
            <a:normAutofit fontScale="90000"/>
          </a:bodyPr>
          <a:lstStyle/>
          <a:p>
            <a:pPr indent="323850">
              <a:lnSpc>
                <a:spcPct val="107000"/>
              </a:lnSpc>
              <a:spcAft>
                <a:spcPts val="0"/>
              </a:spcAft>
            </a:pPr>
            <a:r>
              <a:rPr lang="ru-RU" sz="3300" b="1" i="1" dirty="0">
                <a:solidFill>
                  <a:srgbClr val="595959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Основные направления работы по привлечению родителей следующие:</a:t>
            </a:r>
            <a:br>
              <a:rPr lang="ru-RU" sz="36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2204864"/>
            <a:ext cx="8229600" cy="3921299"/>
          </a:xfrm>
        </p:spPr>
        <p:txBody>
          <a:bodyPr/>
          <a:lstStyle/>
          <a:p>
            <a:pPr lvl="0" algn="just">
              <a:lnSpc>
                <a:spcPct val="107000"/>
              </a:lnSpc>
              <a:buFont typeface="Wingdings" panose="05000000000000000000" pitchFamily="2" charset="2"/>
              <a:buChar char=""/>
            </a:pPr>
            <a:r>
              <a:rPr lang="ru-RU" sz="2500" b="1" dirty="0">
                <a:solidFill>
                  <a:srgbClr val="595959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2 направление </a:t>
            </a:r>
            <a:r>
              <a:rPr lang="ru-RU" sz="2500" dirty="0">
                <a:solidFill>
                  <a:srgbClr val="595959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 Активное привлечение родителей к организации и проведению в школе мероприятий по профориентации учащихся (классных часов, бесед, </a:t>
            </a:r>
            <a:r>
              <a:rPr lang="ru-RU" sz="2500" dirty="0" err="1">
                <a:solidFill>
                  <a:srgbClr val="595959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профинформационных</a:t>
            </a:r>
            <a:r>
              <a:rPr lang="ru-RU" sz="2500" dirty="0">
                <a:solidFill>
                  <a:srgbClr val="595959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экскурсий, диспутов и т.д.).</a:t>
            </a:r>
            <a:endParaRPr lang="ru-RU" sz="25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4562056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052736"/>
            <a:ext cx="8229600" cy="1224136"/>
          </a:xfrm>
        </p:spPr>
        <p:txBody>
          <a:bodyPr/>
          <a:lstStyle/>
          <a:p>
            <a:r>
              <a:rPr lang="ru-RU" sz="3000" b="1" i="1" dirty="0">
                <a:solidFill>
                  <a:srgbClr val="595959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Основные направления работы по привлечению родителей следующие: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2276872"/>
            <a:ext cx="8435280" cy="3849291"/>
          </a:xfrm>
        </p:spPr>
        <p:txBody>
          <a:bodyPr/>
          <a:lstStyle/>
          <a:p>
            <a:pPr>
              <a:buFont typeface="Wingdings" panose="05000000000000000000" pitchFamily="2" charset="2"/>
              <a:buChar char="ü"/>
            </a:pPr>
            <a:r>
              <a:rPr lang="ru-RU" dirty="0">
                <a:solidFill>
                  <a:srgbClr val="595959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- </a:t>
            </a:r>
            <a:r>
              <a:rPr lang="ru-RU" sz="2500" b="1" dirty="0">
                <a:solidFill>
                  <a:srgbClr val="595959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3 направление </a:t>
            </a:r>
            <a:r>
              <a:rPr lang="ru-RU" sz="2500" dirty="0">
                <a:solidFill>
                  <a:srgbClr val="595959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dirty="0">
                <a:solidFill>
                  <a:srgbClr val="595959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Индивидуальные консультации родителей по профессиональной ориентации школьников.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7588819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1844824"/>
            <a:ext cx="8784976" cy="936104"/>
          </a:xfrm>
        </p:spPr>
        <p:txBody>
          <a:bodyPr>
            <a:normAutofit fontScale="90000"/>
          </a:bodyPr>
          <a:lstStyle/>
          <a:p>
            <a:pPr indent="323850">
              <a:lnSpc>
                <a:spcPct val="107000"/>
              </a:lnSpc>
              <a:spcAft>
                <a:spcPts val="0"/>
              </a:spcAft>
            </a:pPr>
            <a:r>
              <a:rPr lang="ru-RU" sz="3300" b="1" dirty="0" err="1">
                <a:solidFill>
                  <a:srgbClr val="595959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Профориентационная</a:t>
            </a:r>
            <a:r>
              <a:rPr lang="ru-RU" sz="3300" b="1" dirty="0">
                <a:solidFill>
                  <a:srgbClr val="595959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работа строится </a:t>
            </a:r>
            <a:br>
              <a:rPr lang="ru-RU" sz="3300" b="1" dirty="0">
                <a:solidFill>
                  <a:srgbClr val="595959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300" b="1" dirty="0">
                <a:solidFill>
                  <a:srgbClr val="595959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 системе взаимодействия </a:t>
            </a:r>
            <a:br>
              <a:rPr lang="ru-RU" sz="3300" b="1" dirty="0">
                <a:solidFill>
                  <a:srgbClr val="595959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300" b="1" dirty="0">
                <a:solidFill>
                  <a:srgbClr val="595959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«РХГИ - Семья – Социум»</a:t>
            </a:r>
            <a:br>
              <a:rPr lang="ru-RU" sz="36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2564904"/>
            <a:ext cx="8229600" cy="3561259"/>
          </a:xfrm>
        </p:spPr>
        <p:txBody>
          <a:bodyPr>
            <a:normAutofit lnSpcReduction="10000"/>
          </a:bodyPr>
          <a:lstStyle/>
          <a:p>
            <a:r>
              <a:rPr lang="ru-RU" sz="2700" dirty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Принципы взаимодействия:</a:t>
            </a:r>
          </a:p>
          <a:p>
            <a:pPr lvl="0" algn="just">
              <a:lnSpc>
                <a:spcPct val="107000"/>
              </a:lnSpc>
              <a:buSzPts val="1000"/>
              <a:buFont typeface="Wingdings" panose="05000000000000000000" pitchFamily="2" charset="2"/>
              <a:buChar char=""/>
              <a:tabLst>
                <a:tab pos="457200" algn="l"/>
              </a:tabLst>
            </a:pPr>
            <a:r>
              <a:rPr lang="ru-RU" sz="2700" dirty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Сотрудничество,</a:t>
            </a:r>
            <a:endParaRPr lang="ru-RU" sz="2700" dirty="0">
              <a:solidFill>
                <a:schemeClr val="tx1">
                  <a:lumMod val="65000"/>
                  <a:lumOff val="35000"/>
                </a:schemeClr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algn="just">
              <a:lnSpc>
                <a:spcPct val="107000"/>
              </a:lnSpc>
              <a:buSzPts val="1000"/>
              <a:buFont typeface="Wingdings" panose="05000000000000000000" pitchFamily="2" charset="2"/>
              <a:buChar char=""/>
              <a:tabLst>
                <a:tab pos="457200" algn="l"/>
              </a:tabLst>
            </a:pPr>
            <a:r>
              <a:rPr lang="ru-RU" sz="2700" dirty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Добровольность,</a:t>
            </a:r>
            <a:endParaRPr lang="ru-RU" sz="2700" dirty="0">
              <a:solidFill>
                <a:schemeClr val="tx1">
                  <a:lumMod val="65000"/>
                  <a:lumOff val="35000"/>
                </a:schemeClr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algn="just">
              <a:lnSpc>
                <a:spcPct val="107000"/>
              </a:lnSpc>
              <a:buSzPts val="1000"/>
              <a:buFont typeface="Wingdings" panose="05000000000000000000" pitchFamily="2" charset="2"/>
              <a:buChar char=""/>
              <a:tabLst>
                <a:tab pos="457200" algn="l"/>
              </a:tabLst>
            </a:pPr>
            <a:r>
              <a:rPr lang="ru-RU" sz="2700" dirty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Вариативность,</a:t>
            </a:r>
            <a:endParaRPr lang="ru-RU" sz="2700" dirty="0">
              <a:solidFill>
                <a:schemeClr val="tx1">
                  <a:lumMod val="65000"/>
                  <a:lumOff val="35000"/>
                </a:schemeClr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algn="just">
              <a:lnSpc>
                <a:spcPct val="107000"/>
              </a:lnSpc>
              <a:buSzPts val="1000"/>
              <a:buFont typeface="Wingdings" panose="05000000000000000000" pitchFamily="2" charset="2"/>
              <a:buChar char=""/>
              <a:tabLst>
                <a:tab pos="457200" algn="l"/>
              </a:tabLst>
            </a:pPr>
            <a:r>
              <a:rPr lang="ru-RU" sz="2700" dirty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Оптимальность,</a:t>
            </a:r>
            <a:endParaRPr lang="ru-RU" sz="2700" dirty="0">
              <a:solidFill>
                <a:schemeClr val="tx1">
                  <a:lumMod val="65000"/>
                  <a:lumOff val="35000"/>
                </a:schemeClr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algn="just">
              <a:lnSpc>
                <a:spcPct val="107000"/>
              </a:lnSpc>
              <a:buSzPts val="1000"/>
              <a:buFont typeface="Wingdings" panose="05000000000000000000" pitchFamily="2" charset="2"/>
              <a:buChar char=""/>
              <a:tabLst>
                <a:tab pos="457200" algn="l"/>
              </a:tabLst>
            </a:pPr>
            <a:r>
              <a:rPr lang="ru-RU" sz="2700" dirty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Индивидуальность,</a:t>
            </a:r>
            <a:endParaRPr lang="ru-RU" sz="2700" dirty="0">
              <a:solidFill>
                <a:schemeClr val="tx1">
                  <a:lumMod val="65000"/>
                  <a:lumOff val="35000"/>
                </a:schemeClr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algn="just">
              <a:lnSpc>
                <a:spcPct val="107000"/>
              </a:lnSpc>
              <a:buSzPts val="1000"/>
              <a:buFont typeface="Wingdings" panose="05000000000000000000" pitchFamily="2" charset="2"/>
              <a:buChar char=""/>
              <a:tabLst>
                <a:tab pos="457200" algn="l"/>
              </a:tabLst>
            </a:pPr>
            <a:r>
              <a:rPr lang="ru-RU" sz="2700" dirty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Креативность.</a:t>
            </a:r>
            <a:endParaRPr lang="ru-RU" sz="2700" dirty="0">
              <a:solidFill>
                <a:schemeClr val="tx1">
                  <a:lumMod val="65000"/>
                  <a:lumOff val="35000"/>
                </a:schemeClr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0539504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916832"/>
            <a:ext cx="8229600" cy="4209331"/>
          </a:xfrm>
        </p:spPr>
        <p:txBody>
          <a:bodyPr>
            <a:normAutofit fontScale="92500" lnSpcReduction="10000"/>
          </a:bodyPr>
          <a:lstStyle/>
          <a:p>
            <a:pPr indent="323850" algn="just">
              <a:spcAft>
                <a:spcPts val="0"/>
              </a:spcAft>
            </a:pPr>
            <a:r>
              <a:rPr lang="ru-RU" dirty="0">
                <a:solidFill>
                  <a:srgbClr val="595959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По содержанию </a:t>
            </a:r>
            <a:r>
              <a:rPr lang="ru-RU" b="1" i="1" dirty="0">
                <a:solidFill>
                  <a:srgbClr val="595959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беседы</a:t>
            </a:r>
            <a:r>
              <a:rPr lang="ru-RU" dirty="0">
                <a:solidFill>
                  <a:srgbClr val="595959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можно разделить на три группы:</a:t>
            </a:r>
            <a:endParaRPr lang="ru-RU" sz="28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lvl="0" algn="just">
              <a:buFont typeface="Wingdings" panose="05000000000000000000" pitchFamily="2" charset="2"/>
              <a:buChar char=""/>
            </a:pPr>
            <a:r>
              <a:rPr lang="ru-RU" dirty="0">
                <a:solidFill>
                  <a:srgbClr val="595959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Проблемы, связанные с изучением личности ребенка, его склонностей и интересов;</a:t>
            </a:r>
            <a:endParaRPr lang="ru-RU" sz="28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lvl="0" algn="just">
              <a:buFont typeface="Wingdings" panose="05000000000000000000" pitchFamily="2" charset="2"/>
              <a:buChar char=""/>
            </a:pPr>
            <a:r>
              <a:rPr lang="ru-RU" dirty="0">
                <a:solidFill>
                  <a:srgbClr val="595959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Общие вопросы по профориентации;</a:t>
            </a:r>
            <a:endParaRPr lang="ru-RU" sz="28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lvl="0" algn="just">
              <a:buFont typeface="Wingdings" panose="05000000000000000000" pitchFamily="2" charset="2"/>
              <a:buChar char=""/>
            </a:pPr>
            <a:r>
              <a:rPr lang="ru-RU" dirty="0">
                <a:solidFill>
                  <a:srgbClr val="595959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Вопросы по трудоустройству после окончания ВУЗа или </a:t>
            </a:r>
            <a:r>
              <a:rPr lang="ru-RU" dirty="0" err="1">
                <a:solidFill>
                  <a:srgbClr val="595959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ССУЗа</a:t>
            </a:r>
            <a:r>
              <a:rPr lang="ru-RU" dirty="0">
                <a:solidFill>
                  <a:srgbClr val="595959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, запросы современного рынка труда на определённые профессии.</a:t>
            </a:r>
            <a:endParaRPr lang="ru-RU" sz="28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indent="0" algn="just">
              <a:spcAft>
                <a:spcPts val="0"/>
              </a:spcAft>
              <a:buNone/>
            </a:pPr>
            <a:r>
              <a:rPr lang="ru-RU" b="1" i="1" dirty="0">
                <a:solidFill>
                  <a:srgbClr val="595959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 </a:t>
            </a:r>
            <a:endParaRPr lang="ru-RU" sz="28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27940367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908720"/>
            <a:ext cx="8229600" cy="864096"/>
          </a:xfrm>
        </p:spPr>
        <p:txBody>
          <a:bodyPr>
            <a:normAutofit/>
          </a:bodyPr>
          <a:lstStyle/>
          <a:p>
            <a:r>
              <a:rPr lang="ru-RU" sz="3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Оформленные уголки в фойе гимназии</a:t>
            </a: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5987" y="1802656"/>
            <a:ext cx="3952414" cy="2590399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300210" y="1768624"/>
            <a:ext cx="3647802" cy="2735852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124132" y="3045416"/>
            <a:ext cx="2895735" cy="34526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83320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ru-RU" sz="3000" dirty="0">
                <a:solidFill>
                  <a:srgbClr val="595959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	По многолетнему педагогическому опыту могу сказать, что процесс </a:t>
            </a:r>
            <a:r>
              <a:rPr lang="ru-RU" sz="3000" dirty="0" err="1">
                <a:solidFill>
                  <a:srgbClr val="595959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проф.самоопределения</a:t>
            </a:r>
            <a:r>
              <a:rPr lang="ru-RU" sz="3000" dirty="0">
                <a:solidFill>
                  <a:srgbClr val="595959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обучающихся без участия родителей возможен, но в большинстве случаев не эффективен.</a:t>
            </a:r>
          </a:p>
          <a:p>
            <a:r>
              <a:rPr lang="ru-RU" sz="3000" b="1" u="sng" dirty="0">
                <a:solidFill>
                  <a:srgbClr val="595959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Для обучающихся гимназии важно</a:t>
            </a:r>
            <a:r>
              <a:rPr lang="ru-RU" sz="3000" dirty="0">
                <a:solidFill>
                  <a:srgbClr val="595959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</a:p>
          <a:p>
            <a:pPr marL="0" indent="0">
              <a:buNone/>
            </a:pPr>
            <a:r>
              <a:rPr lang="ru-RU" sz="3000" dirty="0">
                <a:solidFill>
                  <a:srgbClr val="595959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что по трудному пути самоопределения они идут не одни, что рядом находится </a:t>
            </a:r>
            <a:r>
              <a:rPr lang="ru-RU" sz="3000" b="1" dirty="0">
                <a:solidFill>
                  <a:srgbClr val="595959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его семья</a:t>
            </a:r>
            <a:r>
              <a:rPr lang="ru-RU" sz="3000" dirty="0">
                <a:solidFill>
                  <a:srgbClr val="595959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которая поддержит в трудную минуту и поможет, какой бы они путь не выбрали. </a:t>
            </a:r>
          </a:p>
          <a:p>
            <a:pPr marL="0" indent="0">
              <a:buNone/>
            </a:pPr>
            <a:r>
              <a:rPr lang="ru-RU" sz="3000" dirty="0">
                <a:solidFill>
                  <a:srgbClr val="595959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	Это ощущение придает уверенности в собственных силах и побуждает к новым достижениям наших выпускников гимназии.</a:t>
            </a:r>
            <a:endParaRPr lang="ru-RU" sz="3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92683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988840"/>
            <a:ext cx="8229600" cy="413732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4000" b="1" i="1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СПАСИБО ЗА ВНИМАНИЕ!</a:t>
            </a: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71800" y="2780928"/>
            <a:ext cx="3412815" cy="33452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2806811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132</TotalTime>
  <Words>408</Words>
  <Application>Microsoft Office PowerPoint</Application>
  <PresentationFormat>Экран (4:3)</PresentationFormat>
  <Paragraphs>38</Paragraphs>
  <Slides>12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7" baseType="lpstr">
      <vt:lpstr>Arial</vt:lpstr>
      <vt:lpstr>Calibri</vt:lpstr>
      <vt:lpstr>Times New Roman</vt:lpstr>
      <vt:lpstr>Wingdings</vt:lpstr>
      <vt:lpstr>Тема Office</vt:lpstr>
      <vt:lpstr>Презентация PowerPoint</vt:lpstr>
      <vt:lpstr>Презентация PowerPoint</vt:lpstr>
      <vt:lpstr>Презентация PowerPoint</vt:lpstr>
      <vt:lpstr>Задачи:</vt:lpstr>
      <vt:lpstr>Основные направления работы по привлечению родителей следующие: </vt:lpstr>
      <vt:lpstr>Основные направления работы по привлечению родителей следующие: </vt:lpstr>
      <vt:lpstr>Основные направления работы по привлечению родителей следующие:</vt:lpstr>
      <vt:lpstr>Профориентационная работа строится  по системе взаимодействия  «РХГИ - Семья – Социум» </vt:lpstr>
      <vt:lpstr>Презентация PowerPoint</vt:lpstr>
      <vt:lpstr>Оформленные уголки в фойе гимназии</vt:lpstr>
      <vt:lpstr>Презентация PowerPoint</vt:lpstr>
      <vt:lpstr>Презентация PowerPoint</vt:lpstr>
    </vt:vector>
  </TitlesOfParts>
  <Company>Microsoft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User</dc:creator>
  <cp:lastModifiedBy>Екатерина Чимутова</cp:lastModifiedBy>
  <cp:revision>25</cp:revision>
  <dcterms:created xsi:type="dcterms:W3CDTF">2018-11-23T11:53:53Z</dcterms:created>
  <dcterms:modified xsi:type="dcterms:W3CDTF">2026-07-26T11:00:12Z</dcterms:modified>
</cp:coreProperties>
</file>