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4" r:id="rId13"/>
    <p:sldId id="268" r:id="rId14"/>
    <p:sldId id="269" r:id="rId15"/>
    <p:sldId id="272" r:id="rId16"/>
    <p:sldId id="270" r:id="rId17"/>
    <p:sldId id="271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F7E6C9-E182-3A5F-98ED-417249F55E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369D66D-C345-406A-AEE2-06F1BD45E8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529A26-6619-76DA-2CE3-62D67DAD2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30FB-5CC9-49E3-A8DD-EF44A7F7D615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FF013A-9C5C-51B1-06DC-628CE842A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F066CA-2862-0D8E-411C-49A63761A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CF28-FBE2-46EF-ABB6-0C274D101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484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4411E3-95B7-EE23-BC0E-A0B90B5E2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84B3B2-1397-F25F-7138-D4BA92056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EA8A8DE-EA50-3C5E-3500-2E30BBA6A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30FB-5CC9-49E3-A8DD-EF44A7F7D615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808E09-C3DC-EBD5-7981-2027F172D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2ABA67-B083-2FF9-3070-1723F0B36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CF28-FBE2-46EF-ABB6-0C274D101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716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14CF45-8222-BDBB-F8B1-50C652AF6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24753A-A024-C51F-65D4-9F9D84BCE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A37362-4293-0B45-5EFA-B8140AA03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30FB-5CC9-49E3-A8DD-EF44A7F7D615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92D93E-25DC-7897-679E-020C24180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C7FDE9-481C-3E82-F240-3B5BBD8FD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CF28-FBE2-46EF-ABB6-0C274D101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128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8249B7-296F-1BB8-347C-2D8902AE4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531E127-0568-7CF6-C759-7521B0B25E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548F175-A58E-4603-0519-24E1F5FA69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84962F-F8AE-19BB-9C09-6B9B38840D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30FB-5CC9-49E3-A8DD-EF44A7F7D615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1B5DE16-DEB8-96EB-316A-AB7DD1A78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9FD082-4BCB-BCA6-1127-41C2F3354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CF28-FBE2-46EF-ABB6-0C274D101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56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B854C6-73D1-60FA-DA0B-8DACC8249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9B67CA-D0CB-8710-7AC5-A238FB8F82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1D1BADD-B6CB-957C-E99A-7969BF05FE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0F404C2-A4D1-D3A8-561C-4B4A23B80F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CB483B4-86B8-5208-BD9C-F200978881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1CD680E-681F-098C-CBB1-F32C48319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30FB-5CC9-49E3-A8DD-EF44A7F7D615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C4EA4F1-F7CC-E73C-656D-852E6E94C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415E7BB-0457-72ED-D1C7-70727389B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CF28-FBE2-46EF-ABB6-0C274D101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1865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332D3F-F854-E45A-4E27-817811B57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60B461E-FB1A-964D-387C-5227BB658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30FB-5CC9-49E3-A8DD-EF44A7F7D615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B7658CB-2BF4-6723-BE36-7DF52F086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77F806D-A0F5-E242-7E45-F322F8833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CF28-FBE2-46EF-ABB6-0C274D101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808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CF86F7A-DE10-D2AC-9112-24E15DE02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30FB-5CC9-49E3-A8DD-EF44A7F7D615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15C6CAB-0C16-4A5E-8787-08D5EDD00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D5F40F7-932E-50B7-BE0C-A60F35101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CF28-FBE2-46EF-ABB6-0C274D101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396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039264-FD0C-E224-4946-8B20988F3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D8CA06-891A-B1F0-CDA5-D860A8462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4BCD545-5A05-3738-0B1C-C3C8C3F38C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58E269-CC64-B37A-974B-203E4150C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30FB-5CC9-49E3-A8DD-EF44A7F7D615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3FA001-DCBA-C016-40F4-D85961F67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B3FC95-27D9-BEEC-9F74-693559882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CF28-FBE2-46EF-ABB6-0C274D101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327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8B9860-AA5F-F596-D949-A55BFBB00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7A07BBE-A9E3-603D-B47C-00CA95D956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A0099A5-BBD4-2807-E75C-2671EF6B7D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7808C4-E6EC-5A67-CDF9-BD90560BA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30FB-5CC9-49E3-A8DD-EF44A7F7D615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E96D49-B032-DC8D-A03B-483A4D4AF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8D69F07-731F-97C7-B7F4-EEEC26D1E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CF28-FBE2-46EF-ABB6-0C274D101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84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ED8284-86DC-24A9-4134-75D9AB4EE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66031C2-281D-AC18-2AAC-8F72EE6907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37A996-2AFD-E7E7-24CE-B88B0957C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30FB-5CC9-49E3-A8DD-EF44A7F7D615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4CCD5E-98AD-8394-46EF-6B6F660B9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169044-2206-5783-C4FA-F19327BCD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CF28-FBE2-46EF-ABB6-0C274D101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232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01F7DB7-86AB-02F7-3B1D-B3382198A3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93A445-327E-27CB-32CE-6989AC0B0E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3BCF92-45FC-B8C8-55B7-E86C45951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D30FB-5CC9-49E3-A8DD-EF44A7F7D615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A9750B-F5A9-7855-3125-EB40B239D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86DC12-B1AF-34A6-6061-1E8F34E6D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1CF28-FBE2-46EF-ABB6-0C274D101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2622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2E34ED-83EB-E5E5-120B-C6CB30743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70E968-3027-2284-74F4-84458FDA8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C86C6A-8D78-C395-18ED-34BD900AB5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D30FB-5CC9-49E3-A8DD-EF44A7F7D615}" type="datetimeFigureOut">
              <a:rPr lang="ru-RU" smtClean="0"/>
              <a:t>26.07.2026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329FA4-BEB7-64EC-BFF8-5E8D6CF42D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BF472D-914F-5759-CE0B-91327421B0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01CF28-FBE2-46EF-ABB6-0C274D101E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7589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A8F619F-537D-BF7E-67F6-80201B8D6B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98779"/>
            <a:ext cx="9144000" cy="2656681"/>
          </a:xfrm>
        </p:spPr>
        <p:txBody>
          <a:bodyPr>
            <a:normAutofit fontScale="85000" lnSpcReduction="10000"/>
          </a:bodyPr>
          <a:lstStyle/>
          <a:p>
            <a:r>
              <a:rPr lang="ru-RU" sz="6500" b="1" dirty="0"/>
              <a:t>«Чудеса из соленого теста» 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r"/>
            <a:r>
              <a:rPr lang="ru-RU" dirty="0"/>
              <a:t>Выполнила:</a:t>
            </a:r>
          </a:p>
          <a:p>
            <a:pPr algn="r"/>
            <a:r>
              <a:rPr lang="ru-RU" dirty="0"/>
              <a:t>Воспитатель Казина И.В.</a:t>
            </a:r>
          </a:p>
        </p:txBody>
      </p:sp>
      <p:pic>
        <p:nvPicPr>
          <p:cNvPr id="4" name="Picture 2" descr="http://www.playcast.ru/uploads/2016/04/03/18114640.png">
            <a:extLst>
              <a:ext uri="{FF2B5EF4-FFF2-40B4-BE49-F238E27FC236}">
                <a16:creationId xmlns:a16="http://schemas.microsoft.com/office/drawing/2014/main" id="{E9521169-88DB-D704-82A0-61F7E75BE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811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438385A-987F-BCE6-BDAF-39EEF843B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8835"/>
          </a:xfrm>
        </p:spPr>
        <p:txBody>
          <a:bodyPr/>
          <a:lstStyle/>
          <a:p>
            <a:r>
              <a:rPr lang="ru-RU" b="1" dirty="0"/>
              <a:t>Цель: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D98C013-2220-1CF6-21E0-DA967D6AF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1962309"/>
          </a:xfrm>
        </p:spPr>
        <p:txBody>
          <a:bodyPr>
            <a:normAutofit/>
          </a:bodyPr>
          <a:lstStyle/>
          <a:p>
            <a:r>
              <a:rPr lang="ru-RU" dirty="0">
                <a:ea typeface="Times New Roman" pitchFamily="18" charset="0"/>
                <a:cs typeface="Calibri" pitchFamily="34" charset="0"/>
              </a:rPr>
              <a:t>Научить использовать возможности соленого теста – </a:t>
            </a:r>
            <a:r>
              <a:rPr lang="ru-RU" dirty="0" err="1">
                <a:ea typeface="Times New Roman" pitchFamily="18" charset="0"/>
                <a:cs typeface="Calibri" pitchFamily="34" charset="0"/>
              </a:rPr>
              <a:t>тестопластика</a:t>
            </a:r>
            <a:r>
              <a:rPr lang="ru-RU" dirty="0">
                <a:ea typeface="Times New Roman" pitchFamily="18" charset="0"/>
                <a:cs typeface="Calibri" pitchFamily="34" charset="0"/>
              </a:rPr>
              <a:t> в совместном творчестве.</a:t>
            </a:r>
          </a:p>
          <a:p>
            <a:r>
              <a:rPr lang="ru-RU" dirty="0"/>
              <a:t>Приобщить детей к истокам народной культуры.</a:t>
            </a:r>
          </a:p>
          <a:p>
            <a:r>
              <a:rPr lang="ru-RU" dirty="0"/>
              <a:t>Получить удовольствие от процесса лепки.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9B52047E-2CBE-D2D6-5C66-72FC54DC9D08}"/>
              </a:ext>
            </a:extLst>
          </p:cNvPr>
          <p:cNvSpPr txBox="1">
            <a:spLocks/>
          </p:cNvSpPr>
          <p:nvPr/>
        </p:nvSpPr>
        <p:spPr>
          <a:xfrm>
            <a:off x="1082040" y="3108326"/>
            <a:ext cx="10515600" cy="838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/>
              <a:t>Задачи:</a:t>
            </a:r>
          </a:p>
        </p:txBody>
      </p:sp>
      <p:sp>
        <p:nvSpPr>
          <p:cNvPr id="8" name="Объект 4">
            <a:extLst>
              <a:ext uri="{FF2B5EF4-FFF2-40B4-BE49-F238E27FC236}">
                <a16:creationId xmlns:a16="http://schemas.microsoft.com/office/drawing/2014/main" id="{8CCB5FEB-797B-62C9-EB31-09422128499D}"/>
              </a:ext>
            </a:extLst>
          </p:cNvPr>
          <p:cNvSpPr txBox="1">
            <a:spLocks/>
          </p:cNvSpPr>
          <p:nvPr/>
        </p:nvSpPr>
        <p:spPr>
          <a:xfrm>
            <a:off x="670560" y="4144647"/>
            <a:ext cx="10515600" cy="1844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ea typeface="Times New Roman" pitchFamily="18" charset="0"/>
                <a:cs typeface="Calibri" pitchFamily="34" charset="0"/>
              </a:rPr>
              <a:t>Знакомство с нетрадиционной техникой лепки – </a:t>
            </a:r>
            <a:r>
              <a:rPr kumimoji="0" lang="ru-RU" b="0" i="0" u="none" strike="noStrike" cap="none" normalizeH="0" baseline="0" dirty="0" err="1">
                <a:ln>
                  <a:noFill/>
                </a:ln>
                <a:effectLst/>
                <a:ea typeface="Times New Roman" pitchFamily="18" charset="0"/>
                <a:cs typeface="Calibri" pitchFamily="34" charset="0"/>
              </a:rPr>
              <a:t>тестопластика</a:t>
            </a: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ea typeface="Times New Roman" pitchFamily="18" charset="0"/>
                <a:cs typeface="Calibri" pitchFamily="34" charset="0"/>
              </a:rPr>
              <a:t>.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>
                <a:ln>
                  <a:noFill/>
                </a:ln>
                <a:effectLst/>
                <a:ea typeface="Times New Roman" pitchFamily="18" charset="0"/>
                <a:cs typeface="Calibri" pitchFamily="34" charset="0"/>
              </a:rPr>
              <a:t>Использование теста для развития творческих способностей детей.</a:t>
            </a:r>
          </a:p>
          <a:p>
            <a:pPr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/>
              <a:t>Воспитывать эстетический вкус.</a:t>
            </a:r>
            <a:endParaRPr kumimoji="0" lang="ru-RU" b="0" i="0" u="none" strike="noStrike" cap="none" normalizeH="0" baseline="0" dirty="0">
              <a:ln>
                <a:noFill/>
              </a:ln>
              <a:effectLst/>
              <a:ea typeface="Times New Roman" pitchFamily="18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5711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C202CB-047D-8BFA-08F9-A75D73AC5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48237"/>
            <a:ext cx="10515600" cy="1848803"/>
          </a:xfrm>
        </p:spPr>
        <p:txBody>
          <a:bodyPr>
            <a:normAutofit fontScale="90000"/>
          </a:bodyPr>
          <a:lstStyle/>
          <a:p>
            <a:r>
              <a:rPr lang="ru-RU" sz="3100" b="1" dirty="0" err="1">
                <a:latin typeface="+mn-lt"/>
                <a:ea typeface="Calibri" pitchFamily="34" charset="0"/>
                <a:cs typeface="Arial" pitchFamily="34" charset="0"/>
              </a:rPr>
              <a:t>Тестопластика</a:t>
            </a:r>
            <a:r>
              <a:rPr lang="ru-RU" sz="3100" dirty="0">
                <a:latin typeface="+mn-lt"/>
                <a:ea typeface="Times New Roman" pitchFamily="18" charset="0"/>
                <a:cs typeface="Arial" pitchFamily="34" charset="0"/>
              </a:rPr>
              <a:t> - искусство создания объемных и рельефных изделий из теста, которые используются как сувениры или для оформления оригинального интерьера</a:t>
            </a:r>
            <a:r>
              <a:rPr lang="ru-RU" sz="3100" dirty="0">
                <a:solidFill>
                  <a:srgbClr val="7030A0"/>
                </a:solidFill>
                <a:latin typeface="+mn-lt"/>
                <a:ea typeface="Times New Roman" pitchFamily="18" charset="0"/>
                <a:cs typeface="Arial" pitchFamily="34" charset="0"/>
              </a:rPr>
              <a:t>.</a:t>
            </a:r>
            <a:br>
              <a:rPr lang="ru-RU" dirty="0">
                <a:solidFill>
                  <a:srgbClr val="7030A0"/>
                </a:solidFill>
                <a:latin typeface="+mn-lt"/>
                <a:ea typeface="Times New Roman" pitchFamily="18" charset="0"/>
                <a:cs typeface="Arial" pitchFamily="34" charset="0"/>
              </a:rPr>
            </a:br>
            <a:r>
              <a:rPr lang="ru-RU" sz="3100" b="1" dirty="0">
                <a:latin typeface="+mn-lt"/>
                <a:ea typeface="Times New Roman" pitchFamily="18" charset="0"/>
                <a:cs typeface="Arial" pitchFamily="34" charset="0"/>
              </a:rPr>
              <a:t>Соленое тесто </a:t>
            </a:r>
            <a:r>
              <a:rPr lang="ru-RU" sz="3100" dirty="0">
                <a:latin typeface="+mn-lt"/>
                <a:ea typeface="Times New Roman" pitchFamily="18" charset="0"/>
                <a:cs typeface="Arial" pitchFamily="34" charset="0"/>
              </a:rPr>
              <a:t>- экологически чистый материал, </a:t>
            </a:r>
            <a:r>
              <a:rPr lang="ru-RU" sz="3100" dirty="0" err="1">
                <a:latin typeface="+mn-lt"/>
                <a:ea typeface="Times New Roman" pitchFamily="18" charset="0"/>
                <a:cs typeface="Arial" pitchFamily="34" charset="0"/>
              </a:rPr>
              <a:t>пластелин</a:t>
            </a:r>
            <a:r>
              <a:rPr lang="ru-RU" sz="3100" dirty="0">
                <a:latin typeface="+mn-lt"/>
                <a:ea typeface="Times New Roman" pitchFamily="18" charset="0"/>
                <a:cs typeface="Arial" pitchFamily="34" charset="0"/>
              </a:rPr>
              <a:t>, который смело можно отдать в руки ребенку.</a:t>
            </a:r>
            <a:endParaRPr lang="ru-RU" sz="3100" dirty="0">
              <a:latin typeface="+mn-lt"/>
            </a:endParaRPr>
          </a:p>
        </p:txBody>
      </p:sp>
      <p:pic>
        <p:nvPicPr>
          <p:cNvPr id="4" name="Picture 2" descr="http://www.playcast.ru/uploads/2016/04/03/18114640.png">
            <a:extLst>
              <a:ext uri="{FF2B5EF4-FFF2-40B4-BE49-F238E27FC236}">
                <a16:creationId xmlns:a16="http://schemas.microsoft.com/office/drawing/2014/main" id="{63634625-F831-754C-865A-1B7237D6AD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594361" y="-240031"/>
            <a:ext cx="13045441" cy="733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07A0B2A-5BE1-6FA2-2D6D-1BC4A583A2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253147">
            <a:off x="838200" y="3429000"/>
            <a:ext cx="1824038" cy="3024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http://ekskyl.ru/wp-content/uploads/2017/08/12.jpg">
            <a:extLst>
              <a:ext uri="{FF2B5EF4-FFF2-40B4-BE49-F238E27FC236}">
                <a16:creationId xmlns:a16="http://schemas.microsoft.com/office/drawing/2014/main" id="{862DD6A3-A671-EA36-DAAE-66BAAE554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74050">
            <a:off x="2861561" y="3210915"/>
            <a:ext cx="2480173" cy="3493203"/>
          </a:xfrm>
          <a:prstGeom prst="rect">
            <a:avLst/>
          </a:prstGeom>
          <a:noFill/>
        </p:spPr>
      </p:pic>
      <p:pic>
        <p:nvPicPr>
          <p:cNvPr id="7" name="Picture 7" descr="https://avatars.mds.yandex.net/get-pdb/202366/b479e7bb-c2d5-4bee-986d-70d7ccf724f0/s1200">
            <a:extLst>
              <a:ext uri="{FF2B5EF4-FFF2-40B4-BE49-F238E27FC236}">
                <a16:creationId xmlns:a16="http://schemas.microsoft.com/office/drawing/2014/main" id="{9D686E04-4DC2-58D2-5F17-43C0A8877F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27528">
            <a:off x="7834209" y="3562511"/>
            <a:ext cx="3678833" cy="2714470"/>
          </a:xfrm>
          <a:prstGeom prst="rect">
            <a:avLst/>
          </a:prstGeom>
          <a:noFill/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79F2E5B-726D-BCCC-F405-9C2E9C2A203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4918">
            <a:off x="5410200" y="3428999"/>
            <a:ext cx="2411211" cy="314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638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059F2B-F4C9-63CE-8F77-696840BB5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История </a:t>
            </a:r>
            <a:r>
              <a:rPr lang="ru-RU" b="1" dirty="0" err="1"/>
              <a:t>тестопластики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5B26BC9-F2D8-95B8-ACE7-FA4140F63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25625"/>
            <a:ext cx="11445240" cy="2060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В Германии было принято изготавливать пасхальные и рождественские сувениры из соленого теста. </a:t>
            </a:r>
          </a:p>
          <a:p>
            <a:pPr marL="0" indent="0">
              <a:buNone/>
            </a:pPr>
            <a:r>
              <a:rPr lang="ru-RU" dirty="0"/>
              <a:t>Различные медальоны, венки, кольца и подковы вывешивались в проеме окон и крепились к дверям.</a:t>
            </a:r>
          </a:p>
          <a:p>
            <a:endParaRPr lang="ru-RU" dirty="0"/>
          </a:p>
        </p:txBody>
      </p:sp>
      <p:pic>
        <p:nvPicPr>
          <p:cNvPr id="4" name="Рисунок 3" descr="https://yandex.ru/images/_crpd/CoLj11830/cf4541Ao/puyTvwIQMXmy9y53vUEFsNzYgmSIDsKL-fphB3jCTiU_BgsyWK0vuwmTEnFBkWmkGKok49A9KgAlnsgpem4l_TIogs8iMVTt0rN79qkg0OCNqJLBjcuH0">
            <a:extLst>
              <a:ext uri="{FF2B5EF4-FFF2-40B4-BE49-F238E27FC236}">
                <a16:creationId xmlns:a16="http://schemas.microsoft.com/office/drawing/2014/main" id="{DF726061-2123-5B78-F063-FB2272D55DD9}"/>
              </a:ext>
            </a:extLst>
          </p:cNvPr>
          <p:cNvPicPr/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442" y="3634283"/>
            <a:ext cx="6001612" cy="308438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4D91DDB3-CFAD-AF4D-646E-3C1DB50DC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85552" y="3634284"/>
            <a:ext cx="2565376" cy="3084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ttp://www.masterskaja.net/sites/default/files/styles/medium/public/images_upload_useruid8/24122015/20152412145506_0.jpg?itok=EYNNgROs">
            <a:extLst>
              <a:ext uri="{FF2B5EF4-FFF2-40B4-BE49-F238E27FC236}">
                <a16:creationId xmlns:a16="http://schemas.microsoft.com/office/drawing/2014/main" id="{F666848A-78DB-8644-F683-5C5B6765B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96679" y="3634283"/>
            <a:ext cx="3473411" cy="3084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0461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3180D26-E87A-F7C1-7F51-6A9B9A96D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667385"/>
            <a:ext cx="6187440" cy="227393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dirty="0"/>
              <a:t>В Китае из соленого теста изготавливались марионетки для кукольных представлений</a:t>
            </a:r>
          </a:p>
        </p:txBody>
      </p:sp>
      <p:pic>
        <p:nvPicPr>
          <p:cNvPr id="4" name="Picture 8" descr="https://ru.all.biz/img/ru/service_catalog/365493.jpeg">
            <a:extLst>
              <a:ext uri="{FF2B5EF4-FFF2-40B4-BE49-F238E27FC236}">
                <a16:creationId xmlns:a16="http://schemas.microsoft.com/office/drawing/2014/main" id="{48F7B23A-222D-DF22-160D-526B7A213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43681" y="417997"/>
            <a:ext cx="5067319" cy="301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7E3215B1-2724-E055-9CE4-B17A7F197276}"/>
              </a:ext>
            </a:extLst>
          </p:cNvPr>
          <p:cNvSpPr txBox="1">
            <a:spLocks/>
          </p:cNvSpPr>
          <p:nvPr/>
        </p:nvSpPr>
        <p:spPr>
          <a:xfrm>
            <a:off x="381000" y="4069080"/>
            <a:ext cx="4648200" cy="22739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000" dirty="0"/>
              <a:t>В странах Восточной Европы популярны большие картины из теста. </a:t>
            </a:r>
          </a:p>
        </p:txBody>
      </p:sp>
      <p:pic>
        <p:nvPicPr>
          <p:cNvPr id="7" name="Рисунок 6" descr="https://i.pinimg.com/originals/46/80/df/4680dfd27524b6cf41a2eae6992e88da.jpg">
            <a:extLst>
              <a:ext uri="{FF2B5EF4-FFF2-40B4-BE49-F238E27FC236}">
                <a16:creationId xmlns:a16="http://schemas.microsoft.com/office/drawing/2014/main" id="{A668EA0A-D296-CAD6-BFBB-0B1215F840DE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2640" y="3657875"/>
            <a:ext cx="5817784" cy="30110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2151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60EB4F8-D465-32B4-3B6D-D1DED9032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78930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000" dirty="0"/>
              <a:t>На Руси, было принято дарить фигурки из соленого теста. Считалось, что любая поделка из соленого теста, находящаяся в доме - символ богатства и благополучия в семье. </a:t>
            </a:r>
            <a:r>
              <a:rPr kumimoji="0" lang="ru-RU" sz="3000" b="0" i="0" u="none" strike="noStrike" cap="none" normalizeH="0" baseline="0" dirty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Маленькие фигурки людей и животных всегда стояли на видных местах. В старину такие игрушки служили оберегами. На рождество обязательно лепили такие фигурки и, раздаривая родным и </a:t>
            </a:r>
            <a:r>
              <a:rPr lang="ru-RU" sz="3000" dirty="0">
                <a:ea typeface="Times New Roman" pitchFamily="18" charset="0"/>
                <a:cs typeface="Arial" pitchFamily="34" charset="0"/>
              </a:rPr>
              <a:t>з</a:t>
            </a:r>
            <a:r>
              <a:rPr kumimoji="0" lang="ru-RU" sz="3000" b="0" i="0" u="none" strike="noStrike" cap="none" normalizeH="0" baseline="0" dirty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накомым, </a:t>
            </a:r>
            <a:r>
              <a:rPr kumimoji="0" lang="ru-RU" sz="3000" b="0" i="0" strike="noStrike" cap="none" normalizeH="0" baseline="0" dirty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приговаривали</a:t>
            </a:r>
            <a:r>
              <a:rPr kumimoji="0" lang="ru-RU" sz="3000" b="0" i="0" u="none" strike="noStrike" cap="none" normalizeH="0" baseline="0" dirty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: </a:t>
            </a:r>
          </a:p>
          <a:p>
            <a:pPr marL="0" indent="0">
              <a:buNone/>
            </a:pPr>
            <a:r>
              <a:rPr kumimoji="0" lang="ru-RU" sz="3000" b="0" i="1" u="none" strike="noStrike" cap="none" normalizeH="0" baseline="0" dirty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«Пусть у вас хлеб – соль водится, никогда не переводится»</a:t>
            </a:r>
            <a:r>
              <a:rPr kumimoji="0" lang="ru-RU" sz="3000" b="0" i="0" u="none" strike="noStrike" cap="none" normalizeH="0" baseline="0" dirty="0">
                <a:ln>
                  <a:noFill/>
                </a:ln>
                <a:effectLst/>
                <a:ea typeface="Times New Roman" pitchFamily="18" charset="0"/>
                <a:cs typeface="Arial" pitchFamily="34" charset="0"/>
              </a:rPr>
              <a:t>.</a:t>
            </a:r>
            <a:endParaRPr kumimoji="0" lang="ru-RU" sz="30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4" descr="https://sd.ua/files/afisha/salt-ceramics-1024x739.jpg">
            <a:extLst>
              <a:ext uri="{FF2B5EF4-FFF2-40B4-BE49-F238E27FC236}">
                <a16:creationId xmlns:a16="http://schemas.microsoft.com/office/drawing/2014/main" id="{E56AEC53-C856-D606-8C0D-B74774549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335205">
            <a:off x="7949501" y="4486725"/>
            <a:ext cx="4260832" cy="2359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karamellka.ru/wp-content/uploads/2017/12/podelka-iz-solenogo-testa-2.jpg">
            <a:extLst>
              <a:ext uri="{FF2B5EF4-FFF2-40B4-BE49-F238E27FC236}">
                <a16:creationId xmlns:a16="http://schemas.microsoft.com/office/drawing/2014/main" id="{F699E1E2-744A-4A89-B171-D7EC1DAF9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24194" y="4284928"/>
            <a:ext cx="4357718" cy="2363380"/>
          </a:xfrm>
          <a:prstGeom prst="rect">
            <a:avLst/>
          </a:prstGeom>
          <a:noFill/>
        </p:spPr>
      </p:pic>
      <p:pic>
        <p:nvPicPr>
          <p:cNvPr id="6" name="Picture 2" descr="http://img0.liveinternet.ru/images/attach/c/6/90/154/90154666_large_x_3b104bb7.jpg">
            <a:extLst>
              <a:ext uri="{FF2B5EF4-FFF2-40B4-BE49-F238E27FC236}">
                <a16:creationId xmlns:a16="http://schemas.microsoft.com/office/drawing/2014/main" id="{75BE9610-070D-C7F2-6C9C-F43CF78DE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445416">
            <a:off x="50985" y="4292791"/>
            <a:ext cx="3522223" cy="23476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66427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A443FEAF-B253-A176-3791-59E4E449E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880" y="641279"/>
            <a:ext cx="11064240" cy="52909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В настоящее время большую популярность приобрели вещи, сделанные своими руками, особенно если они еще и экологически чистые.</a:t>
            </a:r>
          </a:p>
          <a:p>
            <a:pPr marL="0" indent="0">
              <a:buNone/>
            </a:pPr>
            <a:r>
              <a:rPr lang="ru-RU" dirty="0"/>
              <a:t>Появились мастера, достигших небывалых высот в лепке из соленого теста, их руки творят настоящие шедевры.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Лепить из теста очень интересно и достаточно просто. Самое главное, приложить немного терпения фантазии.</a:t>
            </a:r>
          </a:p>
        </p:txBody>
      </p:sp>
      <p:pic>
        <p:nvPicPr>
          <p:cNvPr id="4" name="Picture 2" descr="http://www.playcast.ru/uploads/2016/04/03/18114640.png">
            <a:extLst>
              <a:ext uri="{FF2B5EF4-FFF2-40B4-BE49-F238E27FC236}">
                <a16:creationId xmlns:a16="http://schemas.microsoft.com/office/drawing/2014/main" id="{2A1CB0F8-B61B-1123-2811-8C44920F1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90600" y="-636120"/>
            <a:ext cx="13947986" cy="7845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g2.hochu.ua/images/saltdough_ornaments2.gif">
            <a:extLst>
              <a:ext uri="{FF2B5EF4-FFF2-40B4-BE49-F238E27FC236}">
                <a16:creationId xmlns:a16="http://schemas.microsoft.com/office/drawing/2014/main" id="{79C91B14-BD6A-5AAB-40D8-A3A07E151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80649" y="2843504"/>
            <a:ext cx="3555963" cy="209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82B05137-F5A4-5857-2B30-448921865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8510" y="2794634"/>
            <a:ext cx="1905000" cy="20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B348F85F-2224-5353-70A1-D54BF85AD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712" y="2843504"/>
            <a:ext cx="18002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>
            <a:extLst>
              <a:ext uri="{FF2B5EF4-FFF2-40B4-BE49-F238E27FC236}">
                <a16:creationId xmlns:a16="http://schemas.microsoft.com/office/drawing/2014/main" id="{8511B84A-9049-7E2A-0C84-AA72AEB7C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1349" y="2884006"/>
            <a:ext cx="2169499" cy="16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8397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9A93A0-6306-EDA8-CB34-097B589C6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" y="566658"/>
            <a:ext cx="10515600" cy="1325563"/>
          </a:xfrm>
        </p:spPr>
        <p:txBody>
          <a:bodyPr/>
          <a:lstStyle/>
          <a:p>
            <a:r>
              <a:rPr lang="ru-RU" b="1" dirty="0"/>
              <a:t>Рецепт соленого теста:</a:t>
            </a:r>
          </a:p>
        </p:txBody>
      </p:sp>
      <p:pic>
        <p:nvPicPr>
          <p:cNvPr id="6" name="Picture 2" descr="https://modernplace.ru/wp-content/uploads/2017/12/podsvechniki-svoimi-rukami-67-1024x756.jpg">
            <a:extLst>
              <a:ext uri="{FF2B5EF4-FFF2-40B4-BE49-F238E27FC236}">
                <a16:creationId xmlns:a16="http://schemas.microsoft.com/office/drawing/2014/main" id="{EC58AAC4-1E0D-C8A0-A3B7-C899B38DA9A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3307" y="865346"/>
            <a:ext cx="3928533" cy="29003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276CFE07-BE31-7D5A-85EB-52B8731BFB9E}"/>
              </a:ext>
            </a:extLst>
          </p:cNvPr>
          <p:cNvSpPr txBox="1">
            <a:spLocks/>
          </p:cNvSpPr>
          <p:nvPr/>
        </p:nvSpPr>
        <p:spPr>
          <a:xfrm>
            <a:off x="396240" y="1417320"/>
            <a:ext cx="7132320" cy="2223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1 стакан муки</a:t>
            </a:r>
          </a:p>
          <a:p>
            <a:r>
              <a:rPr lang="ru-RU" dirty="0"/>
              <a:t>1 стакан мелкой соли</a:t>
            </a:r>
          </a:p>
          <a:p>
            <a:r>
              <a:rPr lang="ru-RU" dirty="0"/>
              <a:t>125 </a:t>
            </a:r>
            <a:r>
              <a:rPr lang="ru-RU" dirty="0" err="1"/>
              <a:t>мл.воды</a:t>
            </a:r>
            <a:endParaRPr lang="ru-RU" dirty="0"/>
          </a:p>
          <a:p>
            <a:endParaRPr lang="ru-RU" dirty="0"/>
          </a:p>
          <a:p>
            <a:r>
              <a:rPr kumimoji="0" lang="ru-RU" sz="4500" b="0" i="1" u="none" strike="noStrike" cap="none" normalizeH="0" baseline="0" dirty="0">
                <a:ln>
                  <a:noFill/>
                </a:ln>
                <a:effectLst/>
                <a:ea typeface="Times New Roman" pitchFamily="18" charset="0"/>
                <a:cs typeface="Calibri" pitchFamily="34" charset="0"/>
              </a:rPr>
              <a:t>После замеса тесто желательно убрать в холодильник на пару часов.</a:t>
            </a:r>
            <a:endParaRPr kumimoji="0" lang="ru-RU" sz="4500" b="0" i="1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DC5A99E-1D08-21F7-3961-E16812D79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520" y="3893616"/>
            <a:ext cx="3684055" cy="247965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348D436-C7E2-96FC-B462-8ED100DA69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2431" y="3893616"/>
            <a:ext cx="4047743" cy="252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945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A9E2C0-449A-3796-4C2B-7CA3D848A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Правила техники безопасности: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3FA53F-44E1-2183-3A2C-FEF8C0394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Аккуратно используйте при работе специальные инструменты и подручные приспособления.</a:t>
            </a:r>
          </a:p>
          <a:p>
            <a:r>
              <a:rPr lang="ru-RU" dirty="0"/>
              <a:t>Не берите селеное тесто в рот.</a:t>
            </a:r>
          </a:p>
          <a:p>
            <a:r>
              <a:rPr lang="ru-RU" dirty="0"/>
              <a:t>Не облизывайте пальцы.</a:t>
            </a:r>
          </a:p>
          <a:p>
            <a:r>
              <a:rPr lang="ru-RU" dirty="0"/>
              <a:t>Не трите глаза грязными руками.</a:t>
            </a:r>
          </a:p>
          <a:p>
            <a:r>
              <a:rPr lang="ru-RU" dirty="0"/>
              <a:t>После работы, обязательно помойте руки с мылом и наведите порядок на рабочем месте.</a:t>
            </a:r>
          </a:p>
        </p:txBody>
      </p:sp>
    </p:spTree>
    <p:extLst>
      <p:ext uri="{BB962C8B-B14F-4D97-AF65-F5344CB8AC3E}">
        <p14:creationId xmlns:p14="http://schemas.microsoft.com/office/powerpoint/2010/main" val="1175069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68E6C381-3345-A666-AE94-039E809E3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Picture 2" descr="https://avatars.mds.yandex.net/get-pdb/2864170/e39b78b2-f395-4aa9-bed0-9d4b78c44041/s1200?webp=false">
            <a:extLst>
              <a:ext uri="{FF2B5EF4-FFF2-40B4-BE49-F238E27FC236}">
                <a16:creationId xmlns:a16="http://schemas.microsoft.com/office/drawing/2014/main" id="{A3D9598A-2194-1526-5703-85E53BFB563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1545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9B3BC1-0BF7-AFD6-6986-E609D0268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Способы сушки: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58C97D6-E578-40DB-6591-EDE364C8A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120" y="1510109"/>
            <a:ext cx="5646420" cy="51040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C00000"/>
                </a:solidFill>
              </a:rPr>
              <a:t>Сушка в естественных условиях</a:t>
            </a:r>
          </a:p>
          <a:p>
            <a:pPr marL="0" indent="0" algn="just">
              <a:buNone/>
            </a:pPr>
            <a:r>
              <a:rPr lang="ru-RU" dirty="0"/>
              <a:t>Высушите изделия на открытом воздухе при комнатной температуре. Это – самый простой способ сушки. Помните, что чем толще изделие, тем больше времени понадобится на его сушку. В среднем за 1 день изделие просыхает на 1 миллиметр вглубь. В летнее время поставьте доску с разложенными на ней изделиями на солнышко – так работы высохнут быстрее.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F83455E6-1FDF-24D2-564C-F2865D59E6E9}"/>
              </a:ext>
            </a:extLst>
          </p:cNvPr>
          <p:cNvSpPr txBox="1">
            <a:spLocks/>
          </p:cNvSpPr>
          <p:nvPr/>
        </p:nvSpPr>
        <p:spPr>
          <a:xfrm>
            <a:off x="6355080" y="1027906"/>
            <a:ext cx="5646420" cy="54649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ru-RU" dirty="0"/>
          </a:p>
          <a:p>
            <a:pPr marL="0" indent="0" algn="just">
              <a:buNone/>
            </a:pPr>
            <a:r>
              <a:rPr lang="ru-RU" b="1" dirty="0">
                <a:solidFill>
                  <a:srgbClr val="C00000"/>
                </a:solidFill>
              </a:rPr>
              <a:t>Сушка в духовке</a:t>
            </a:r>
          </a:p>
          <a:p>
            <a:pPr marL="0" indent="0" algn="just">
              <a:buNone/>
            </a:pPr>
            <a:r>
              <a:rPr lang="ru-RU" dirty="0"/>
              <a:t>Сушите готовые изделия в духовке. Этот способ займет гораздо меньше времени, чем предыдущий. При температуре 75 градусов изделия средней величины высохнут за 2 часа, при температуре 100-125 градусов – за час, а при 150 градусах – за полчаса. Если же вы хотите подрумянить изделия, то это следует делать, нагрев духовку до 200 градусов Цельсия и под непрерывным наблюдением.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38564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01B5E2-A5D8-A62E-3E6E-8D189D2F9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58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/>
              <a:t>Окрашивание: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746F634-05D2-4B89-5CD4-FF5EA706F6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94597" y="1093654"/>
            <a:ext cx="3042261" cy="2335346"/>
          </a:xfrm>
          <a:prstGeom prst="rect">
            <a:avLst/>
          </a:prstGeom>
          <a:gradFill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</a:gradFill>
          <a:effectLst>
            <a:softEdge rad="127000"/>
          </a:effectLst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72FD4BA3-05CD-BEF9-8676-C2DAF02CC744}"/>
              </a:ext>
            </a:extLst>
          </p:cNvPr>
          <p:cNvSpPr txBox="1">
            <a:spLocks/>
          </p:cNvSpPr>
          <p:nvPr/>
        </p:nvSpPr>
        <p:spPr>
          <a:xfrm>
            <a:off x="0" y="1093654"/>
            <a:ext cx="7234570" cy="56997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200" dirty="0"/>
              <a:t>Готовые изделия можно раскрасить полностью или частично. Прекрасно смотрятся изделия цвета натурального теста с минимальным использованием красок. Однако если вы хотите полностью раскрасить изделие, рекомендуется использовать акриловые краски. После высыхания они не пачкают рук и не размазываются.</a:t>
            </a:r>
          </a:p>
          <a:p>
            <a:pPr algn="just"/>
            <a:r>
              <a:rPr lang="ru-RU" sz="2200" dirty="0"/>
              <a:t>Для раскрашивания можно использовать также акварельные краски. Для этого акварель размешивают кисточкой очень густо с минимальным количеством воды и наносят на изделие так, чтобы краска не растекалась. Раскрашенные таким образом работы необходимо закрепить лаком.</a:t>
            </a:r>
          </a:p>
          <a:p>
            <a:pPr algn="just"/>
            <a:r>
              <a:rPr lang="ru-RU" sz="2200" b="1" dirty="0"/>
              <a:t>Гуашевые краски тоже могут быть использованы для раскрашивания.</a:t>
            </a:r>
            <a:r>
              <a:rPr lang="ru-RU" sz="2200" dirty="0"/>
              <a:t> В этом случае в гуашь следует добавить немного клея ПВА.</a:t>
            </a:r>
          </a:p>
        </p:txBody>
      </p:sp>
      <p:pic>
        <p:nvPicPr>
          <p:cNvPr id="7" name="Объект 3">
            <a:extLst>
              <a:ext uri="{FF2B5EF4-FFF2-40B4-BE49-F238E27FC236}">
                <a16:creationId xmlns:a16="http://schemas.microsoft.com/office/drawing/2014/main" id="{F84A1D07-80D5-DDF7-068A-191D229AAF3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33167" y="3755768"/>
            <a:ext cx="2621280" cy="260020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382E6AEE-560B-B1A5-E62E-29733ED80C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56027" y="3429000"/>
            <a:ext cx="2277140" cy="17078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981FDF37-6CF7-B42A-A50C-7C70EB3AE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4263" y="5055873"/>
            <a:ext cx="1802127" cy="18021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17971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5F5313-FC0F-9DC9-E6D7-47AFE1838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Мастер класс: </a:t>
            </a:r>
            <a:br>
              <a:rPr lang="ru-RU" dirty="0"/>
            </a:br>
            <a:r>
              <a:rPr lang="ru-RU" b="1" i="1" dirty="0"/>
              <a:t>«Подкова на счастье и удачу» 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C98AF0D-DCC8-B48A-C0FF-20DA83111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6016625"/>
            <a:ext cx="10911840" cy="628015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«Подкова приносит удачу даже тем, кто не верит в приметы» (Эдисон)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5891004D-8609-A1DC-D6F7-8C22EE1DD5C7}"/>
              </a:ext>
            </a:extLst>
          </p:cNvPr>
          <p:cNvSpPr txBox="1">
            <a:spLocks/>
          </p:cNvSpPr>
          <p:nvPr/>
        </p:nvSpPr>
        <p:spPr>
          <a:xfrm>
            <a:off x="75049" y="2480944"/>
            <a:ext cx="5577840" cy="31883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200" dirty="0"/>
              <a:t>Подкова-очень древний символ, обладающий одновременно и защитными силами, и являющийся символом плодородия и благоденствия.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766567-EB08-DD7F-9F7B-12A314C867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1200" y="1832974"/>
            <a:ext cx="2116776" cy="228389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4510E67-0FD8-E898-7C9A-E3A235A3F6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4599" y="2157145"/>
            <a:ext cx="3794041" cy="286660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A8571B4-3DFE-0C3C-DA71-C85325AF71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0874" y="4075112"/>
            <a:ext cx="2973725" cy="202213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363544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CB91DDC-ED6E-BB15-1EF4-AD30DCED2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840" y="4677859"/>
            <a:ext cx="5852159" cy="1540061"/>
          </a:xfrm>
        </p:spPr>
        <p:txBody>
          <a:bodyPr>
            <a:noAutofit/>
          </a:bodyPr>
          <a:lstStyle/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dirty="0">
                <a:ea typeface="Times New Roman" pitchFamily="18" charset="0"/>
                <a:cs typeface="Calibri" pitchFamily="34" charset="0"/>
              </a:rPr>
              <a:t>1. Раскатываем тесто толщиной около 1 см.</a:t>
            </a:r>
            <a:endParaRPr kumimoji="0" lang="ru-RU" sz="24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dirty="0">
                <a:ea typeface="Times New Roman" pitchFamily="18" charset="0"/>
                <a:cs typeface="Calibri" pitchFamily="34" charset="0"/>
              </a:rPr>
              <a:t>Накладываем шаблон на тесто и вырезаем по нему ножичком.</a:t>
            </a:r>
            <a:endParaRPr lang="ru-RU" sz="2400" dirty="0"/>
          </a:p>
        </p:txBody>
      </p:sp>
      <p:pic>
        <p:nvPicPr>
          <p:cNvPr id="4" name="Рисунок 2" descr="шаблон подковы">
            <a:extLst>
              <a:ext uri="{FF2B5EF4-FFF2-40B4-BE49-F238E27FC236}">
                <a16:creationId xmlns:a16="http://schemas.microsoft.com/office/drawing/2014/main" id="{FE17EBA5-7F24-2C22-E8F2-365E9D3F6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547" y="704250"/>
            <a:ext cx="5576107" cy="3935737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963EFEA8-C9AA-A669-0AF7-1661A4C71AFF}"/>
              </a:ext>
            </a:extLst>
          </p:cNvPr>
          <p:cNvSpPr txBox="1">
            <a:spLocks/>
          </p:cNvSpPr>
          <p:nvPr/>
        </p:nvSpPr>
        <p:spPr>
          <a:xfrm>
            <a:off x="6276004" y="4677859"/>
            <a:ext cx="5544449" cy="18084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dirty="0">
                <a:ea typeface="Times New Roman" pitchFamily="18" charset="0"/>
                <a:cs typeface="Calibri" pitchFamily="34" charset="0"/>
              </a:rPr>
              <a:t>2. На концах подковы делаем отверстия тупой стороной карандаша.</a:t>
            </a:r>
            <a:endParaRPr kumimoji="0" lang="ru-RU" sz="24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</p:txBody>
      </p:sp>
      <p:pic>
        <p:nvPicPr>
          <p:cNvPr id="9" name="Рисунок 4" descr="отверстия на подкове">
            <a:extLst>
              <a:ext uri="{FF2B5EF4-FFF2-40B4-BE49-F238E27FC236}">
                <a16:creationId xmlns:a16="http://schemas.microsoft.com/office/drawing/2014/main" id="{2B392DE9-2CF7-F411-87EE-5727F0824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9683" y="1143001"/>
            <a:ext cx="6197090" cy="2573816"/>
          </a:xfrm>
          <a:prstGeom prst="rect">
            <a:avLst/>
          </a:prstGeom>
          <a:noFill/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142606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24D7C4-6AF2-CB41-849E-4DC690DFB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34" y="3164562"/>
            <a:ext cx="3931959" cy="329205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C862A5F-5570-9B4D-C488-5AA707057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826" y="2416902"/>
            <a:ext cx="3464654" cy="291943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6" name="Рисунок 5" descr="кусочки теста для лепестков">
            <a:extLst>
              <a:ext uri="{FF2B5EF4-FFF2-40B4-BE49-F238E27FC236}">
                <a16:creationId xmlns:a16="http://schemas.microsoft.com/office/drawing/2014/main" id="{609B9225-A29F-884D-45E2-463BA1ABBC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43241" y="2383951"/>
            <a:ext cx="3843123" cy="2393689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7" name="Рисунок 16" descr="лепестки из теста">
            <a:extLst>
              <a:ext uri="{FF2B5EF4-FFF2-40B4-BE49-F238E27FC236}">
                <a16:creationId xmlns:a16="http://schemas.microsoft.com/office/drawing/2014/main" id="{9B9AF16D-F973-0865-DE71-3A4F289E2A99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79172" y="4810590"/>
            <a:ext cx="3657600" cy="2014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3A155B8-7A7A-00DA-8FE4-7D810DA04E07}"/>
              </a:ext>
            </a:extLst>
          </p:cNvPr>
          <p:cNvSpPr txBox="1"/>
          <p:nvPr/>
        </p:nvSpPr>
        <p:spPr>
          <a:xfrm>
            <a:off x="299534" y="1216573"/>
            <a:ext cx="117043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ea typeface="Times New Roman" pitchFamily="18" charset="0"/>
                <a:cs typeface="Calibri" pitchFamily="34" charset="0"/>
              </a:rPr>
              <a:t>3. Теперь украсим нашу подкову:</a:t>
            </a:r>
            <a:r>
              <a:rPr lang="ru-RU" sz="2400" dirty="0">
                <a:ea typeface="Times New Roman" pitchFamily="18" charset="0"/>
                <a:cs typeface="Calibri" pitchFamily="34" charset="0"/>
              </a:rPr>
              <a:t> используя формы для вырубки, или самостоятельно сформировав лепестки. Для этого р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effectLst/>
                <a:ea typeface="Times New Roman" pitchFamily="18" charset="0"/>
                <a:cs typeface="Calibri" pitchFamily="34" charset="0"/>
              </a:rPr>
              <a:t>аскатываем небольшую колбаску из теста, разрезаем на небольшие одинаковые части и формируем форму лепестка</a:t>
            </a:r>
            <a:endParaRPr kumimoji="0" lang="ru-RU" sz="2400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1121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E0D10C1-CCA8-E498-FC11-5E55C47148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680" y="393064"/>
            <a:ext cx="5974080" cy="6221095"/>
          </a:xfrm>
        </p:spPr>
        <p:txBody>
          <a:bodyPr>
            <a:normAutofit/>
          </a:bodyPr>
          <a:lstStyle/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200" b="1" dirty="0">
                <a:ea typeface="Times New Roman" pitchFamily="18" charset="0"/>
                <a:cs typeface="Calibri" pitchFamily="34" charset="0"/>
              </a:rPr>
              <a:t>Сборка изделия: </a:t>
            </a: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>
                <a:ea typeface="Times New Roman" pitchFamily="18" charset="0"/>
                <a:cs typeface="Calibri" pitchFamily="34" charset="0"/>
              </a:rPr>
              <a:t>Приклеиваем поочерёдно каждый лепесток, смачивая влажной кисточкой. Затем к каждому прикасаемся ножичком сверху, делая небольшие вмятины. В серединку прикрепляем приплюснутый шарик.</a:t>
            </a:r>
            <a:endParaRPr kumimoji="0" lang="ru-RU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  <a:p>
            <a:pPr marL="0" lvl="0" indent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dirty="0">
              <a:ea typeface="Times New Roman" pitchFamily="18" charset="0"/>
              <a:cs typeface="Calibri" pitchFamily="34" charset="0"/>
            </a:endParaRPr>
          </a:p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>
                <a:ea typeface="Times New Roman" pitchFamily="18" charset="0"/>
                <a:cs typeface="Calibri" pitchFamily="34" charset="0"/>
              </a:rPr>
              <a:t>По желанию можно прикрепить ягодки и волнистые стебли. По краям подковы для красоты сделать небольшие углубления зубочисткой.</a:t>
            </a:r>
            <a:endParaRPr kumimoji="0" lang="ru-RU" b="0" i="0" u="none" strike="noStrike" cap="none" normalizeH="0" baseline="0" dirty="0">
              <a:ln>
                <a:noFill/>
              </a:ln>
              <a:effectLst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4" name="Рисунок 9" descr="Подкова из солёного теста">
            <a:extLst>
              <a:ext uri="{FF2B5EF4-FFF2-40B4-BE49-F238E27FC236}">
                <a16:creationId xmlns:a16="http://schemas.microsoft.com/office/drawing/2014/main" id="{4A44B75F-B469-FE0F-94B4-E11E8754F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61760" y="914286"/>
            <a:ext cx="5551245" cy="5029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77035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C924AB2-1611-D4A9-6397-1693B8723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70505"/>
            <a:ext cx="10515600" cy="65849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5400" b="1" i="1" dirty="0"/>
              <a:t>СПАСИБО ЗА ВНИМАНИЕ!</a:t>
            </a:r>
          </a:p>
        </p:txBody>
      </p:sp>
      <p:pic>
        <p:nvPicPr>
          <p:cNvPr id="4" name="Picture 2" descr="http://www.playcast.ru/uploads/2016/04/03/18114640.png">
            <a:extLst>
              <a:ext uri="{FF2B5EF4-FFF2-40B4-BE49-F238E27FC236}">
                <a16:creationId xmlns:a16="http://schemas.microsoft.com/office/drawing/2014/main" id="{528F3D18-10C0-A2FF-9003-70449FAD2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21483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TM02892315[[fn=Легкий дым]]</Template>
  <TotalTime>181</TotalTime>
  <Words>757</Words>
  <Application>Microsoft Office PowerPoint</Application>
  <PresentationFormat>Широкоэкранный</PresentationFormat>
  <Paragraphs>63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Цель:</vt:lpstr>
      <vt:lpstr>Тестопластика - искусство создания объемных и рельефных изделий из теста, которые используются как сувениры или для оформления оригинального интерьера. Соленое тесто - экологически чистый материал, пластелин, который смело можно отдать в руки ребенку.</vt:lpstr>
      <vt:lpstr>История тестопластики</vt:lpstr>
      <vt:lpstr>Презентация PowerPoint</vt:lpstr>
      <vt:lpstr>Презентация PowerPoint</vt:lpstr>
      <vt:lpstr>Презентация PowerPoint</vt:lpstr>
      <vt:lpstr>Рецепт соленого теста:</vt:lpstr>
      <vt:lpstr>Правила техники безопасности:</vt:lpstr>
      <vt:lpstr>Презентация PowerPoint</vt:lpstr>
      <vt:lpstr>Способы сушки:</vt:lpstr>
      <vt:lpstr>Окрашивание:</vt:lpstr>
      <vt:lpstr>Мастер класс:  «Подкова на счастье и удачу»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Rybolovlev Ivan</dc:creator>
  <cp:lastModifiedBy>Екатерина Чимутова</cp:lastModifiedBy>
  <cp:revision>4</cp:revision>
  <dcterms:created xsi:type="dcterms:W3CDTF">2026-04-11T03:06:47Z</dcterms:created>
  <dcterms:modified xsi:type="dcterms:W3CDTF">2026-07-26T10:53:42Z</dcterms:modified>
</cp:coreProperties>
</file>