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notesMasterIdLst>
    <p:notesMasterId r:id="rId51"/>
  </p:notesMasterIdLst>
  <p:sldIdLst>
    <p:sldId id="256" r:id="rId2"/>
    <p:sldId id="284" r:id="rId3"/>
    <p:sldId id="267" r:id="rId4"/>
    <p:sldId id="324" r:id="rId5"/>
    <p:sldId id="325" r:id="rId6"/>
    <p:sldId id="326" r:id="rId7"/>
    <p:sldId id="327" r:id="rId8"/>
    <p:sldId id="328" r:id="rId9"/>
    <p:sldId id="332" r:id="rId10"/>
    <p:sldId id="333" r:id="rId11"/>
    <p:sldId id="338" r:id="rId12"/>
    <p:sldId id="269" r:id="rId13"/>
    <p:sldId id="319" r:id="rId14"/>
    <p:sldId id="271" r:id="rId15"/>
    <p:sldId id="290" r:id="rId16"/>
    <p:sldId id="289" r:id="rId17"/>
    <p:sldId id="272" r:id="rId18"/>
    <p:sldId id="257" r:id="rId19"/>
    <p:sldId id="303" r:id="rId20"/>
    <p:sldId id="305" r:id="rId21"/>
    <p:sldId id="306" r:id="rId22"/>
    <p:sldId id="307" r:id="rId23"/>
    <p:sldId id="260" r:id="rId24"/>
    <p:sldId id="339" r:id="rId25"/>
    <p:sldId id="275" r:id="rId26"/>
    <p:sldId id="276" r:id="rId27"/>
    <p:sldId id="277" r:id="rId28"/>
    <p:sldId id="291" r:id="rId29"/>
    <p:sldId id="294" r:id="rId30"/>
    <p:sldId id="292" r:id="rId31"/>
    <p:sldId id="293" r:id="rId32"/>
    <p:sldId id="335" r:id="rId33"/>
    <p:sldId id="263" r:id="rId34"/>
    <p:sldId id="279" r:id="rId35"/>
    <p:sldId id="281" r:id="rId36"/>
    <p:sldId id="308" r:id="rId37"/>
    <p:sldId id="334" r:id="rId38"/>
    <p:sldId id="342" r:id="rId39"/>
    <p:sldId id="341" r:id="rId40"/>
    <p:sldId id="311" r:id="rId41"/>
    <p:sldId id="309" r:id="rId42"/>
    <p:sldId id="314" r:id="rId43"/>
    <p:sldId id="313" r:id="rId44"/>
    <p:sldId id="315" r:id="rId45"/>
    <p:sldId id="317" r:id="rId46"/>
    <p:sldId id="316" r:id="rId47"/>
    <p:sldId id="264" r:id="rId48"/>
    <p:sldId id="343" r:id="rId49"/>
    <p:sldId id="344" r:id="rId5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20" autoAdjust="0"/>
    <p:restoredTop sz="89946" autoAdjust="0"/>
  </p:normalViewPr>
  <p:slideViewPr>
    <p:cSldViewPr snapToGrid="0">
      <p:cViewPr varScale="1">
        <p:scale>
          <a:sx n="76" d="100"/>
          <a:sy n="76" d="100"/>
        </p:scale>
        <p:origin x="797" y="67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401FBB-577C-4996-8B00-FAEFF7CFE2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4633D12-3A29-4B9C-99C9-689D69764D4A}">
      <dgm:prSet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Общие требования к квалификации</a:t>
          </a:r>
          <a:r>
            <a:rPr lang="ru-RU" dirty="0">
              <a:solidFill>
                <a:srgbClr val="002060"/>
              </a:solidFill>
            </a:rPr>
            <a:t>, порядок назначения и освобождения от должности, подчинение и замещение во время отсутствия.</a:t>
          </a:r>
        </a:p>
      </dgm:t>
    </dgm:pt>
    <dgm:pt modelId="{725CED44-D15B-4596-BF8B-E26F7405C6A1}" type="parTrans" cxnId="{677706C1-9B43-4655-97C4-C58D9830D975}">
      <dgm:prSet/>
      <dgm:spPr/>
      <dgm:t>
        <a:bodyPr/>
        <a:lstStyle/>
        <a:p>
          <a:endParaRPr lang="ru-RU"/>
        </a:p>
      </dgm:t>
    </dgm:pt>
    <dgm:pt modelId="{CAE5FA12-CE90-42C6-8350-BE565C23288B}" type="sibTrans" cxnId="{677706C1-9B43-4655-97C4-C58D9830D975}">
      <dgm:prSet/>
      <dgm:spPr/>
      <dgm:t>
        <a:bodyPr/>
        <a:lstStyle/>
        <a:p>
          <a:endParaRPr lang="ru-RU"/>
        </a:p>
      </dgm:t>
    </dgm:pt>
    <dgm:pt modelId="{28491A31-EA92-4174-88B6-6538E2273C63}">
      <dgm:prSet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.Взаимодействие с сотрудниками </a:t>
          </a:r>
          <a:r>
            <a:rPr lang="ru-RU">
              <a:solidFill>
                <a:srgbClr val="002060"/>
              </a:solidFill>
            </a:rPr>
            <a:t>образовательного учреждения</a:t>
          </a:r>
          <a:endParaRPr lang="ru-RU" dirty="0">
            <a:solidFill>
              <a:srgbClr val="002060"/>
            </a:solidFill>
          </a:endParaRPr>
        </a:p>
      </dgm:t>
    </dgm:pt>
    <dgm:pt modelId="{46645E24-123E-4831-B836-75BBA4DB84BD}" type="parTrans" cxnId="{82B78AD9-A8F6-441A-9A02-05251A3602BE}">
      <dgm:prSet/>
      <dgm:spPr/>
      <dgm:t>
        <a:bodyPr/>
        <a:lstStyle/>
        <a:p>
          <a:endParaRPr lang="ru-RU"/>
        </a:p>
      </dgm:t>
    </dgm:pt>
    <dgm:pt modelId="{242D4299-85D3-4087-8EB3-9D73EB805A17}" type="sibTrans" cxnId="{82B78AD9-A8F6-441A-9A02-05251A3602BE}">
      <dgm:prSet/>
      <dgm:spPr/>
      <dgm:t>
        <a:bodyPr/>
        <a:lstStyle/>
        <a:p>
          <a:endParaRPr lang="ru-RU"/>
        </a:p>
      </dgm:t>
    </dgm:pt>
    <dgm:pt modelId="{CB86E888-933E-4E3E-9971-ABD393D72CD2}">
      <dgm:prSet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Права</a:t>
          </a:r>
          <a:r>
            <a:rPr lang="ru-RU" dirty="0">
              <a:solidFill>
                <a:srgbClr val="002060"/>
              </a:solidFill>
            </a:rPr>
            <a:t>: доступ к необходимой информации, участие в принятии решений, взаимодействие с другими специалистами.</a:t>
          </a:r>
        </a:p>
      </dgm:t>
    </dgm:pt>
    <dgm:pt modelId="{39CD0257-D40B-4CD3-ABA7-ABE59B9D4E2B}" type="parTrans" cxnId="{35176EC4-6096-473B-B4E6-9337F56456A3}">
      <dgm:prSet/>
      <dgm:spPr/>
      <dgm:t>
        <a:bodyPr/>
        <a:lstStyle/>
        <a:p>
          <a:endParaRPr lang="ru-RU"/>
        </a:p>
      </dgm:t>
    </dgm:pt>
    <dgm:pt modelId="{31424F69-A605-4A5B-BD81-F4DF1414C6E9}" type="sibTrans" cxnId="{35176EC4-6096-473B-B4E6-9337F56456A3}">
      <dgm:prSet/>
      <dgm:spPr/>
      <dgm:t>
        <a:bodyPr/>
        <a:lstStyle/>
        <a:p>
          <a:endParaRPr lang="ru-RU"/>
        </a:p>
      </dgm:t>
    </dgm:pt>
    <dgm:pt modelId="{1706F7B2-D35D-4B19-A19E-73F6F98B212A}">
      <dgm:prSet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Ответственность</a:t>
          </a:r>
          <a:r>
            <a:rPr lang="ru-RU" dirty="0">
              <a:solidFill>
                <a:srgbClr val="002060"/>
              </a:solidFill>
            </a:rPr>
            <a:t> за невыполнение или ненадлежащее выполнение обязанностей, нарушение правил внутреннего трудового распорядка и другие нарушения.</a:t>
          </a:r>
        </a:p>
      </dgm:t>
    </dgm:pt>
    <dgm:pt modelId="{4A390B9E-4773-4333-844C-CD79C13253DE}" type="parTrans" cxnId="{D317BEF3-43AF-408F-85D5-23163663F167}">
      <dgm:prSet/>
      <dgm:spPr/>
      <dgm:t>
        <a:bodyPr/>
        <a:lstStyle/>
        <a:p>
          <a:endParaRPr lang="ru-RU"/>
        </a:p>
      </dgm:t>
    </dgm:pt>
    <dgm:pt modelId="{4EFEDF5F-281E-4662-8BFD-AF68FD191637}" type="sibTrans" cxnId="{D317BEF3-43AF-408F-85D5-23163663F167}">
      <dgm:prSet/>
      <dgm:spPr/>
      <dgm:t>
        <a:bodyPr/>
        <a:lstStyle/>
        <a:p>
          <a:endParaRPr lang="ru-RU"/>
        </a:p>
      </dgm:t>
    </dgm:pt>
    <dgm:pt modelId="{82350A47-39CD-4E15-BB9F-EF9AE3F1F2E3}">
      <dgm:prSet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Обязанности: </a:t>
          </a:r>
          <a:r>
            <a:rPr lang="ru-RU" dirty="0">
              <a:solidFill>
                <a:srgbClr val="002060"/>
              </a:solidFill>
            </a:rPr>
            <a:t>проведение психологических исследований, разработка программ и методик, консультирование и психологическая поддержка учащихся, педагогов и родителей, ведение документации</a:t>
          </a:r>
        </a:p>
      </dgm:t>
    </dgm:pt>
    <dgm:pt modelId="{FF60BC82-C745-4FED-81EB-5F32CF3182E1}" type="parTrans" cxnId="{EF60D0F4-E1FA-44D5-A964-73F75FA3DFC4}">
      <dgm:prSet/>
      <dgm:spPr/>
      <dgm:t>
        <a:bodyPr/>
        <a:lstStyle/>
        <a:p>
          <a:endParaRPr lang="ru-RU"/>
        </a:p>
      </dgm:t>
    </dgm:pt>
    <dgm:pt modelId="{A05C93DB-17FE-46D8-B1B1-18651861E6AA}" type="sibTrans" cxnId="{EF60D0F4-E1FA-44D5-A964-73F75FA3DFC4}">
      <dgm:prSet/>
      <dgm:spPr/>
      <dgm:t>
        <a:bodyPr/>
        <a:lstStyle/>
        <a:p>
          <a:endParaRPr lang="ru-RU"/>
        </a:p>
      </dgm:t>
    </dgm:pt>
    <dgm:pt modelId="{C6B6AC88-48D5-4B0E-9D87-1199D289A015}" type="pres">
      <dgm:prSet presAssocID="{1D401FBB-577C-4996-8B00-FAEFF7CFE20A}" presName="linear" presStyleCnt="0">
        <dgm:presLayoutVars>
          <dgm:animLvl val="lvl"/>
          <dgm:resizeHandles val="exact"/>
        </dgm:presLayoutVars>
      </dgm:prSet>
      <dgm:spPr/>
    </dgm:pt>
    <dgm:pt modelId="{CB59FEDB-647E-49C4-9EC8-DC4DB793D0FC}" type="pres">
      <dgm:prSet presAssocID="{84633D12-3A29-4B9C-99C9-689D69764D4A}" presName="parentText" presStyleLbl="node1" presStyleIdx="0" presStyleCnt="5" custLinFactNeighborX="0" custLinFactNeighborY="93383">
        <dgm:presLayoutVars>
          <dgm:chMax val="0"/>
          <dgm:bulletEnabled val="1"/>
        </dgm:presLayoutVars>
      </dgm:prSet>
      <dgm:spPr/>
    </dgm:pt>
    <dgm:pt modelId="{7360ACC1-0E13-4F40-B678-90E05592D8BE}" type="pres">
      <dgm:prSet presAssocID="{CAE5FA12-CE90-42C6-8350-BE565C23288B}" presName="spacer" presStyleCnt="0"/>
      <dgm:spPr/>
    </dgm:pt>
    <dgm:pt modelId="{0D6F4125-5563-49D8-A6F6-1FE6553543C2}" type="pres">
      <dgm:prSet presAssocID="{82350A47-39CD-4E15-BB9F-EF9AE3F1F2E3}" presName="parentText" presStyleLbl="node1" presStyleIdx="1" presStyleCnt="5" custLinFactY="7964" custLinFactNeighborX="0" custLinFactNeighborY="100000">
        <dgm:presLayoutVars>
          <dgm:chMax val="0"/>
          <dgm:bulletEnabled val="1"/>
        </dgm:presLayoutVars>
      </dgm:prSet>
      <dgm:spPr/>
    </dgm:pt>
    <dgm:pt modelId="{F73F71FA-0371-4B4E-BDF4-43748371FAE0}" type="pres">
      <dgm:prSet presAssocID="{A05C93DB-17FE-46D8-B1B1-18651861E6AA}" presName="spacer" presStyleCnt="0"/>
      <dgm:spPr/>
    </dgm:pt>
    <dgm:pt modelId="{68EAF832-3A69-436D-99D2-25DF33F7AE2F}" type="pres">
      <dgm:prSet presAssocID="{1706F7B2-D35D-4B19-A19E-73F6F98B212A}" presName="parentText" presStyleLbl="node1" presStyleIdx="2" presStyleCnt="5" custLinFactNeighborX="0" custLinFactNeighborY="70037">
        <dgm:presLayoutVars>
          <dgm:chMax val="0"/>
          <dgm:bulletEnabled val="1"/>
        </dgm:presLayoutVars>
      </dgm:prSet>
      <dgm:spPr/>
    </dgm:pt>
    <dgm:pt modelId="{9B8F32B2-D7CE-4353-9192-14C963E8E1EE}" type="pres">
      <dgm:prSet presAssocID="{4EFEDF5F-281E-4662-8BFD-AF68FD191637}" presName="spacer" presStyleCnt="0"/>
      <dgm:spPr/>
    </dgm:pt>
    <dgm:pt modelId="{BFE1B057-FA4B-4389-9322-5629F3376787}" type="pres">
      <dgm:prSet presAssocID="{CB86E888-933E-4E3E-9971-ABD393D72CD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41135008-AC32-45CD-91E1-69036650A61E}" type="pres">
      <dgm:prSet presAssocID="{31424F69-A605-4A5B-BD81-F4DF1414C6E9}" presName="spacer" presStyleCnt="0"/>
      <dgm:spPr/>
    </dgm:pt>
    <dgm:pt modelId="{2AC9D545-2861-406F-9FFC-67BF4442C1AB}" type="pres">
      <dgm:prSet presAssocID="{28491A31-EA92-4174-88B6-6538E2273C63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F4C1B06-589B-4813-93DF-2ADE673D5EA0}" type="presOf" srcId="{CB86E888-933E-4E3E-9971-ABD393D72CD2}" destId="{BFE1B057-FA4B-4389-9322-5629F3376787}" srcOrd="0" destOrd="0" presId="urn:microsoft.com/office/officeart/2005/8/layout/vList2"/>
    <dgm:cxn modelId="{9E3D9078-C06E-4026-85EF-E614285A4D55}" type="presOf" srcId="{82350A47-39CD-4E15-BB9F-EF9AE3F1F2E3}" destId="{0D6F4125-5563-49D8-A6F6-1FE6553543C2}" srcOrd="0" destOrd="0" presId="urn:microsoft.com/office/officeart/2005/8/layout/vList2"/>
    <dgm:cxn modelId="{062FD77F-3E6D-449E-9087-E071638051B3}" type="presOf" srcId="{1D401FBB-577C-4996-8B00-FAEFF7CFE20A}" destId="{C6B6AC88-48D5-4B0E-9D87-1199D289A015}" srcOrd="0" destOrd="0" presId="urn:microsoft.com/office/officeart/2005/8/layout/vList2"/>
    <dgm:cxn modelId="{C679BC96-86A5-4543-AE5E-87B92C141086}" type="presOf" srcId="{1706F7B2-D35D-4B19-A19E-73F6F98B212A}" destId="{68EAF832-3A69-436D-99D2-25DF33F7AE2F}" srcOrd="0" destOrd="0" presId="urn:microsoft.com/office/officeart/2005/8/layout/vList2"/>
    <dgm:cxn modelId="{677706C1-9B43-4655-97C4-C58D9830D975}" srcId="{1D401FBB-577C-4996-8B00-FAEFF7CFE20A}" destId="{84633D12-3A29-4B9C-99C9-689D69764D4A}" srcOrd="0" destOrd="0" parTransId="{725CED44-D15B-4596-BF8B-E26F7405C6A1}" sibTransId="{CAE5FA12-CE90-42C6-8350-BE565C23288B}"/>
    <dgm:cxn modelId="{35176EC4-6096-473B-B4E6-9337F56456A3}" srcId="{1D401FBB-577C-4996-8B00-FAEFF7CFE20A}" destId="{CB86E888-933E-4E3E-9971-ABD393D72CD2}" srcOrd="3" destOrd="0" parTransId="{39CD0257-D40B-4CD3-ABA7-ABE59B9D4E2B}" sibTransId="{31424F69-A605-4A5B-BD81-F4DF1414C6E9}"/>
    <dgm:cxn modelId="{DD144EC7-9939-4535-B679-844EF2D929A6}" type="presOf" srcId="{28491A31-EA92-4174-88B6-6538E2273C63}" destId="{2AC9D545-2861-406F-9FFC-67BF4442C1AB}" srcOrd="0" destOrd="0" presId="urn:microsoft.com/office/officeart/2005/8/layout/vList2"/>
    <dgm:cxn modelId="{82B78AD9-A8F6-441A-9A02-05251A3602BE}" srcId="{1D401FBB-577C-4996-8B00-FAEFF7CFE20A}" destId="{28491A31-EA92-4174-88B6-6538E2273C63}" srcOrd="4" destOrd="0" parTransId="{46645E24-123E-4831-B836-75BBA4DB84BD}" sibTransId="{242D4299-85D3-4087-8EB3-9D73EB805A17}"/>
    <dgm:cxn modelId="{B14D34F3-41D9-4D41-94BA-79DD7F18B3AE}" type="presOf" srcId="{84633D12-3A29-4B9C-99C9-689D69764D4A}" destId="{CB59FEDB-647E-49C4-9EC8-DC4DB793D0FC}" srcOrd="0" destOrd="0" presId="urn:microsoft.com/office/officeart/2005/8/layout/vList2"/>
    <dgm:cxn modelId="{D317BEF3-43AF-408F-85D5-23163663F167}" srcId="{1D401FBB-577C-4996-8B00-FAEFF7CFE20A}" destId="{1706F7B2-D35D-4B19-A19E-73F6F98B212A}" srcOrd="2" destOrd="0" parTransId="{4A390B9E-4773-4333-844C-CD79C13253DE}" sibTransId="{4EFEDF5F-281E-4662-8BFD-AF68FD191637}"/>
    <dgm:cxn modelId="{EF60D0F4-E1FA-44D5-A964-73F75FA3DFC4}" srcId="{1D401FBB-577C-4996-8B00-FAEFF7CFE20A}" destId="{82350A47-39CD-4E15-BB9F-EF9AE3F1F2E3}" srcOrd="1" destOrd="0" parTransId="{FF60BC82-C745-4FED-81EB-5F32CF3182E1}" sibTransId="{A05C93DB-17FE-46D8-B1B1-18651861E6AA}"/>
    <dgm:cxn modelId="{C51A7C48-E84B-4AD8-9247-7F2AC35F5DB0}" type="presParOf" srcId="{C6B6AC88-48D5-4B0E-9D87-1199D289A015}" destId="{CB59FEDB-647E-49C4-9EC8-DC4DB793D0FC}" srcOrd="0" destOrd="0" presId="urn:microsoft.com/office/officeart/2005/8/layout/vList2"/>
    <dgm:cxn modelId="{74DBB4C3-2547-42A2-A4E8-41EC5E8647E3}" type="presParOf" srcId="{C6B6AC88-48D5-4B0E-9D87-1199D289A015}" destId="{7360ACC1-0E13-4F40-B678-90E05592D8BE}" srcOrd="1" destOrd="0" presId="urn:microsoft.com/office/officeart/2005/8/layout/vList2"/>
    <dgm:cxn modelId="{1C68B017-C73F-4FA5-8C14-74A88ECA3269}" type="presParOf" srcId="{C6B6AC88-48D5-4B0E-9D87-1199D289A015}" destId="{0D6F4125-5563-49D8-A6F6-1FE6553543C2}" srcOrd="2" destOrd="0" presId="urn:microsoft.com/office/officeart/2005/8/layout/vList2"/>
    <dgm:cxn modelId="{D55CC1E3-64E9-4C49-9349-3149AA5D5DF0}" type="presParOf" srcId="{C6B6AC88-48D5-4B0E-9D87-1199D289A015}" destId="{F73F71FA-0371-4B4E-BDF4-43748371FAE0}" srcOrd="3" destOrd="0" presId="urn:microsoft.com/office/officeart/2005/8/layout/vList2"/>
    <dgm:cxn modelId="{D0A8D445-F87F-44F2-A596-F1AC43A77326}" type="presParOf" srcId="{C6B6AC88-48D5-4B0E-9D87-1199D289A015}" destId="{68EAF832-3A69-436D-99D2-25DF33F7AE2F}" srcOrd="4" destOrd="0" presId="urn:microsoft.com/office/officeart/2005/8/layout/vList2"/>
    <dgm:cxn modelId="{A40D868D-C354-4FE3-9276-3DDA4D12FC49}" type="presParOf" srcId="{C6B6AC88-48D5-4B0E-9D87-1199D289A015}" destId="{9B8F32B2-D7CE-4353-9192-14C963E8E1EE}" srcOrd="5" destOrd="0" presId="urn:microsoft.com/office/officeart/2005/8/layout/vList2"/>
    <dgm:cxn modelId="{7FD27E53-4C14-4914-895B-7443D6C77EB5}" type="presParOf" srcId="{C6B6AC88-48D5-4B0E-9D87-1199D289A015}" destId="{BFE1B057-FA4B-4389-9322-5629F3376787}" srcOrd="6" destOrd="0" presId="urn:microsoft.com/office/officeart/2005/8/layout/vList2"/>
    <dgm:cxn modelId="{063DD29F-389D-4B5C-B28B-FD76EA7D2609}" type="presParOf" srcId="{C6B6AC88-48D5-4B0E-9D87-1199D289A015}" destId="{41135008-AC32-45CD-91E1-69036650A61E}" srcOrd="7" destOrd="0" presId="urn:microsoft.com/office/officeart/2005/8/layout/vList2"/>
    <dgm:cxn modelId="{D33990F3-BCF2-450A-8E7A-651F55F55F9A}" type="presParOf" srcId="{C6B6AC88-48D5-4B0E-9D87-1199D289A015}" destId="{2AC9D545-2861-406F-9FFC-67BF4442C1A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59FEDB-647E-49C4-9EC8-DC4DB793D0FC}">
      <dsp:nvSpPr>
        <dsp:cNvPr id="0" name=""/>
        <dsp:cNvSpPr/>
      </dsp:nvSpPr>
      <dsp:spPr>
        <a:xfrm>
          <a:off x="0" y="76304"/>
          <a:ext cx="6665260" cy="82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002060"/>
              </a:solidFill>
            </a:rPr>
            <a:t>Общие требования к квалификации</a:t>
          </a:r>
          <a:r>
            <a:rPr lang="ru-RU" sz="1600" kern="1200" dirty="0">
              <a:solidFill>
                <a:srgbClr val="002060"/>
              </a:solidFill>
            </a:rPr>
            <a:t>, порядок назначения и освобождения от должности, подчинение и замещение во время отсутствия.</a:t>
          </a:r>
        </a:p>
      </dsp:txBody>
      <dsp:txXfrm>
        <a:off x="40209" y="116513"/>
        <a:ext cx="6584842" cy="743262"/>
      </dsp:txXfrm>
    </dsp:sp>
    <dsp:sp modelId="{0D6F4125-5563-49D8-A6F6-1FE6553543C2}">
      <dsp:nvSpPr>
        <dsp:cNvPr id="0" name=""/>
        <dsp:cNvSpPr/>
      </dsp:nvSpPr>
      <dsp:spPr>
        <a:xfrm>
          <a:off x="0" y="1014711"/>
          <a:ext cx="6665260" cy="82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002060"/>
              </a:solidFill>
            </a:rPr>
            <a:t>Обязанности: </a:t>
          </a:r>
          <a:r>
            <a:rPr lang="ru-RU" sz="1600" kern="1200" dirty="0">
              <a:solidFill>
                <a:srgbClr val="002060"/>
              </a:solidFill>
            </a:rPr>
            <a:t>проведение психологических исследований, разработка программ и методик, консультирование и психологическая поддержка учащихся, педагогов и родителей, ведение документации</a:t>
          </a:r>
        </a:p>
      </dsp:txBody>
      <dsp:txXfrm>
        <a:off x="40209" y="1054920"/>
        <a:ext cx="6584842" cy="743262"/>
      </dsp:txXfrm>
    </dsp:sp>
    <dsp:sp modelId="{68EAF832-3A69-436D-99D2-25DF33F7AE2F}">
      <dsp:nvSpPr>
        <dsp:cNvPr id="0" name=""/>
        <dsp:cNvSpPr/>
      </dsp:nvSpPr>
      <dsp:spPr>
        <a:xfrm>
          <a:off x="0" y="1805066"/>
          <a:ext cx="6665260" cy="82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002060"/>
              </a:solidFill>
            </a:rPr>
            <a:t>Ответственность</a:t>
          </a:r>
          <a:r>
            <a:rPr lang="ru-RU" sz="1600" kern="1200" dirty="0">
              <a:solidFill>
                <a:srgbClr val="002060"/>
              </a:solidFill>
            </a:rPr>
            <a:t> за невыполнение или ненадлежащее выполнение обязанностей, нарушение правил внутреннего трудового распорядка и другие нарушения.</a:t>
          </a:r>
        </a:p>
      </dsp:txBody>
      <dsp:txXfrm>
        <a:off x="40209" y="1845275"/>
        <a:ext cx="6584842" cy="743262"/>
      </dsp:txXfrm>
    </dsp:sp>
    <dsp:sp modelId="{BFE1B057-FA4B-4389-9322-5629F3376787}">
      <dsp:nvSpPr>
        <dsp:cNvPr id="0" name=""/>
        <dsp:cNvSpPr/>
      </dsp:nvSpPr>
      <dsp:spPr>
        <a:xfrm>
          <a:off x="0" y="2642553"/>
          <a:ext cx="6665260" cy="82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002060"/>
              </a:solidFill>
            </a:rPr>
            <a:t>Права</a:t>
          </a:r>
          <a:r>
            <a:rPr lang="ru-RU" sz="1600" kern="1200" dirty="0">
              <a:solidFill>
                <a:srgbClr val="002060"/>
              </a:solidFill>
            </a:rPr>
            <a:t>: доступ к необходимой информации, участие в принятии решений, взаимодействие с другими специалистами.</a:t>
          </a:r>
        </a:p>
      </dsp:txBody>
      <dsp:txXfrm>
        <a:off x="40209" y="2682762"/>
        <a:ext cx="6584842" cy="743262"/>
      </dsp:txXfrm>
    </dsp:sp>
    <dsp:sp modelId="{2AC9D545-2861-406F-9FFC-67BF4442C1AB}">
      <dsp:nvSpPr>
        <dsp:cNvPr id="0" name=""/>
        <dsp:cNvSpPr/>
      </dsp:nvSpPr>
      <dsp:spPr>
        <a:xfrm>
          <a:off x="0" y="3512313"/>
          <a:ext cx="6665260" cy="82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</a:rPr>
            <a:t>.Взаимодействие с сотрудниками </a:t>
          </a:r>
          <a:r>
            <a:rPr lang="ru-RU" sz="1600" kern="1200">
              <a:solidFill>
                <a:srgbClr val="002060"/>
              </a:solidFill>
            </a:rPr>
            <a:t>образовательного учреждения</a:t>
          </a:r>
          <a:endParaRPr lang="ru-RU" sz="1600" kern="1200" dirty="0">
            <a:solidFill>
              <a:srgbClr val="002060"/>
            </a:solidFill>
          </a:endParaRPr>
        </a:p>
      </dsp:txBody>
      <dsp:txXfrm>
        <a:off x="40209" y="3552522"/>
        <a:ext cx="6584842" cy="7432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6C69A-1FA1-4F71-AA2E-30242E507B9E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EE00DE-F11F-43DA-A825-05C210BBA8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794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EE00DE-F11F-43DA-A825-05C210BBA81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476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65DFE-4EC8-4932-9866-503BC2DABBD9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900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65DFE-4EC8-4932-9866-503BC2DABBD9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876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65DFE-4EC8-4932-9866-503BC2DABBD9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8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ECAEE4E-227B-40FC-997C-2914D872B56E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16C392C-C58C-420B-A325-91D39C77877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4441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AEE4E-227B-40FC-997C-2914D872B56E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392C-C58C-420B-A325-91D39C778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315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AEE4E-227B-40FC-997C-2914D872B56E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392C-C58C-420B-A325-91D39C77877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705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AEE4E-227B-40FC-997C-2914D872B56E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392C-C58C-420B-A325-91D39C778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657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AEE4E-227B-40FC-997C-2914D872B56E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392C-C58C-420B-A325-91D39C778775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1040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AEE4E-227B-40FC-997C-2914D872B56E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392C-C58C-420B-A325-91D39C77877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4386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AEE4E-227B-40FC-997C-2914D872B56E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392C-C58C-420B-A325-91D39C778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844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AEE4E-227B-40FC-997C-2914D872B56E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392C-C58C-420B-A325-91D39C77877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7105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AEE4E-227B-40FC-997C-2914D872B56E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392C-C58C-420B-A325-91D39C778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990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AEE4E-227B-40FC-997C-2914D872B56E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392C-C58C-420B-A325-91D39C778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815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AEE4E-227B-40FC-997C-2914D872B56E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392C-C58C-420B-A325-91D39C77877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200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AEE4E-227B-40FC-997C-2914D872B56E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392C-C58C-420B-A325-91D39C77877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736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AEE4E-227B-40FC-997C-2914D872B56E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392C-C58C-420B-A325-91D39C778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027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AEE4E-227B-40FC-997C-2914D872B56E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392C-C58C-420B-A325-91D39C77877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491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AEE4E-227B-40FC-997C-2914D872B56E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392C-C58C-420B-A325-91D39C77877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268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AEE4E-227B-40FC-997C-2914D872B56E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392C-C58C-420B-A325-91D39C77877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38220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AEE4E-227B-40FC-997C-2914D872B56E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C392C-C58C-420B-A325-91D39C77877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46031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5438"/>
            <a:ext cx="10972800" cy="9271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20201A3D-E41F-4FCD-8792-31364309E2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792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ECAEE4E-227B-40FC-997C-2914D872B56E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16C392C-C58C-420B-A325-91D39C778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33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.org/ru/documents/decl_conv/conventions/childcon.shtml?roistat_visit=3352110" TargetMode="External"/><Relationship Id="rId2" Type="http://schemas.openxmlformats.org/officeDocument/2006/relationships/hyperlink" Target="http://pravo.gov.ru/proxy/ips/?docbody=&amp;nd=102162745&amp;roistat_visit=335211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ormativ.kontur.ru/document?moduleId=1&amp;documentId=449829&amp;roistat_visit=3352110" TargetMode="External"/><Relationship Id="rId5" Type="http://schemas.openxmlformats.org/officeDocument/2006/relationships/hyperlink" Target="https://sh-spck3-ulan-ude-r81.gosweb.gosuslugi.ru/netcat_files/174/2846/DI_psihologi_profstandart.pdf?roistat_visit=3352110" TargetMode="External"/><Relationship Id="rId4" Type="http://schemas.openxmlformats.org/officeDocument/2006/relationships/hyperlink" Target="https://legalacts.ru/doc/rasporjazhenie-minprosveshchenija-rossii-ot-28122020-n-r-193-ob-utverzhdenii/?roistat_visit=335211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nsultant.ru/document/cons_doc_LAW_8824/" TargetMode="External"/><Relationship Id="rId13" Type="http://schemas.openxmlformats.org/officeDocument/2006/relationships/hyperlink" Target="https://rospsy.ru/sites/default/files/%D0%A4%D0%B5%D0%B4%D0%B5%D1%80%D0%B0%D0%BB%D1%8C%D0%BD%D1%8B%D0%B9%20%D0%B7%D0%B0%D0%BA%D0%BE%D0%BD%20%D0%BE%D1%82%2027.07.2006%20%E2%84%96%20152-%D0%A4%D0%97%20%C2%AB%D0%9E%20%D0%BF%D0%B5%D1%80%D1%81%D0%BE%D0%BD%D0%B0%D0%BB%D1%8C%D0%BD%D1%8B%D1%85%20%D0%B4%D0%B0%D0%BD%D0%BD%D1%8B%D1%85%C2%BB.pdf" TargetMode="External"/><Relationship Id="rId3" Type="http://schemas.openxmlformats.org/officeDocument/2006/relationships/hyperlink" Target="http://www.consultant.ru/document/cons_doc_LAW_28399/" TargetMode="External"/><Relationship Id="rId7" Type="http://schemas.openxmlformats.org/officeDocument/2006/relationships/hyperlink" Target="http://www.consultant.ru/document/cons_doc_LAW_6693/" TargetMode="External"/><Relationship Id="rId12" Type="http://schemas.openxmlformats.org/officeDocument/2006/relationships/hyperlink" Target="http://www.consultant.ru/document/cons_doc_LAW_27915/" TargetMode="External"/><Relationship Id="rId17" Type="http://schemas.openxmlformats.org/officeDocument/2006/relationships/hyperlink" Target="http://www.consultant.ru/document/cons_doc_LAW_200485/" TargetMode="External"/><Relationship Id="rId2" Type="http://schemas.openxmlformats.org/officeDocument/2006/relationships/hyperlink" Target="http://www.consultant.ru/document/cons_doc_LAW_9959/" TargetMode="External"/><Relationship Id="rId16" Type="http://schemas.openxmlformats.org/officeDocument/2006/relationships/hyperlink" Target="http://www.consultant.ru/document/cons_doc_LAW_178864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onsultant.ru/document/cons_doc_LAW_5142/" TargetMode="External"/><Relationship Id="rId11" Type="http://schemas.openxmlformats.org/officeDocument/2006/relationships/hyperlink" Target="http://www.consultant.ru/document/cons_doc_LAW_23509/" TargetMode="External"/><Relationship Id="rId5" Type="http://schemas.openxmlformats.org/officeDocument/2006/relationships/hyperlink" Target="http://www.consultant.ru/document/cons_doc_LAW_140174/" TargetMode="External"/><Relationship Id="rId15" Type="http://schemas.openxmlformats.org/officeDocument/2006/relationships/hyperlink" Target="http://www.consultant.ru/document/cons_doc_LAW_121895/" TargetMode="External"/><Relationship Id="rId10" Type="http://schemas.openxmlformats.org/officeDocument/2006/relationships/hyperlink" Target="http://www.consultant.ru/document/cons_doc_LAW_19558/" TargetMode="External"/><Relationship Id="rId4" Type="http://schemas.openxmlformats.org/officeDocument/2006/relationships/hyperlink" Target="https://rospsy.ru/sites/default/files/%D0%9A%D0%BE%D0%BD%D0%B2%D0%B5%D0%BD%D1%86%D0%B8%D0%B5%D0%B9%20%D0%9E%D0%9E%D0%9D%20%C2%AB%D0%9E%20%D0%BF%D1%80%D0%B0%D0%B2%D0%B0%D1%85%20%D1%80%D0%B5%D0%B1%D0%B5%D0%BD%D0%BA%D0%B0%C2%BB.pdf" TargetMode="External"/><Relationship Id="rId9" Type="http://schemas.openxmlformats.org/officeDocument/2006/relationships/hyperlink" Target="http://www.consultant.ru/document/cons_doc_LAW_12778/" TargetMode="External"/><Relationship Id="rId14" Type="http://schemas.openxmlformats.org/officeDocument/2006/relationships/hyperlink" Target="http://www.consultant.ru/document/cons_doc_LAW_108808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nsultant.ru/document/cons_doc_LAW_180402/" TargetMode="External"/><Relationship Id="rId3" Type="http://schemas.openxmlformats.org/officeDocument/2006/relationships/hyperlink" Target="http://www.consultant.ru/document/cons_doc_LAW_131119/" TargetMode="External"/><Relationship Id="rId7" Type="http://schemas.openxmlformats.org/officeDocument/2006/relationships/hyperlink" Target="http://www.consultant.ru/document/cons_doc_LAW_221756/" TargetMode="External"/><Relationship Id="rId2" Type="http://schemas.openxmlformats.org/officeDocument/2006/relationships/hyperlink" Target="https://rospsy.ru/sites/default/files/%D0%A3%D0%BA%D0%B0%D0%B7%20%D0%9F%D1%80%D0%B5%D0%B7%D0%B8%D0%B4%D0%B5%D0%BD%D1%82%D0%B0%20%D0%A0%D0%BE%D1%81%D1%81%D0%B8%D0%B9%D1%81%D0%BA%D0%BE%D0%B9%20%D0%A4%D0%B5%D0%B4%D0%B5%D1%80%D0%B0%D1%86%D0%B8%D0%B8%20%D0%BE%D1%82%2029.05.2017%20%E2%84%96%20240%20%C2%AB%D0%9E%D0%B1%20%D0%BE%D0%B1%D1%8A%D1%8F%D0%B2%D0%BB%D0%B5%D0%BD%D0%B8%D0%B8%20%D0%B2%20%D0%A0%D0%BE%D1%81%D1%81%D0%B8%D0%B9%D1%81%D0%BA%D0%BE%D0%B9%20%D0%A4%D0%B5%D0%B4%D0%B5%D1%80%D0%B0%D1%86%D0%B8%D0%B8%20%D0%B4%D0%B5%D1%81%D1%8F%D1%82%D0%B8%D0%BB%D0%B5%D1%82%D0%B8%D1%8F%20%D0%B4%D0%B5%D1%82%D1%81%D1%82%D0%B2%D0%B0%C2%BB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nsultant.ru/document/cons_doc_LAW_167897/" TargetMode="External"/><Relationship Id="rId11" Type="http://schemas.openxmlformats.org/officeDocument/2006/relationships/hyperlink" Target="https://rospsy.ru/sites/default/files/%D0%A0%D0%B0%D1%81%D0%BF%D0%BE%D1%80%D1%8F%D0%B6%D0%B5%D0%BD%D0%B8%D0%B5%20%D0%9F%D1%80%D0%B0%D0%B2%D0%B8%D1%82%D0%B5%D0%BB%D1%8C%D1%81%D1%82%D0%B2%D0%B0%20%D0%A0%D0%BE%D1%81%D1%81%D0%B8%D0%B9%D1%81%D0%BA%D0%BE%D0%B9%20%D0%A4%D0%B5%D0%B4%D0%B5%D1%80%D0%B0%D1%86%D0%B8%D0%B8%20%D0%BE%D1%82%2023.01.2021%20%E2%84%96122-%D1%80.pdf" TargetMode="External"/><Relationship Id="rId5" Type="http://schemas.openxmlformats.org/officeDocument/2006/relationships/hyperlink" Target="https://rospsy.ru/sites/default/files/%D0%9A%D0%BE%D0%BD%D1%86%D0%B5%D0%BF%D1%86%D0%B8%D1%8F%20%D1%80%D0%B0%D0%B7%D0%B2%D0%B8%D1%82%D0%B8%D1%8F%20%D0%BF%D1%81%D0%B8%D1%85%D0%BE%D0%BB%D0%BE%D0%B3%D0%B8%D1%87%D0%B5%D1%81%D0%BA%D0%BE%D0%B9%20%D1%81%D0%BB%D1%83%D0%B6%D0%B1%D1%8B%20%D0%B8%20%D0%BF%D0%BB%D0%B0%D0%BD%20%D0%B5%D0%B5%20%D1%80%D0%B5%D0%B0%D0%BB%D0%B8%D0%B7%D0%B0%D1%86%D0%B8%D0%B8.pdf" TargetMode="External"/><Relationship Id="rId10" Type="http://schemas.openxmlformats.org/officeDocument/2006/relationships/hyperlink" Target="http://www.consultant.ru/document/cons_doc_LAW_204218/" TargetMode="External"/><Relationship Id="rId4" Type="http://schemas.openxmlformats.org/officeDocument/2006/relationships/hyperlink" Target="http://www.consultant.ru/document/cons_doc_LAW_168200/" TargetMode="External"/><Relationship Id="rId9" Type="http://schemas.openxmlformats.org/officeDocument/2006/relationships/hyperlink" Target="http://www.consultant.ru/document/cons_doc_LAW_214734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dupk.ru/upload/edupk/information_system_58/4/2/8/5/6/item_42856/information_items_property_18200.pdf" TargetMode="External"/><Relationship Id="rId7" Type="http://schemas.openxmlformats.org/officeDocument/2006/relationships/hyperlink" Target="https://rospsy.ru/sites/default/files/%D0%9F%D1%80%D0%B8%D0%BA%D0%B0%D0%B7%20%D0%9C%D0%B8%D0%BD%D0%BE%D0%B1%D1%80%D0%BD%D0%B0%D1%83%D0%BA%D0%B8%20%D0%A0%D0%BE%D1%81%D1%81%D0%B8%D0%B8%20%D0%BE%D1%82%2017.05.2012%20%E2%84%96%20413%20%C2%AB%D0%9E%D0%B1%20%D1%83%D1%82%D0%B2%D0%B5%D1%80%D0%B6%D0%B4%D0%B5%D0%BD%D0%B8%D0%B8%20%D0%B8%20%D0%B2%D0%B2%D0%B5%D0%B4%D0%B5%D0%BD%D0%B8%D0%B8%20%D0%B2%20%D0%B4%D0%B5%D0%B9%D1%81%D1%82%D0%B2%D0%B8%D0%B5%20%D0%A4%D0%93%D0%9E%D0%A1%20%D1%81%D1%80%D0%B5%D0%B4%D0%BD%D0%B5%D0%B3%D0%BE%20%D0%BE%D0%B1%D1%89%D0%B5%D0%B3%D0%BE%20%D0%BE%D0%B1%D1%80%D0%B0%D0%B7%D0%BE%D0%B2%D0%B0%D0%BD%D0%B8%D1%8F%C2%BB%20(1).pdf" TargetMode="External"/><Relationship Id="rId2" Type="http://schemas.openxmlformats.org/officeDocument/2006/relationships/hyperlink" Target="https://rospsy.ru/sites/default/files/%D0%9F%D1%80%D0%B8%D0%BA%D0%B0%D0%B7%20%D0%9C%D0%B8%D0%BD%D0%BE%D0%B1%D1%80%D0%BD%D0%B0%D1%83%D0%BA%D0%B8%20%D0%A0%D0%BE%D1%81%D1%81%D0%B8%D0%B8%20%D0%BE%D1%82%2017.10.2013%20%E2%84%96%201155%20%C2%AB%D0%9E%D0%B1%20%D1%83%D1%82%D0%B2%D0%B5%D1%80%D0%B6%D0%B4%D0%B5%D0%BD%D0%B8%D0%B8%20%D0%B8%20%D0%B2%D0%B2%D0%B5%D0%B4%D0%B5%D0%BD%D0%B8%D0%B8%20%D0%B2%20%D0%B4%D0%B5%D0%B9%D1%81%D1%82%D0%B2%D0%B8%D0%B5%20%D0%A4%D0%93%D0%9E%D0%A1%20%D0%B4%D0%BE%D1%88%D0%BA%D0%BE%D0%BB%D1%8C%D0%BD%D0%BE%D0%B3%D0%BE%20%D0%BE%D0%B1%D1%80%D0%B0%D0%B7%D0%BE%D0%B2%D0%B0%D0%BD%D0%B8%D1%8F%C2%BB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dupk.ru/upload/edupk/information_system_58/4/2/8/5/5/item_42855/information_items_property_18199.pdf" TargetMode="External"/><Relationship Id="rId5" Type="http://schemas.openxmlformats.org/officeDocument/2006/relationships/hyperlink" Target="http://www.consultant.ru/document/cons_doc_LAW_175495/" TargetMode="External"/><Relationship Id="rId4" Type="http://schemas.openxmlformats.org/officeDocument/2006/relationships/hyperlink" Target="http://www.consultant.ru/document/cons_doc_LAW_175316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rospsy.ru/sites/default/files/_%D0%9F%D0%B8%D1%81%D1%8C%D0%BC%D0%BE_%20%D0%9C%D0%B8%D0%BD%D0%BE%D0%B1%D1%80%D0%BD%D0%B0%D1%83%D0%BA%D0%B8%20%D0%A0%D0%A4%20%D0%BE%D1%82%2007.07.2006%20N%2006-971%20%20%D0%9E%D0%B1%20%D0%BE%D0%B1%D1%80%D0%B0%D0%B7%D0%BE%D0%B2%D0%B0%D1%82.rtf" TargetMode="External"/><Relationship Id="rId13" Type="http://schemas.openxmlformats.org/officeDocument/2006/relationships/hyperlink" Target="http://www.consultant.ru/document/cons_doc_LAW_111395/" TargetMode="External"/><Relationship Id="rId18" Type="http://schemas.openxmlformats.org/officeDocument/2006/relationships/hyperlink" Target="https://rospsy.ru/sites/default/files/%D0%9F%D1%80%D0%B8%D0%BA%D0%B0%D0%B7_%E2%84%96373_%D0%BE%D1%82_31.07.2020.pdf" TargetMode="External"/><Relationship Id="rId3" Type="http://schemas.openxmlformats.org/officeDocument/2006/relationships/hyperlink" Target="https://rospsy.ru/sites/default/files/901764917.pdf" TargetMode="External"/><Relationship Id="rId21" Type="http://schemas.openxmlformats.org/officeDocument/2006/relationships/hyperlink" Target="https://rospsy.ru/sites/default/files/files/%D0%9F%D1%80%D0%B8%D0%BA%D0%B0%D0%B7%20%D0%9C%D0%B8%D0%BD%D0%BF%D1%80%D0%BE%D1%81%D0%B2%D0%B5%D1%89%D0%B5%D0%BD%D0%B8%D1%8F%20%D0%A0%D0%BE%D1%81%D1%81%D0%B8%D0%B8%20%D0%BE%D1%82%2024.03.2023%20N%20196%20%20%D0%9E%D0%B1%20%D1%83%D1%82%D0%B2%D0%B5%D1%80%D0%B6%D0%B4.pdf" TargetMode="External"/><Relationship Id="rId7" Type="http://schemas.openxmlformats.org/officeDocument/2006/relationships/hyperlink" Target="http://www.consultant.ru/document/cons_doc_LAW_43729/" TargetMode="External"/><Relationship Id="rId12" Type="http://schemas.openxmlformats.org/officeDocument/2006/relationships/hyperlink" Target="http://www.consultant.ru/document/cons_doc_LAW_93360/" TargetMode="External"/><Relationship Id="rId17" Type="http://schemas.openxmlformats.org/officeDocument/2006/relationships/hyperlink" Target="http://www.consultant.ru/document/cons_doc_LAW_153650/" TargetMode="External"/><Relationship Id="rId2" Type="http://schemas.openxmlformats.org/officeDocument/2006/relationships/hyperlink" Target="https://rospsy.ru/sites/default/files/pr_mo_636_22_10_1999_r99.pdf" TargetMode="External"/><Relationship Id="rId16" Type="http://schemas.openxmlformats.org/officeDocument/2006/relationships/hyperlink" Target="https://rospsy.ru/sites/default/files/files/%D0%9D%D0%BE%D0%BC%D0%B5%D0%BD%D0%BA%D0%BB%D0%B0%D1%82%D1%83%D1%80%D0%B0.pdf" TargetMode="External"/><Relationship Id="rId20" Type="http://schemas.openxmlformats.org/officeDocument/2006/relationships/hyperlink" Target="http://www.consultant.ru/document/cons_doc_LAW_175797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ospsy.ru/sites/default/files/%D0%9F%D0%B8%D1%81%D1%8C%D0%BC%D0%BE%20%D0%9C%D0%B8%D0%BD%D0%BE%D0%B1%D1%80%D0%B0%D0%B7%D0%BE%D0%B2%D0%B0%D0%BD%D0%B8%D1%8F%20%D0%A0%D0%A4%20%D0%BE%D1%82%2028.10.2003%20N%2018-52-1044%D0%B8%D0%BD_18-28.rtf" TargetMode="External"/><Relationship Id="rId11" Type="http://schemas.openxmlformats.org/officeDocument/2006/relationships/hyperlink" Target="http://www.consultant.ru/document/cons_doc_LAW_84544/" TargetMode="External"/><Relationship Id="rId5" Type="http://schemas.openxmlformats.org/officeDocument/2006/relationships/hyperlink" Target="http://www.consultant.ru/document/cons_doc_LAW_39409/" TargetMode="External"/><Relationship Id="rId15" Type="http://schemas.openxmlformats.org/officeDocument/2006/relationships/hyperlink" Target="http://www.consultant.ru/document/cons_doc_LAW_149438/" TargetMode="External"/><Relationship Id="rId10" Type="http://schemas.openxmlformats.org/officeDocument/2006/relationships/hyperlink" Target="http://www.consultant.ru/document/cons_doc_LAW_77143/" TargetMode="External"/><Relationship Id="rId19" Type="http://schemas.openxmlformats.org/officeDocument/2006/relationships/hyperlink" Target="http://www.consultant.ru/document/cons_doc_LAW_151143/" TargetMode="External"/><Relationship Id="rId4" Type="http://schemas.openxmlformats.org/officeDocument/2006/relationships/hyperlink" Target="https://rospsy.ru/sites/default/files/%D0%9F%D0%B8%D1%81%D1%8C%D0%BC%D0%BE%20%D0%9C%D0%B8%D0%BD%D0%BE%D0%B1%D1%80%D0%B0%D0%B7%D0%BE%D0%B2%D0%B0%D0%BD%D0%B8%D1%8F%20%D0%A0%D0%A4%20%D0%BE%D1%82%2024.12.2001%20N%2029_1886-6%20%20%D0%9E%D0%B1%20%D0%B8%D1%81%D0%BF%D0%BE%D0%BB.rtf" TargetMode="External"/><Relationship Id="rId9" Type="http://schemas.openxmlformats.org/officeDocument/2006/relationships/hyperlink" Target="https://rospsy.ru/sites/default/files/_%D0%9F%D0%B8%D1%81%D1%8C%D0%BC%D0%BE_%20%D0%9C%D0%B8%D0%BD%D0%BE%D0%B1%D1%80%D0%BD%D0%B0%D1%83%D0%BA%D0%B8%20%D0%A0%D0%A4%20%D0%BE%D1%82%2031.03.2008%20N%2003-599%20%20%D0%9E%20%D0%B2%D0%BD%D0%B5%D0%B4%D1%80%D0%B5%D0%BD%D0%B8%D0%B8.rtf" TargetMode="External"/><Relationship Id="rId14" Type="http://schemas.openxmlformats.org/officeDocument/2006/relationships/hyperlink" Target="http://www.consultant.ru/document/cons_doc_LAW_105703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rospsy.ru/sites/default/files/%D0%9F%D0%B8%D1%81%D1%8C%D0%BC%D0%BE%20%D0%9C%D0%B8%D0%BD%D0%B8%D1%81%D1%82%D0%B5%D1%80%D1%81%D1%82%D0%B2%D0%B0%20%D0%BE%D0%B1%D1%80%D0%B0%D0%B7%D0%BE%D0%B2%D0%B0%D0%BD%D0%B8%D1%8F%20%D0%B8%20%D0%BD%D0%B0%D1%83%D0%BA%D0%B8%20%D0%A0%D0%A4%20%D0%BE%D1%82%2002.03.2016%20%E2%84%96%2007-871%20%C2%AB%D0%9E%20%D0%BF%D1%81%D0%B8%D1%85%D0%BE%D0%BB%D0%BE%D0%B3%D0%B8%D1%87%D0%B5%D1%81%D0%BA%D0%BE%D0%B9%20%D1%81%D0%BB%D1%83%D0%B6%D0%B1%D0%B5%20%D0%BE%D0%B1%D1%80%D0%B0%D0%B7%D0%BE%D0%B2%D0%B0%D0%BD%D0%B8%D1%8F%20%D0%B2%20%D0%A0%D0%BE%D1%81%D1%81%D0%B8%D0%B9%D1%81%D0%BA%D0%BE%D0%B9%20%D0%A4%D0%B5%D0%B4%D0%B5%D1%80%D0%B0%D1%86%D0%B8%D0%B8%C2%BB.pdf" TargetMode="External"/><Relationship Id="rId13" Type="http://schemas.openxmlformats.org/officeDocument/2006/relationships/hyperlink" Target="https://docs.cntd.ru/document/565627315" TargetMode="External"/><Relationship Id="rId18" Type="http://schemas.openxmlformats.org/officeDocument/2006/relationships/hyperlink" Target="https://www.rospsy.ru/sites/default/files/files/07-2446.pdf.pdf.pdf" TargetMode="External"/><Relationship Id="rId3" Type="http://schemas.openxmlformats.org/officeDocument/2006/relationships/hyperlink" Target="https://rospsy.ru/sites/default/files/%D0%9F%D1%80%D0%B8%D0%BA%D0%B0%D0%B7%20%D0%9C%D0%B8%D0%BD%D1%82%D1%80%D1%83%D0%B4%D0%B0%20%D0%A0%D0%A4%20%D0%BE%D1%82%2024.07.2015%20%20%E2%84%96514%D0%BD%20%C2%AB%D0%9E%D0%B1%20%D1%83%D1%82%D0%B2%D0%B5%D1%80%D0%B6%D0%B4%D0%B5%D0%BD%D0%B8%D0%B8%20%D0%BF%D1%80%D0%BE%D1%84%D1%81%D1%82%D0%B0%D0%BD%D0%B4%D0%B0%D1%80%D1%82%D0%B0%20%C2%AB%D0%9F%D0%B5%D0%B4%D0%B0%D0%B3%D0%BE%D0%B3-%D0%BF%D1%81%D0%B8%D1%85%D0%BE%D0%BB%D0%BE%D0%B3%20(%D0%BF%D1%81%D0%B8%D1%85%D0%BE%D0%BB%D0%BE%D0%B3%20%D0%B2%20%D1%81%D0%B8%D1%81%D1%82%D0%B5%D0%BC%D0%B5%20%D0%BE%D0%B1%D1%80%D0%B0%D0%B7%D0%BE%D0%B2%D0%B0%D0%BD%D0%B8%D1%8F)%C2%BB.pdf" TargetMode="External"/><Relationship Id="rId7" Type="http://schemas.openxmlformats.org/officeDocument/2006/relationships/hyperlink" Target="https://rospsy.ru/sites/default/files/%D0%9F%D1%80%D0%B8%D0%BA%D0%B0%D0%B7%20%D0%9C%D0%B8%D0%BD%D0%B8%D1%81%D1%82%D0%B5%D1%80%D1%81%D1%82%D0%B2%D0%B0%20%D0%BE%D0%B1%D1%80%D0%B0%D0%B7%D0%BE%D0%B2%D0%B0%D0%BD%D0%B8%D1%8F%20%D0%B8%20%D0%BD%D0%B0%D1%83%D0%BA%D0%B8%20%D0%A0%D0%A4%20%D0%BE%D1%82%2011%20%D0%BC%D0%B0%D1%8F%202016%20%D0%B3%20N%20536%20%D0%9E%D0%B1%20%D1%83%D1%82%D0%B2%D0%B5%D1%80%D0%B6%D0%B4%D0%B5%D0%BD%D0%B8%D0%B8.rtf" TargetMode="External"/><Relationship Id="rId12" Type="http://schemas.openxmlformats.org/officeDocument/2006/relationships/hyperlink" Target="https://rospsy.ru/sites/default/files/%D0%9F%D1%80%D0%B8%D0%BA%D0%B0%D0%B7%20%D0%9C%D0%B8%D0%BD%D0%B8%D1%81%D1%82%D0%B5%D1%80%D1%81%D1%82%D0%B2%D0%B0%20%D0%BF%D1%80%D0%BE%D1%81%D0%B2%D0%B5%D1%89%D0%B5%D0%BD%D0%B8%D1%8F%20%D0%A0%D0%A4%20%D0%BE%D1%82%2025%20%D0%B4%D0%B5%D0%BA%D0%B0%D0%B1%D1%80%D1%8F%202018%20%D0%B3%20N%20340%20%D0%9E%20%D0%9A%D0%BE%D0%BE%D1%80%D0%B4%D0%B8%D0%BD%D0%B0%D1%86%D0%B8%D0%BE%D0%BD%D0%BD%D0%BE%D0%BC%20.rtf" TargetMode="External"/><Relationship Id="rId17" Type="http://schemas.openxmlformats.org/officeDocument/2006/relationships/hyperlink" Target="http://www.consultant.ru/document/cons_doc_LAW_332299/" TargetMode="External"/><Relationship Id="rId2" Type="http://schemas.openxmlformats.org/officeDocument/2006/relationships/hyperlink" Target="http://www.consultant.ru/document/cons_doc_LAW_179568/" TargetMode="External"/><Relationship Id="rId16" Type="http://schemas.openxmlformats.org/officeDocument/2006/relationships/hyperlink" Target="https://rospsy.ru/sites/default/files/%D0%9F%D0%B8%D1%81%D1%8C%D0%BC%D0%BE%20%D0%9C%D0%B8%D0%BD%D0%B8%D1%81%D1%82%D0%B5%D1%80%D1%81%D1%82%D0%B2%D0%B0%20%D0%9F%D1%80%D0%BE%D1%81%D0%B2%D0%B5%D1%89%D0%B5%D0%BD%D0%B8%D1%8F%20%D0%A0%D0%A4%20%D0%BE%D1%82%2017.09.2019%20%E2%84%96%20%D0%A2%D0%A1-224207%20%C2%AB%D0%9E%20%D0%BD%D0%B0%D0%BF%D1%80%D0%B0%D0%B2%D0%BB%D0%B5%D0%BD%D0%B8%D0%B8%20%D0%9C%D0%B5%D1%82%D0%BE%D0%B4%D0%B8%D1%87%D0%B5%D1%81%D0%BA%D0%B8%D1%85%20%D1%80%D0%B5%D0%BA%D0%BE%D0%BC%D0%B5%D0%BD%D0%B4%D0%B0%D1%86%D0%B8%D0%B9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nsultant.ru/document/cons_doc_LAW_200290/" TargetMode="External"/><Relationship Id="rId11" Type="http://schemas.openxmlformats.org/officeDocument/2006/relationships/hyperlink" Target="https://rospsy.ru/sites/default/files/%D0%9C%D0%98%D0%9D%D0%98%D0%A1%D0%A2%D0%95%D0%A0%D0%A1%D0%A2%D0%92%D0%9E%20%D0%9E%D0%91%D0%A0%D0%90%D0%97%D0%9E%D0%92%D0%90%D0%9D%D0%98%D0%AF%20%D0%98%20%D0%9D%D0%90%D0%A3%D0%9A%D0%98%20%D0%A0%D0%9E%D0%A1%D0%A1%D0%98%D0%99%D0%A1%D0%9A%D0%9E%D0%99%20%D0%A4%D0%95%D0%94%D0%95%D0%A0%D0%90%D0%A6%D0%98%D0%98%20%D0%BE%D1%82%2030072018%20%2007%204587.doc" TargetMode="External"/><Relationship Id="rId5" Type="http://schemas.openxmlformats.org/officeDocument/2006/relationships/hyperlink" Target="http://www.consultant.ru/document/cons_doc_LAW_196694/" TargetMode="External"/><Relationship Id="rId15" Type="http://schemas.openxmlformats.org/officeDocument/2006/relationships/hyperlink" Target="https://rospsy.ru/sites/default/files/%D1%80%D0%B0%D1%81%D0%BF%D0%BE%D1%80%D1%8F%D0%B6%D0%B5%D0%BD%D0%B8%D0%B5_%D0%BD%D0%B0_%D1%81%D0%B0%D0%B9%D1%82.pdf" TargetMode="External"/><Relationship Id="rId10" Type="http://schemas.openxmlformats.org/officeDocument/2006/relationships/hyperlink" Target="https://rospsy.ru/sites/default/files/%D0%9F%D1%80%D0%B8%D0%BA%D0%B0%D0%B7%20%D0%9C%D0%B8%D0%BD%D1%82%D1%80%D1%83%D0%B4%D0%B0%20%D0%A0%D0%BE%D1%81%D1%81%D0%B8%D0%B8%20%D0%BE%D1%82%2010.01.2017%20%E2%84%96%2010%D0%BD%20%C2%AB%D0%9E%D0%B1%20%D1%83%D1%82%D0%B2%D0%B5%D1%80%D0%B6%D0%B4%D0%B5%D0%BD%D0%B8%D0%B8%20%D0%BF%D1%80%D0%BE%D1%84%D0%B5%D1%81%D1%81%D0%B8%D0%BE%D0%BD%D0%B0%D0%BB%D1%8C%D0%BD%D0%BE%D0%B3%D0%BE%20%D1%81%D1%82%D0%B0%D0%BD%D0%B4%D0%B0%D1%80%D1%82%D0%B0%20%C2%AB%D0%A1%D0%BF%D0%B5%D1%86%D0%B8%D0%B0%D0%BB%D0%B8%D1%81%D1%82%20%D0%B2%20%D0%BE%D0%B1%D0%BB%D0%B0%D1%81%D1%82%D0%B8%20%D0%B2%D0%BE%D1%81%D0%BF%D0%B8%D1%82%D0%B0%D0%BD%D0%B8%D1%8F%C2%BB.pdf" TargetMode="External"/><Relationship Id="rId19" Type="http://schemas.openxmlformats.org/officeDocument/2006/relationships/hyperlink" Target="https://rospsy.ru/sites/default/files/files/Prikaz%E2%84%96656_17.09.2021.pdf" TargetMode="External"/><Relationship Id="rId4" Type="http://schemas.openxmlformats.org/officeDocument/2006/relationships/hyperlink" Target="https://rospsy.ru/sites/default/files/%D0%9F%D0%B8%D1%81%D1%8C%D0%BC%D0%BE%20%D0%9C%D0%B8%D0%BD%D0%B8%D1%81%D1%82%D0%B5%D1%80%D1%81%D1%82%D0%B2%D0%B0%20%D0%BE%D0%B1%D1%80%D0%B0%D0%B7%D0%BE%D0%B2%D0%B0%D0%BD%D0%B8%D1%8F%20%D0%B8%20%D0%BD%D0%B0%D1%83%D0%BA%D0%B8%20%D0%A0%D0%A4%20%D0%BE%D1%82%2010.02.2015%20%E2%84%96%20%D0%92%D0%9A-26807%20%C2%AB%D0%9E%20%D1%81%D0%BE%D0%B2%D0%B5%D1%80%D1%88%D0%B5%D0%BD%D1%81%D1%82%D0%B2%D0%BE%D0%B2%D0%B0%D0%BD%D0%B8%D0%B8%20%D0%B4%D0%B5%D1%8F%D1%82%D0%B5%D0%BB%D1%8C%D0%BD%D0%BE%D1%81%D1%82%D0%B8%20%D0%9F%D0%9F%D0%9C%D0%A1%20-%D1%86%D0%B5%D0%BD%D1%82%D1%80%D0%BE%D0%B2.pdf" TargetMode="External"/><Relationship Id="rId9" Type="http://schemas.openxmlformats.org/officeDocument/2006/relationships/hyperlink" Target="http://www.consultant.ru/document/cons_doc_LAW_199754/2ff7a8c72de3994f30496a0ccbb1ddafdaddf518/" TargetMode="External"/><Relationship Id="rId14" Type="http://schemas.openxmlformats.org/officeDocument/2006/relationships/hyperlink" Target="https://www.garant.ru/products/ipo/prime/doc/400563548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br>
              <a:rPr lang="ru-RU" dirty="0"/>
            </a:br>
            <a:br>
              <a:rPr lang="ru-RU"/>
            </a:br>
            <a:br>
              <a:rPr lang="ru-RU"/>
            </a:br>
            <a:r>
              <a:rPr lang="ru-RU" sz="3600"/>
              <a:t>Основные </a:t>
            </a:r>
            <a:r>
              <a:rPr lang="ru-RU" sz="3600" dirty="0"/>
              <a:t>направления работы педагога-психолога</a:t>
            </a:r>
            <a:br>
              <a:rPr lang="ru-RU" sz="3600" dirty="0"/>
            </a:br>
            <a:r>
              <a:rPr lang="ru-RU" sz="3600" dirty="0"/>
              <a:t>образовательного учреждения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r"/>
            <a:endParaRPr lang="ru-RU" dirty="0"/>
          </a:p>
          <a:p>
            <a:pPr algn="r"/>
            <a:r>
              <a:rPr lang="ru-RU" dirty="0"/>
              <a:t>Педагог-психолог </a:t>
            </a:r>
          </a:p>
          <a:p>
            <a:pPr algn="r"/>
            <a:r>
              <a:rPr lang="ru-RU" dirty="0" err="1"/>
              <a:t>Кадурина</a:t>
            </a:r>
            <a:r>
              <a:rPr lang="ru-RU" dirty="0"/>
              <a:t> Л.И.</a:t>
            </a:r>
          </a:p>
        </p:txBody>
      </p:sp>
    </p:spTree>
    <p:extLst>
      <p:ext uri="{BB962C8B-B14F-4D97-AF65-F5344CB8AC3E}">
        <p14:creationId xmlns:p14="http://schemas.microsoft.com/office/powerpoint/2010/main" val="1209565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75520" y="548680"/>
            <a:ext cx="8640960" cy="583264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just">
              <a:buSzPct val="90000"/>
              <a:buNone/>
            </a:pPr>
            <a:r>
              <a:rPr lang="ru-RU" sz="2000" b="1" dirty="0">
                <a:solidFill>
                  <a:srgbClr val="7E9C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Педагог-психолог -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важный командный игрок, включенный в процесс образования, ориентируясь в современной ситуации может работая в команде, помогать выстраивать образовательный процесс с учетом индивидуальных особенностей. </a:t>
            </a:r>
            <a:endParaRPr lang="ru-RU" sz="2000" b="1" dirty="0">
              <a:solidFill>
                <a:srgbClr val="7E9C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SzPct val="90000"/>
              <a:buNone/>
            </a:pPr>
            <a:r>
              <a:rPr lang="ru-RU" sz="2000" dirty="0"/>
              <a:t> </a:t>
            </a:r>
            <a:r>
              <a:rPr lang="ru-RU" sz="20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«Личностные качества </a:t>
            </a:r>
            <a:r>
              <a:rPr lang="ru-RU" sz="2000" b="1" dirty="0"/>
              <a:t>составляют важный фундамент профессиональной успешности психолога!»</a:t>
            </a:r>
          </a:p>
          <a:p>
            <a:pPr marL="0" indent="0" algn="just">
              <a:buSzPct val="90000"/>
              <a:buNone/>
            </a:pPr>
            <a:r>
              <a:rPr lang="ru-RU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Ваши способности :</a:t>
            </a:r>
            <a:endParaRPr lang="ru-RU" sz="2000" b="1" dirty="0">
              <a:solidFill>
                <a:schemeClr val="tx2"/>
              </a:solidFill>
            </a:endParaRPr>
          </a:p>
          <a:p>
            <a:pPr>
              <a:buFont typeface="Arial" panose="020B0604020202020204" pitchFamily="34" charset="0"/>
              <a:buChar char="☺"/>
            </a:pPr>
            <a:r>
              <a:rPr lang="ru-RU" sz="2000" dirty="0"/>
              <a:t>Спонтанная любознательность;</a:t>
            </a:r>
          </a:p>
          <a:p>
            <a:pPr>
              <a:buFont typeface="Arial" panose="020B0604020202020204" pitchFamily="34" charset="0"/>
              <a:buChar char="☺"/>
            </a:pPr>
            <a:r>
              <a:rPr lang="ru-RU" sz="2000" dirty="0"/>
              <a:t>Развитие творческого мышления, фантазии, памяти и наблюдательности;</a:t>
            </a:r>
          </a:p>
          <a:p>
            <a:pPr>
              <a:buFont typeface="Arial" panose="020B0604020202020204" pitchFamily="34" charset="0"/>
              <a:buChar char="☺"/>
            </a:pPr>
            <a:r>
              <a:rPr lang="ru-RU" sz="2000" dirty="0"/>
              <a:t>Способность продолжительный промежуток времени заниматься решением одной и той же проблемы;</a:t>
            </a:r>
          </a:p>
          <a:p>
            <a:pPr>
              <a:buFont typeface="Arial" panose="020B0604020202020204" pitchFamily="34" charset="0"/>
              <a:buChar char="☺"/>
            </a:pPr>
            <a:r>
              <a:rPr lang="ru-RU" sz="2000" dirty="0"/>
              <a:t>Дисциплинированность и энтузиазм к работе;</a:t>
            </a:r>
          </a:p>
          <a:p>
            <a:pPr>
              <a:buFont typeface="Arial" panose="020B0604020202020204" pitchFamily="34" charset="0"/>
              <a:buChar char="☺"/>
            </a:pPr>
            <a:r>
              <a:rPr lang="ru-RU" sz="2000" dirty="0"/>
              <a:t>Способность к критике, а также самокритике;</a:t>
            </a:r>
          </a:p>
          <a:p>
            <a:pPr>
              <a:buFont typeface="Arial" panose="020B0604020202020204" pitchFamily="34" charset="0"/>
              <a:buChar char="☺"/>
            </a:pPr>
            <a:r>
              <a:rPr lang="ru-RU" sz="2000" dirty="0"/>
              <a:t>Умение ладить с людьми;</a:t>
            </a:r>
          </a:p>
          <a:p>
            <a:pPr>
              <a:buFont typeface="Arial" panose="020B0604020202020204" pitchFamily="34" charset="0"/>
              <a:buChar char="☺"/>
            </a:pPr>
            <a:r>
              <a:rPr lang="ru-RU" sz="2000" dirty="0"/>
              <a:t>Беспристрастие.</a:t>
            </a:r>
          </a:p>
          <a:p>
            <a:pPr marL="0" indent="0" algn="just">
              <a:buSzPct val="90000"/>
              <a:buNone/>
            </a:pPr>
            <a:endParaRPr lang="en-US" sz="2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8288" y="5520376"/>
            <a:ext cx="1980332" cy="1192516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gray">
          <a:xfrm>
            <a:off x="7791740" y="91480"/>
            <a:ext cx="233630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sz="1600" dirty="0">
              <a:solidFill>
                <a:srgbClr val="A8D0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29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671804"/>
            <a:ext cx="9601196" cy="989045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/>
              <a:t>Изучение нормативной документации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Нормативные документы, необходимые для работы в ОО включают:</a:t>
            </a:r>
          </a:p>
          <a:p>
            <a:pPr lvl="0"/>
            <a:r>
              <a:rPr lang="ru-RU" dirty="0">
                <a:hlinkClick r:id="rId2"/>
              </a:rPr>
              <a:t>Закон Российской Федерации об образовании</a:t>
            </a:r>
            <a:r>
              <a:rPr lang="ru-RU" dirty="0"/>
              <a:t>.</a:t>
            </a:r>
          </a:p>
          <a:p>
            <a:pPr lvl="0"/>
            <a:r>
              <a:rPr lang="ru-RU" dirty="0">
                <a:hlinkClick r:id="rId3"/>
              </a:rPr>
              <a:t>Конвенцию ООН о правах ребёнка</a:t>
            </a:r>
            <a:r>
              <a:rPr lang="ru-RU" dirty="0"/>
              <a:t>.</a:t>
            </a:r>
          </a:p>
          <a:p>
            <a:pPr lvl="0"/>
            <a:r>
              <a:rPr lang="ru-RU" dirty="0">
                <a:hlinkClick r:id="rId4"/>
              </a:rPr>
              <a:t>Положение о психологической службе в системе образования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Квалификационную характеристику (</a:t>
            </a:r>
            <a:r>
              <a:rPr lang="ru-RU" u="sng" dirty="0">
                <a:solidFill>
                  <a:srgbClr val="92D050"/>
                </a:solidFill>
              </a:rPr>
              <a:t>Д</a:t>
            </a:r>
            <a:r>
              <a:rPr lang="ru-RU" u="sng" dirty="0">
                <a:solidFill>
                  <a:srgbClr val="92D050"/>
                </a:solidFill>
                <a:hlinkClick r:id="rId5"/>
              </a:rPr>
              <a:t>о</a:t>
            </a:r>
            <a:r>
              <a:rPr lang="ru-RU" dirty="0">
                <a:hlinkClick r:id="rId5"/>
              </a:rPr>
              <a:t>лжностную инструкцию</a:t>
            </a:r>
            <a:r>
              <a:rPr lang="ru-RU" dirty="0"/>
              <a:t> и </a:t>
            </a:r>
            <a:r>
              <a:rPr lang="ru-RU" u="sng" dirty="0">
                <a:solidFill>
                  <a:srgbClr val="92D050"/>
                </a:solidFill>
              </a:rPr>
              <a:t>Профессиональный  стандарт психолога</a:t>
            </a:r>
            <a:r>
              <a:rPr lang="ru-RU" dirty="0"/>
              <a:t>).</a:t>
            </a:r>
          </a:p>
          <a:p>
            <a:pPr lvl="0"/>
            <a:r>
              <a:rPr lang="ru-RU" dirty="0">
                <a:hlinkClick r:id="rId6"/>
              </a:rPr>
              <a:t>Положение об аттестации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8979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88913"/>
            <a:ext cx="11383963" cy="6669087"/>
          </a:xfrm>
        </p:spPr>
        <p:txBody>
          <a:bodyPr>
            <a:normAutofit fontScale="47500" lnSpcReduction="20000"/>
          </a:bodyPr>
          <a:lstStyle/>
          <a:p>
            <a:pPr fontAlgn="ctr"/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Конвенция о правах ребенка</a:t>
            </a:r>
            <a:endParaRPr lang="ru-RU" sz="29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/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Конституция Российской Федерации</a:t>
            </a:r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(принята всенародным голосованием 12.12.1993 с изменениями, одобренными в ходе общероссийского голосования 01.07.2020)</a:t>
            </a:r>
          </a:p>
          <a:p>
            <a:pPr fontAlgn="ctr"/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Конвенция совета Европы о защите детей от сексуальной эксплуатации и</a:t>
            </a:r>
            <a:b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4"/>
              </a:rPr>
            </a:br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сексуальных злоупотреблений</a:t>
            </a:r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(Ратифицирована Федеральным законом РФ от 07.05.2013 N 76-ФЗ)</a:t>
            </a:r>
          </a:p>
          <a:p>
            <a:pPr fontAlgn="ctr"/>
            <a:r>
              <a:rPr lang="ru-RU" sz="29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ФЕДЕРАЛЬНЫЕ ЗАКОНЫ РОССИЙСКОЙ ФЕДЕРАЦИИ</a:t>
            </a:r>
            <a:endParaRPr lang="ru-RU" sz="29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/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Федеральный закон от 29.12.2012 № 273-ФЗ «Об образовании в Российской Федерации»</a:t>
            </a:r>
            <a:endParaRPr lang="ru-RU" sz="29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/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Гражданский Кодекс РФ</a:t>
            </a:r>
            <a:endParaRPr lang="ru-RU" sz="29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/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ФЗ "Об общественных объединениях"</a:t>
            </a:r>
            <a:endParaRPr lang="ru-RU" sz="29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/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ФЗ "О некоммерческих организациях"</a:t>
            </a:r>
            <a:endParaRPr lang="ru-RU" sz="29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/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Федеральный закон от 21.12.1996 № 159-ФЗ (последняя ред.) «О дополнительных гарантиях по социальной поддержке детей-сирот и детей, оставшихся без попечения»</a:t>
            </a:r>
            <a:endParaRPr lang="ru-RU" sz="29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/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Федеральный закон от 24.07.1998 № 124-ФЗ (последняя ред.) "Об основных гарантиях прав ребенка в Российской Федерации"</a:t>
            </a:r>
            <a:endParaRPr lang="ru-RU" sz="29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/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Федеральный закон от 24.06.1999 №120 – ФЗ (ред. от 02.04.2014, изм. от 04.06.2014) «Об основах системы профилактики безнадзорности и правонарушений несовершеннолетних»</a:t>
            </a:r>
            <a:endParaRPr lang="ru-RU" sz="29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/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2"/>
              </a:rPr>
              <a:t>Федеральный закон РФ «Об основных гарантиях прав ребенка РФ», в редакции Федерального закона от 20.07.2000 г. № 103-ФЗ</a:t>
            </a:r>
            <a:endParaRPr lang="ru-RU" sz="29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/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3"/>
              </a:rPr>
              <a:t>Федеральный закон от 27 июля 2006 г. № 152-ФЗ О персональных данных</a:t>
            </a:r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(с изменениями на 30 декабря 2020 года) (редакция, действующая с 1 марта 2021 года)</a:t>
            </a:r>
          </a:p>
          <a:p>
            <a:pPr fontAlgn="ctr"/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Федеральный закон Российской Федерации от 29 декабря 2010 г. N 436-ФЗ «О защите детей от информации, причиняющей вред их здоровью и развитию»</a:t>
            </a:r>
            <a:endParaRPr lang="ru-RU" sz="29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/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5"/>
              </a:rPr>
              <a:t>Федеральный закон от 21.11.2011 № 323-ФЗ «Об основах охраны здоровья граждан в Российской Федерации»</a:t>
            </a:r>
            <a:endParaRPr lang="ru-RU" sz="29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/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6"/>
              </a:rPr>
              <a:t>Федеральный закон № 122 от 02.05.2015 г. «О внесении изменений в Трудовой кодекс Российской Федерации и статьи 11 и 73 Федерального закона "Об образовании в Российской Федерации"»</a:t>
            </a:r>
            <a:endParaRPr lang="ru-RU" sz="29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/>
            <a:r>
              <a:rPr lang="ru-RU" sz="29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17"/>
              </a:rPr>
              <a:t>Федеральный закон от 03.07.2016 N 238-ФЗ "О независимой оценке квалификации"</a:t>
            </a:r>
            <a:endParaRPr lang="ru-RU" sz="29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8326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46841"/>
            <a:ext cx="11303876" cy="6290442"/>
          </a:xfrm>
        </p:spPr>
        <p:txBody>
          <a:bodyPr>
            <a:normAutofit fontScale="70000" lnSpcReduction="20000"/>
          </a:bodyPr>
          <a:lstStyle/>
          <a:p>
            <a:pPr fontAlgn="ctr"/>
            <a:r>
              <a:rPr lang="ru-RU" b="1" dirty="0"/>
              <a:t>КОНЦЕПЦИИ, РЕГЛАМЕНТИРУЮЩИЕ ГОСУДАРСТВЕННУЮ ПОЛИТИКУ В СФЕРЕ ОБРАЗОВАНИЯ</a:t>
            </a:r>
            <a:endParaRPr lang="ru-RU" dirty="0"/>
          </a:p>
          <a:p>
            <a:pPr fontAlgn="ctr"/>
            <a:r>
              <a:rPr lang="ru-RU" dirty="0">
                <a:hlinkClick r:id="rId2"/>
              </a:rPr>
              <a:t>Указ Президента РФ от 29 мая 2017 г. № 240 «Об объявлении в Российской Федерации Десятилетия детства»</a:t>
            </a:r>
            <a:endParaRPr lang="ru-RU" dirty="0"/>
          </a:p>
          <a:p>
            <a:pPr fontAlgn="ctr"/>
            <a:r>
              <a:rPr lang="ru-RU" dirty="0">
                <a:hlinkClick r:id="rId3"/>
              </a:rPr>
              <a:t>Концепция общенациональной системы выявления и развития молодых талантов</a:t>
            </a:r>
            <a:r>
              <a:rPr lang="ru-RU" dirty="0"/>
              <a:t> (утверждена указом президента РФ В.В. Путина, Пр. №827 от 03.04.2012 г.)</a:t>
            </a:r>
          </a:p>
          <a:p>
            <a:pPr fontAlgn="ctr"/>
            <a:r>
              <a:rPr lang="ru-RU" dirty="0">
                <a:hlinkClick r:id="rId4"/>
              </a:rPr>
              <a:t>Концепция развития дополнительного образования детей </a:t>
            </a:r>
            <a:r>
              <a:rPr lang="ru-RU" dirty="0"/>
              <a:t>(Распоряжение Правительства РФ № 1726-р   от 4 сентября 2014 г.) и плана мероприятий на 2015-2020 годы по ее реализации (Распоряжение Правительства РФ № 729-р  от 24 апреля 2015 г.)</a:t>
            </a:r>
          </a:p>
          <a:p>
            <a:pPr fontAlgn="ctr"/>
            <a:r>
              <a:rPr lang="ru-RU" dirty="0">
                <a:hlinkClick r:id="rId5"/>
              </a:rPr>
              <a:t>Концепция развития психологической службы в системе образования в Российской Федерации на период до 2025 года</a:t>
            </a:r>
            <a:endParaRPr lang="ru-RU" dirty="0"/>
          </a:p>
          <a:p>
            <a:pPr fontAlgn="ctr"/>
            <a:r>
              <a:rPr lang="ru-RU" dirty="0">
                <a:hlinkClick r:id="rId6"/>
              </a:rPr>
              <a:t>Распоряжение от 25 августа 2014 года №1618-р. «Об утверждении Концепции государственной семейной политики в России на период до 2025 года»</a:t>
            </a:r>
            <a:endParaRPr lang="ru-RU" dirty="0"/>
          </a:p>
          <a:p>
            <a:pPr fontAlgn="ctr"/>
            <a:r>
              <a:rPr lang="ru-RU" dirty="0">
                <a:hlinkClick r:id="rId7"/>
              </a:rPr>
              <a:t>Распоряжение от 28 июля 2017 года №1632-р Об утверждении программы «Цифровая экономика Российской Федерации»</a:t>
            </a:r>
            <a:endParaRPr lang="ru-RU" dirty="0"/>
          </a:p>
          <a:p>
            <a:pPr fontAlgn="ctr"/>
            <a:r>
              <a:rPr lang="ru-RU" dirty="0">
                <a:hlinkClick r:id="rId8"/>
              </a:rPr>
              <a:t>Распоряжение от 29 мая 2015 года №996-р «Об утверждении стратегии развития воспитания на период до 2025 года»</a:t>
            </a:r>
            <a:endParaRPr lang="ru-RU" dirty="0"/>
          </a:p>
          <a:p>
            <a:pPr fontAlgn="ctr"/>
            <a:r>
              <a:rPr lang="ru-RU" dirty="0">
                <a:hlinkClick r:id="rId9"/>
              </a:rPr>
              <a:t>Распоряжение Правительства РФ от 22.03.2017 N 520-р Об утверждении Концепции развития системы профилактики безнадзорности и правонарушений несовершеннолетних на период до 2020 года (вместе с "Планом мероприятий на 2017 - 2020 годы по реализации</a:t>
            </a:r>
            <a:endParaRPr lang="ru-RU" dirty="0"/>
          </a:p>
          <a:p>
            <a:pPr fontAlgn="ctr"/>
            <a:r>
              <a:rPr lang="ru-RU" dirty="0">
                <a:hlinkClick r:id="rId10"/>
              </a:rPr>
              <a:t>Распоряжение Правительства РФ от 31.08.2016 N 1839-р Об утверждении Концепции развития ранней помощи в Российской Федерации на период до 2020 года</a:t>
            </a:r>
            <a:endParaRPr lang="ru-RU" dirty="0"/>
          </a:p>
          <a:p>
            <a:pPr fontAlgn="ctr"/>
            <a:r>
              <a:rPr lang="ru-RU" dirty="0">
                <a:hlinkClick r:id="rId11"/>
              </a:rPr>
              <a:t>Распоряжение Правительства РФ от 23 января 2021 г. № 122-р «Об утверждении плана основных мероприятий, проводимых в рамках Десятилетия детства, на период до 2027 года»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9608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028" y="236482"/>
            <a:ext cx="11083158" cy="6353503"/>
          </a:xfrm>
        </p:spPr>
        <p:txBody>
          <a:bodyPr>
            <a:normAutofit fontScale="85000" lnSpcReduction="20000"/>
          </a:bodyPr>
          <a:lstStyle/>
          <a:p>
            <a:pPr fontAlgn="ctr"/>
            <a:r>
              <a:rPr lang="ru-RU" b="1" dirty="0"/>
              <a:t>ФЕДЕРАЛЬНЫЕ ГОСУДАРСТВЕННЫЕ ОБРАЗОВАТЕЛЬНЫЕ СТАНДАРТЫ ОБЩЕГО ОБРАЗОВАНИЯ</a:t>
            </a:r>
            <a:endParaRPr lang="ru-RU" dirty="0"/>
          </a:p>
          <a:p>
            <a:pPr fontAlgn="ctr"/>
            <a:r>
              <a:rPr lang="ru-RU" dirty="0">
                <a:hlinkClick r:id="rId2"/>
              </a:rPr>
              <a:t>Приказ Министерства образования и науки Российской Федерации (</a:t>
            </a:r>
            <a:r>
              <a:rPr lang="ru-RU" dirty="0" err="1">
                <a:hlinkClick r:id="rId2"/>
              </a:rPr>
              <a:t>Минобрнауки</a:t>
            </a:r>
            <a:r>
              <a:rPr lang="ru-RU" dirty="0">
                <a:hlinkClick r:id="rId2"/>
              </a:rPr>
              <a:t> России) от 17 октября 2013 г. N 1155 г. Москва "Об утверждении федерального государственного образовательного стандарта дошкольного образования"</a:t>
            </a:r>
            <a:r>
              <a:rPr lang="ru-RU" dirty="0"/>
              <a:t> (с изменениями на 21 января 2019 года)</a:t>
            </a:r>
          </a:p>
          <a:p>
            <a:pPr fontAlgn="ctr"/>
            <a:r>
              <a:rPr lang="ru-RU" dirty="0">
                <a:hlinkClick r:id="rId3"/>
              </a:rPr>
              <a:t>Приказ Министерства образования и науки Российской Федерации от 31.05.2021 № 287  «Об утверждении и введении в действие федерального государственного образовательного стандарта основного общего образования» </a:t>
            </a:r>
            <a:endParaRPr lang="ru-RU" dirty="0"/>
          </a:p>
          <a:p>
            <a:pPr fontAlgn="ctr"/>
            <a:r>
              <a:rPr lang="ru-RU" dirty="0">
                <a:hlinkClick r:id="rId4"/>
              </a:rPr>
              <a:t>Приказ Министерства образования и науки Российской Федерации от 19 декабря 2014 г. № 1599 «Об утверждении федерального государственного образовательного стандарта обучающихся с умственной отсталостью (интеллектуальными нарушениями)».</a:t>
            </a:r>
            <a:endParaRPr lang="ru-RU" dirty="0"/>
          </a:p>
          <a:p>
            <a:pPr fontAlgn="ctr"/>
            <a:r>
              <a:rPr lang="ru-RU" dirty="0">
                <a:hlinkClick r:id="rId5"/>
              </a:rPr>
              <a:t>Приказ Министерства образования и науки Российской Федерации от 19 декабря 2014 г. N 1598 «Об утверждении федерального государственного образовательного стандарта начального общего образования обучающихся с ограниченными возможностями здоровья»;</a:t>
            </a:r>
            <a:endParaRPr lang="ru-RU" dirty="0"/>
          </a:p>
          <a:p>
            <a:pPr fontAlgn="ctr"/>
            <a:r>
              <a:rPr lang="ru-RU" dirty="0">
                <a:hlinkClick r:id="rId6"/>
              </a:rPr>
              <a:t>Приказ Министерства образования и науки Российской Федерации от 31.05.2021 № 286 «Об утверждении федерального государственного образовательного стандарта начального общего образования»</a:t>
            </a:r>
            <a:endParaRPr lang="ru-RU" dirty="0"/>
          </a:p>
          <a:p>
            <a:pPr fontAlgn="ctr"/>
            <a:r>
              <a:rPr lang="ru-RU" dirty="0">
                <a:hlinkClick r:id="rId7"/>
              </a:rPr>
              <a:t>Приказ Министерства образования и науки Российской Федерации от 6 октября 2009 года № 413 «Об утверждении и введении в действие федерального государственного образовательного стандарта среднего общего образования»</a:t>
            </a:r>
            <a:r>
              <a:rPr lang="ru-RU" dirty="0"/>
              <a:t> (с изменениями на 11 декабря 2020 г.)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2277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33350" y="212725"/>
            <a:ext cx="12058650" cy="5783263"/>
          </a:xfrm>
        </p:spPr>
        <p:txBody>
          <a:bodyPr>
            <a:noAutofit/>
          </a:bodyPr>
          <a:lstStyle/>
          <a:p>
            <a:pPr marL="0" indent="0" fontAlgn="ctr">
              <a:buNone/>
            </a:pPr>
            <a:r>
              <a:rPr lang="ru-RU" sz="900" b="1" dirty="0">
                <a:latin typeface="Times New Roman" pitchFamily="18" charset="0"/>
                <a:cs typeface="Times New Roman" pitchFamily="18" charset="0"/>
              </a:rPr>
              <a:t>ИНЫЕ НОРМАТИВНЫЕ ПРАВОВЫЕ АКТЫ, РЕГЛАМЕНТИРУЮЩИЕ ДЕЯТЕЛЬНОСТЬ ПЕДАГОГА-ПСИХОЛОГА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ctr"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  <a:hlinkClick r:id="rId2"/>
              </a:rPr>
              <a:t>Приказ Минобразования РФ от 22.10.1999 N 636 "Об утверждении Положения о службе практической психологии в системе Министерства образования Российской Федерации"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ctr"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  <a:hlinkClick r:id="rId3"/>
              </a:rPr>
              <a:t>Письмо Минобразования РФ от 14 марта 2000 года N 65/23-16 О гигиенических требованиях к максимальной нагрузке на детей дошкольного возраста в организованных формах обучения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ctr"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  <a:hlinkClick r:id="rId4"/>
              </a:rPr>
              <a:t>Инструктивное письмо от 24.12.2001 №29/1886-6 «Об использовании рабочего времени педагога-психолога образовательного учреждения»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ctr"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  <a:hlinkClick r:id="rId5"/>
              </a:rPr>
              <a:t>Постановление Правительства РФ от 29.10.2002 № 781 «О списках работ, профессий, должностей, специальностей и учреждений, с учетом которых досрочно назначается трудовая пенсия по старости в соответствии со статьей 27 Федерального закона “О трудовых пенсиях в Российской Федерации”, и об утверждении Правил исчисления периодов работы, дающей право на досрочное назначение трудовой пенсии по старости в соответствии со статьей 27 Федерального закона “О трудовых пенсиях в Российской Федерации”»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ctr"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  <a:hlinkClick r:id="rId6"/>
              </a:rPr>
              <a:t>Письмо Минобразования РФ от 28.10.2003 г.  N 18-52-1044ин/18-28 "О рекомендациях по организации деятельности психологической службы в среднем специальном учебном заведении. О примерной должностной инструкции педагога-психолога среднего специального учебного заведения"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ctr"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  <a:hlinkClick r:id="rId7"/>
              </a:rPr>
              <a:t>Постановление Минтруда России от 30.06.2003 № 41 «Об особенностях работы по совместительству педагогических, медицинских, фармацевтических работников и работников культуры»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ctr"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  <a:hlinkClick r:id="rId8"/>
              </a:rPr>
              <a:t>Письмо Министерства образования и науки РФ № 06-971 от 07.07.2006 г.  «Об образовательных учреждениях для детей, нуждающихся в психолого-педагогической и медико-социальной помощи»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ctr"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  <a:hlinkClick r:id="rId9"/>
              </a:rPr>
              <a:t>Письмо </a:t>
            </a:r>
            <a:r>
              <a:rPr lang="ru-RU" sz="900" dirty="0" err="1">
                <a:latin typeface="Times New Roman" pitchFamily="18" charset="0"/>
                <a:cs typeface="Times New Roman" pitchFamily="18" charset="0"/>
                <a:hlinkClick r:id="rId9"/>
              </a:rPr>
              <a:t>Минобрнауки</a:t>
            </a:r>
            <a:r>
              <a:rPr lang="ru-RU" sz="900" dirty="0">
                <a:latin typeface="Times New Roman" pitchFamily="18" charset="0"/>
                <a:cs typeface="Times New Roman" pitchFamily="18" charset="0"/>
                <a:hlinkClick r:id="rId9"/>
              </a:rPr>
              <a:t> РФ от 31.03.2008 г. N 03-599 "О внедрении в дошкольных образовательных учреждениях новых систем оплаты труда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"</a:t>
            </a:r>
          </a:p>
          <a:p>
            <a:pPr marL="0" indent="0" fontAlgn="ctr"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  <a:hlinkClick r:id="rId10"/>
              </a:rPr>
              <a:t>Приказ </a:t>
            </a:r>
            <a:r>
              <a:rPr lang="ru-RU" sz="900" dirty="0" err="1">
                <a:latin typeface="Times New Roman" pitchFamily="18" charset="0"/>
                <a:cs typeface="Times New Roman" pitchFamily="18" charset="0"/>
                <a:hlinkClick r:id="rId10"/>
              </a:rPr>
              <a:t>Минздравсоцразвития</a:t>
            </a:r>
            <a:r>
              <a:rPr lang="ru-RU" sz="900" dirty="0">
                <a:latin typeface="Times New Roman" pitchFamily="18" charset="0"/>
                <a:cs typeface="Times New Roman" pitchFamily="18" charset="0"/>
                <a:hlinkClick r:id="rId10"/>
              </a:rPr>
              <a:t> РФ от 05.05.2008 № 216н (ред. от 23.12.2011) "Об утверждении профессиональных квалификационных групп должностей работников образования"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ctr"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  <a:hlinkClick r:id="rId11"/>
              </a:rPr>
              <a:t>Приказ </a:t>
            </a:r>
            <a:r>
              <a:rPr lang="ru-RU" sz="900" dirty="0" err="1">
                <a:latin typeface="Times New Roman" pitchFamily="18" charset="0"/>
                <a:cs typeface="Times New Roman" pitchFamily="18" charset="0"/>
                <a:hlinkClick r:id="rId11"/>
              </a:rPr>
              <a:t>Росрезерва</a:t>
            </a:r>
            <a:r>
              <a:rPr lang="ru-RU" sz="900" dirty="0">
                <a:latin typeface="Times New Roman" pitchFamily="18" charset="0"/>
                <a:cs typeface="Times New Roman" pitchFamily="18" charset="0"/>
                <a:hlinkClick r:id="rId11"/>
              </a:rPr>
              <a:t> от 19.12.2008 № 172 "Об утверждении Перечней должностей работников, относимых к основному персоналу по видам экономической деятельности, для расчета средней заработной платы и определения размеров должностных окладов руководителей подведомственных учреждений"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ctr"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  <a:hlinkClick r:id="rId12"/>
              </a:rPr>
              <a:t>Письмо </a:t>
            </a:r>
            <a:r>
              <a:rPr lang="ru-RU" sz="900" dirty="0" err="1">
                <a:latin typeface="Times New Roman" pitchFamily="18" charset="0"/>
                <a:cs typeface="Times New Roman" pitchFamily="18" charset="0"/>
                <a:hlinkClick r:id="rId12"/>
              </a:rPr>
              <a:t>Минобрнауки</a:t>
            </a:r>
            <a:r>
              <a:rPr lang="ru-RU" sz="900" dirty="0">
                <a:latin typeface="Times New Roman" pitchFamily="18" charset="0"/>
                <a:cs typeface="Times New Roman" pitchFamily="18" charset="0"/>
                <a:hlinkClick r:id="rId12"/>
              </a:rPr>
              <a:t> РФ от 24.09.2009 N 06-1216 "О совершенствовании комплексной многопрофильной психолого-педагогической и медико-социально-правовой помощи обучающимся, воспитанникам"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ctr"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  <a:hlinkClick r:id="rId13"/>
              </a:rPr>
              <a:t>Постановление Федеральной службы по надзору в свете защиты прав потребителей и благополучия человека, Главного государственного санитарного врача РФ от 29 декабря 2010 г. N 189 «Об утверждении СанПиН  2.4.2.2821-10 «Санитарно-эпидемиологические требования к условиям и организации обучения в общеобразовательных учреждениях»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ctr"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  <a:hlinkClick r:id="rId14"/>
              </a:rPr>
              <a:t>Приказ </a:t>
            </a:r>
            <a:r>
              <a:rPr lang="ru-RU" sz="900" dirty="0" err="1">
                <a:latin typeface="Times New Roman" pitchFamily="18" charset="0"/>
                <a:cs typeface="Times New Roman" pitchFamily="18" charset="0"/>
                <a:hlinkClick r:id="rId14"/>
              </a:rPr>
              <a:t>Минздравсоцразвития</a:t>
            </a:r>
            <a:r>
              <a:rPr lang="ru-RU" sz="900" dirty="0">
                <a:latin typeface="Times New Roman" pitchFamily="18" charset="0"/>
                <a:cs typeface="Times New Roman" pitchFamily="18" charset="0"/>
                <a:hlinkClick r:id="rId14"/>
              </a:rPr>
              <a:t> России от 26.08.2010 №761н «Об утверждении единого квалификационного справочника должностей руководителей, специалистов и служащих, раздел «Квалификационные характеристики должностей работников образования».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ctr"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  <a:hlinkClick r:id="rId15"/>
              </a:rPr>
              <a:t>Постановление Главного государственного санитарного врача РФ от 15.05.2013 N 26 "Об утверждении СанПиН 2.4.1.3049-13 "Санитарно-эпидемиологические требования к устройству, содержанию и организации режима работы дошкольных образовательных организаций" вместе с "СанПиН 2.4.1.3049-13. Санитарно-эпидемиологические правила и нормативы...")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ctr"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  <a:hlinkClick r:id="rId16"/>
              </a:rPr>
              <a:t>Постановление Правительства РФ от 21 февраля 2022г. №225 "Об утверждении номенклатуры должностей педагогических работников организаций, осуществляющих образовательную деятельность, должностей руководителей образовательных организаций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ctr"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  <a:hlinkClick r:id="rId17"/>
              </a:rPr>
              <a:t>Приказ МО РФ «Об утверждении Положения о психолого-медико-педагогической комиссии» №1082 от 20.09.2013 г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ctr"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  <a:hlinkClick r:id="rId18"/>
              </a:rPr>
              <a:t>Приказ </a:t>
            </a:r>
            <a:r>
              <a:rPr lang="ru-RU" sz="900" dirty="0" err="1">
                <a:latin typeface="Times New Roman" pitchFamily="18" charset="0"/>
                <a:cs typeface="Times New Roman" pitchFamily="18" charset="0"/>
                <a:hlinkClick r:id="rId18"/>
              </a:rPr>
              <a:t>Минобрнауки</a:t>
            </a:r>
            <a:r>
              <a:rPr lang="ru-RU" sz="900" dirty="0">
                <a:latin typeface="Times New Roman" pitchFamily="18" charset="0"/>
                <a:cs typeface="Times New Roman" pitchFamily="18" charset="0"/>
                <a:hlinkClick r:id="rId18"/>
              </a:rPr>
              <a:t> России от 31 июля 2020 года №373 "Об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дошкольного образования"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ctr"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  <a:hlinkClick r:id="rId19"/>
              </a:rPr>
              <a:t>Приказ </a:t>
            </a:r>
            <a:r>
              <a:rPr lang="ru-RU" sz="900" dirty="0" err="1">
                <a:latin typeface="Times New Roman" pitchFamily="18" charset="0"/>
                <a:cs typeface="Times New Roman" pitchFamily="18" charset="0"/>
                <a:hlinkClick r:id="rId19"/>
              </a:rPr>
              <a:t>Минобрнауки</a:t>
            </a:r>
            <a:r>
              <a:rPr lang="ru-RU" sz="900" dirty="0">
                <a:latin typeface="Times New Roman" pitchFamily="18" charset="0"/>
                <a:cs typeface="Times New Roman" pitchFamily="18" charset="0"/>
                <a:hlinkClick r:id="rId19"/>
              </a:rPr>
              <a:t> России от 01.07.2013 N 499 (ред. от 15.11.2013) Об утверждении Порядка организации и осуществления образовательной деятельности по дополнительным профессиональным программам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ctr"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  <a:hlinkClick r:id="rId20"/>
              </a:rPr>
              <a:t>Приказ </a:t>
            </a:r>
            <a:r>
              <a:rPr lang="ru-RU" sz="900" dirty="0" err="1">
                <a:latin typeface="Times New Roman" pitchFamily="18" charset="0"/>
                <a:cs typeface="Times New Roman" pitchFamily="18" charset="0"/>
                <a:hlinkClick r:id="rId20"/>
              </a:rPr>
              <a:t>Минобрнауки</a:t>
            </a:r>
            <a:r>
              <a:rPr lang="ru-RU" sz="900" dirty="0">
                <a:latin typeface="Times New Roman" pitchFamily="18" charset="0"/>
                <a:cs typeface="Times New Roman" pitchFamily="18" charset="0"/>
                <a:hlinkClick r:id="rId20"/>
              </a:rPr>
              <a:t> России от 22.12.2014 N 1601 (ред. от 13.05.2019) "О продолжительности рабочего времени (нормах часов педагогической работы за ставку заработной платы) педагогических работников и о порядке определения учебной нагрузки педагогических работников, оговариваемой в трудовом договоре" (Зарегистрировано в Минюсте России 25.02.2015 N 36204)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ctr">
              <a:buNone/>
            </a:pPr>
            <a:r>
              <a:rPr lang="ru-RU" sz="900" dirty="0">
                <a:latin typeface="Times New Roman" pitchFamily="18" charset="0"/>
                <a:cs typeface="Times New Roman" pitchFamily="18" charset="0"/>
                <a:hlinkClick r:id="rId21"/>
              </a:rPr>
              <a:t>Приказ </a:t>
            </a:r>
            <a:r>
              <a:rPr lang="ru-RU" sz="900" dirty="0" err="1">
                <a:latin typeface="Times New Roman" pitchFamily="18" charset="0"/>
                <a:cs typeface="Times New Roman" pitchFamily="18" charset="0"/>
                <a:hlinkClick r:id="rId21"/>
              </a:rPr>
              <a:t>Минпросвещения</a:t>
            </a:r>
            <a:r>
              <a:rPr lang="ru-RU" sz="900" dirty="0">
                <a:latin typeface="Times New Roman" pitchFamily="18" charset="0"/>
                <a:cs typeface="Times New Roman" pitchFamily="18" charset="0"/>
                <a:hlinkClick r:id="rId21"/>
              </a:rPr>
              <a:t> России от 24.03.2023 N 196 "Об утверждении Порядка проведения аттестации педагогических работников организаций, осуществляющих образовательную деятельность«</a:t>
            </a:r>
            <a:r>
              <a:rPr lang="ru-RU" sz="900" dirty="0">
                <a:latin typeface="Times New Roman" pitchFamily="18" charset="0"/>
                <a:cs typeface="Times New Roman" pitchFamily="18" charset="0"/>
              </a:rPr>
              <a:t> (Зарегистрировано в Минюсте России 02.06.2023 N 73696)</a:t>
            </a:r>
          </a:p>
        </p:txBody>
      </p:sp>
    </p:spTree>
    <p:extLst>
      <p:ext uri="{BB962C8B-B14F-4D97-AF65-F5344CB8AC3E}">
        <p14:creationId xmlns:p14="http://schemas.microsoft.com/office/powerpoint/2010/main" val="1034854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1475" y="295275"/>
            <a:ext cx="11496675" cy="5881688"/>
          </a:xfrm>
        </p:spPr>
        <p:txBody>
          <a:bodyPr>
            <a:normAutofit fontScale="40000" lnSpcReduction="20000"/>
          </a:bodyPr>
          <a:lstStyle/>
          <a:p>
            <a:pPr marL="0" indent="0" fontAlgn="ctr">
              <a:buNone/>
            </a:pPr>
            <a:r>
              <a:rPr lang="ru-RU" dirty="0">
                <a:hlinkClick r:id="rId2"/>
              </a:rPr>
              <a:t>Постановление Правительства РФ от 14.05.2015 N 466 (ред. от 07.04.2017) "О ежегодных основных удлиненных оплачиваемых отпусках"</a:t>
            </a:r>
            <a:endParaRPr lang="ru-RU" dirty="0"/>
          </a:p>
          <a:p>
            <a:pPr marL="0" indent="0" fontAlgn="ctr">
              <a:buNone/>
            </a:pPr>
            <a:r>
              <a:rPr lang="ru-RU" dirty="0">
                <a:hlinkClick r:id="rId3"/>
              </a:rPr>
              <a:t>Приказ Министерства труда и социальной защиты Российской Федерации от 24.07.2015 г. № 514н «Об утверждении профессионального стандарта «Педагог-психолог»</a:t>
            </a:r>
            <a:endParaRPr lang="ru-RU" dirty="0"/>
          </a:p>
          <a:p>
            <a:pPr marL="0" indent="0" fontAlgn="ctr">
              <a:buNone/>
            </a:pPr>
            <a:r>
              <a:rPr lang="ru-RU" dirty="0">
                <a:hlinkClick r:id="rId4"/>
              </a:rPr>
              <a:t>Письмо </a:t>
            </a:r>
            <a:r>
              <a:rPr lang="ru-RU" dirty="0" err="1">
                <a:hlinkClick r:id="rId4"/>
              </a:rPr>
              <a:t>Минобрнауки</a:t>
            </a:r>
            <a:r>
              <a:rPr lang="ru-RU" dirty="0">
                <a:hlinkClick r:id="rId4"/>
              </a:rPr>
              <a:t> РФ от 10.02.2015 г. г. N ВК-268/ 07  "О совершенствовании деятельности центров психолого-педагогической, медицинской и социальной помощи"</a:t>
            </a:r>
            <a:endParaRPr lang="ru-RU" dirty="0"/>
          </a:p>
          <a:p>
            <a:pPr marL="0" indent="0" fontAlgn="ctr">
              <a:buNone/>
            </a:pPr>
            <a:r>
              <a:rPr lang="ru-RU" dirty="0">
                <a:hlinkClick r:id="rId5"/>
              </a:rPr>
              <a:t>Письмо Министерства труда и социальной защиты Российской Федерации от 04.04.2016 № 14-0/10/В-2253 «Ответы на типовые вопросы по применению профессиональных стандартов»</a:t>
            </a:r>
            <a:endParaRPr lang="ru-RU" dirty="0"/>
          </a:p>
          <a:p>
            <a:pPr marL="0" indent="0" fontAlgn="ctr">
              <a:buNone/>
            </a:pPr>
            <a:r>
              <a:rPr lang="ru-RU" dirty="0">
                <a:hlinkClick r:id="rId6"/>
              </a:rPr>
              <a:t>Постановление Правительства Российской Федерации от 27 июня 2016 г. № 584 «Об особенностях применения профессиональных стандартов в части требований, обязательных для применения государственными внебюджетными фондами Российской Федерации, государственными или муниципальными учреждениями, государственными или муниципальными унитарными предприятиями, а также государственными корпорациями, государственными компаниями и хозяйственными обществами, более пятидесяти процентов акций (долей) в уставном капитале которых находится в государственной собственности или муниципальной собственности»</a:t>
            </a:r>
            <a:endParaRPr lang="ru-RU" dirty="0"/>
          </a:p>
          <a:p>
            <a:pPr marL="0" indent="0" fontAlgn="ctr">
              <a:buNone/>
            </a:pPr>
            <a:r>
              <a:rPr lang="ru-RU" dirty="0">
                <a:hlinkClick r:id="rId7"/>
              </a:rPr>
              <a:t>Приказ </a:t>
            </a:r>
            <a:r>
              <a:rPr lang="ru-RU" dirty="0" err="1">
                <a:hlinkClick r:id="rId7"/>
              </a:rPr>
              <a:t>Минобрнауки</a:t>
            </a:r>
            <a:r>
              <a:rPr lang="ru-RU" dirty="0">
                <a:hlinkClick r:id="rId7"/>
              </a:rPr>
              <a:t> России от 11.05.2016 N 536 "Об утверждении Особенностей режима рабочего времени и времени отдыха педагогических и иных работников организаций, осуществляющих образовательную деятельность"</a:t>
            </a:r>
            <a:endParaRPr lang="ru-RU" dirty="0"/>
          </a:p>
          <a:p>
            <a:pPr marL="0" indent="0" fontAlgn="ctr">
              <a:buNone/>
            </a:pPr>
            <a:r>
              <a:rPr lang="ru-RU" dirty="0">
                <a:hlinkClick r:id="rId8"/>
              </a:rPr>
              <a:t>Письмо Министерства образования и науки Российской Федерации от 2 марта 2016 года N 07-871 "О психологической службе образования в Российской Федерации"</a:t>
            </a:r>
            <a:endParaRPr lang="ru-RU" dirty="0"/>
          </a:p>
          <a:p>
            <a:pPr marL="0" indent="0" fontAlgn="ctr">
              <a:buNone/>
            </a:pPr>
            <a:r>
              <a:rPr lang="ru-RU" dirty="0">
                <a:hlinkClick r:id="rId9"/>
              </a:rPr>
              <a:t>Приказ Министерства образования и науки Российской Федерации (</a:t>
            </a:r>
            <a:r>
              <a:rPr lang="ru-RU" dirty="0" err="1">
                <a:hlinkClick r:id="rId9"/>
              </a:rPr>
              <a:t>Минобрнауки</a:t>
            </a:r>
            <a:r>
              <a:rPr lang="ru-RU" dirty="0">
                <a:hlinkClick r:id="rId9"/>
              </a:rPr>
              <a:t> России) от 31 мая 2016 г. N 644 г. Москва "Об утверждении Порядка предоставления педагогическим работникам организаций, осуществляющих образовательную деятельность, длительного отпуска сроком до одного года"</a:t>
            </a:r>
            <a:endParaRPr lang="ru-RU" dirty="0"/>
          </a:p>
          <a:p>
            <a:pPr marL="0" indent="0" fontAlgn="ctr">
              <a:buNone/>
            </a:pPr>
            <a:r>
              <a:rPr lang="ru-RU" dirty="0">
                <a:hlinkClick r:id="rId10"/>
              </a:rPr>
              <a:t>Приказ Министерства труда и социальной защиты Российской Федерации от 10 января 2017 года № 10н Об утверждении профессионального стандарта "Специалист в области воспитания"</a:t>
            </a:r>
            <a:endParaRPr lang="ru-RU" dirty="0"/>
          </a:p>
          <a:p>
            <a:pPr marL="0" indent="0" fontAlgn="ctr">
              <a:buNone/>
            </a:pPr>
            <a:r>
              <a:rPr lang="ru-RU" dirty="0">
                <a:hlinkClick r:id="rId11"/>
              </a:rPr>
              <a:t>Письмо </a:t>
            </a:r>
            <a:r>
              <a:rPr lang="ru-RU" dirty="0" err="1">
                <a:hlinkClick r:id="rId11"/>
              </a:rPr>
              <a:t>Минобрнауки</a:t>
            </a:r>
            <a:r>
              <a:rPr lang="ru-RU" dirty="0">
                <a:hlinkClick r:id="rId11"/>
              </a:rPr>
              <a:t> России от 30.07.2018 г. № 07-4587 "О нормативном регулировании деятельности психологической службы в образовательных организациях"</a:t>
            </a:r>
            <a:endParaRPr lang="ru-RU" dirty="0"/>
          </a:p>
          <a:p>
            <a:pPr marL="0" indent="0" fontAlgn="ctr">
              <a:buNone/>
            </a:pPr>
            <a:r>
              <a:rPr lang="ru-RU" dirty="0">
                <a:hlinkClick r:id="rId12"/>
              </a:rPr>
              <a:t>Приказ Министерства просвещения РФ от 25 декабря 2018 г. N 340 "О Координационном совете Министерства просвещения Российской Федерации по развитию психологической службы в системе образования"</a:t>
            </a:r>
            <a:r>
              <a:rPr lang="ru-RU" dirty="0"/>
              <a:t> (с изменениями и дополнениями)</a:t>
            </a:r>
          </a:p>
          <a:p>
            <a:pPr marL="0" indent="0" fontAlgn="ctr">
              <a:buNone/>
            </a:pPr>
            <a:r>
              <a:rPr lang="ru-RU" dirty="0">
                <a:hlinkClick r:id="rId13"/>
              </a:rPr>
              <a:t>Приказ </a:t>
            </a:r>
            <a:r>
              <a:rPr lang="ru-RU" dirty="0" err="1">
                <a:hlinkClick r:id="rId13"/>
              </a:rPr>
              <a:t>Минпросвещения</a:t>
            </a:r>
            <a:r>
              <a:rPr lang="ru-RU" dirty="0">
                <a:hlinkClick r:id="rId13"/>
              </a:rPr>
              <a:t> России от 31 июля 2020 года N 373 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дошкольного образования</a:t>
            </a:r>
            <a:endParaRPr lang="ru-RU" dirty="0"/>
          </a:p>
          <a:p>
            <a:pPr marL="0" indent="0" fontAlgn="ctr">
              <a:buNone/>
            </a:pPr>
            <a:r>
              <a:rPr lang="ru-RU" dirty="0">
                <a:hlinkClick r:id="rId14"/>
              </a:rPr>
              <a:t>Приказ Министерства просвещения РФ от 22 марта 2021 г. № 115 "Об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начального общего, основного общего и среднего общего образования”</a:t>
            </a:r>
            <a:endParaRPr lang="ru-RU" dirty="0"/>
          </a:p>
          <a:p>
            <a:pPr marL="0" indent="0" fontAlgn="ctr">
              <a:buNone/>
            </a:pPr>
            <a:r>
              <a:rPr lang="ru-RU" dirty="0">
                <a:hlinkClick r:id="rId15"/>
              </a:rPr>
              <a:t>Распоряжение Министерства просвещения Российской Федерации от 9 сентября 2019 года № Р-93 "Об утверждении примерного положения о психолого-педагогическом консилиуме образовательной организации"</a:t>
            </a:r>
            <a:endParaRPr lang="ru-RU" dirty="0"/>
          </a:p>
          <a:p>
            <a:pPr marL="0" indent="0" fontAlgn="ctr">
              <a:buNone/>
            </a:pPr>
            <a:r>
              <a:rPr lang="ru-RU" dirty="0">
                <a:hlinkClick r:id="rId16"/>
              </a:rPr>
              <a:t>Письмо  </a:t>
            </a:r>
            <a:r>
              <a:rPr lang="ru-RU" dirty="0" err="1">
                <a:hlinkClick r:id="rId16"/>
              </a:rPr>
              <a:t>Минпросвещения</a:t>
            </a:r>
            <a:r>
              <a:rPr lang="ru-RU" dirty="0">
                <a:hlinkClick r:id="rId16"/>
              </a:rPr>
              <a:t> России от 17.09.2019 N ТС-2242/07 "О направлении методических рекомендаций"</a:t>
            </a:r>
            <a:r>
              <a:rPr lang="ru-RU" dirty="0"/>
              <a:t>(вместе с "Методическими рекомендациями по вопросам организации деятельности главных внештатных педагогов-психологов в системе образования Российской Федерации")</a:t>
            </a:r>
          </a:p>
          <a:p>
            <a:pPr marL="0" indent="0" fontAlgn="ctr">
              <a:buNone/>
            </a:pPr>
            <a:r>
              <a:rPr lang="ru-RU" dirty="0">
                <a:hlinkClick r:id="rId17"/>
              </a:rPr>
              <a:t>Письмо </a:t>
            </a:r>
            <a:r>
              <a:rPr lang="ru-RU" dirty="0" err="1">
                <a:hlinkClick r:id="rId17"/>
              </a:rPr>
              <a:t>Минпросвещения</a:t>
            </a:r>
            <a:r>
              <a:rPr lang="ru-RU" dirty="0">
                <a:hlinkClick r:id="rId17"/>
              </a:rPr>
              <a:t> России, Профсоюза работников народного образования и науки РФ от 20.08.2019 N ИП-941/06/484 "О примерном положении о нормах профессиональной этики педагогических работников"</a:t>
            </a:r>
            <a:br>
              <a:rPr lang="ru-RU" dirty="0"/>
            </a:br>
            <a:r>
              <a:rPr lang="ru-RU" dirty="0"/>
              <a:t> </a:t>
            </a:r>
          </a:p>
          <a:p>
            <a:pPr marL="0" indent="0" fontAlgn="ctr">
              <a:buNone/>
            </a:pPr>
            <a:r>
              <a:rPr lang="ru-RU" dirty="0">
                <a:hlinkClick r:id="rId18"/>
              </a:rPr>
              <a:t>Рекомендации Департамента государственной политики в сфере защиты прав детей </a:t>
            </a:r>
            <a:r>
              <a:rPr lang="ru-RU" dirty="0" err="1">
                <a:hlinkClick r:id="rId18"/>
              </a:rPr>
              <a:t>Минпросвещения</a:t>
            </a:r>
            <a:r>
              <a:rPr lang="ru-RU" dirty="0">
                <a:hlinkClick r:id="rId18"/>
              </a:rPr>
              <a:t> России в рамках усиления мер по вопросам психолого-педагогической поддержки обучающихся</a:t>
            </a:r>
            <a:r>
              <a:rPr lang="ru-RU" dirty="0"/>
              <a:t> от 27.03.2020 №07-2446</a:t>
            </a:r>
          </a:p>
          <a:p>
            <a:pPr marL="0" indent="0" fontAlgn="ctr">
              <a:buNone/>
            </a:pPr>
            <a:r>
              <a:rPr lang="ru-RU" dirty="0">
                <a:hlinkClick r:id="rId19"/>
              </a:rPr>
              <a:t>Приказ </a:t>
            </a:r>
            <a:r>
              <a:rPr lang="ru-RU" dirty="0" err="1">
                <a:hlinkClick r:id="rId19"/>
              </a:rPr>
              <a:t>Минпросвещения</a:t>
            </a:r>
            <a:r>
              <a:rPr lang="ru-RU" dirty="0">
                <a:hlinkClick r:id="rId19"/>
              </a:rPr>
              <a:t> России №656 от 17.09.2021 «О внесении изменений в приказ Министерства просвещения Российской Федерации от 16 августа 2019 г. № 427 «О главном внештатном педагоге-психологе Министерства просвещения Российской Федерации»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9213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248" y="314562"/>
            <a:ext cx="11593228" cy="6180831"/>
          </a:xfrm>
        </p:spPr>
        <p:txBody>
          <a:bodyPr/>
          <a:lstStyle/>
          <a:p>
            <a:pPr marL="11430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Письмо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Минпросвещения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России от 01.07.2024 N ДГ-1105/07 "О направлении Концепции и плана" </a:t>
            </a:r>
          </a:p>
          <a:p>
            <a:pPr marL="11430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"Концепция развития системы психолого-педагогической помощи в сфере общего образования и среднего профессионального образования в Российской Федерации на период до 2030 года", утвержденная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Минпросвещением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России 18.06.2024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СК-13/07вн., </a:t>
            </a:r>
          </a:p>
          <a:p>
            <a:pPr marL="11430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"План мероприятий на 2024 - 2030 годы по реализации Концепции развития системы психолого-педагогической помощи в сфере общего образования и среднего профессионального образования в Российской Федерации на период до 2030 года", утвержденный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Минпросвещением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России 18.06.2024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СК-13/07вн.)</a:t>
            </a:r>
          </a:p>
          <a:p>
            <a:pPr marL="114300" indent="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3504" y="4435152"/>
            <a:ext cx="1597025" cy="134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0590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2136" y="300251"/>
            <a:ext cx="9392485" cy="6332562"/>
          </a:xfrm>
        </p:spPr>
        <p:txBody>
          <a:bodyPr>
            <a:normAutofit lnSpcReduction="10000"/>
          </a:bodyPr>
          <a:lstStyle/>
          <a:p>
            <a:pPr marL="0" indent="447675" algn="just">
              <a:buNone/>
            </a:pP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Минпросвещения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России утвердило Концепцию развития системы психолого-педагогической помощи в сфере общего образования и среднего профессионального образования в Российской Федерации на период до 2030 года, а также план её реализации.</a:t>
            </a:r>
          </a:p>
          <a:p>
            <a:pPr marL="0" indent="447675" algn="just">
              <a:buNone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Цель Концепции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– развитие целостной комплексной системы психолого-педагогической помощи, позволяющей обеспечить её качество и доступность.</a:t>
            </a:r>
          </a:p>
          <a:p>
            <a:endParaRPr lang="ru-RU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57633" y="300250"/>
            <a:ext cx="1597025" cy="134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748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52393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В должностной инструкции отражается: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2400332"/>
              </p:ext>
            </p:extLst>
          </p:nvPr>
        </p:nvGraphicFramePr>
        <p:xfrm>
          <a:off x="1295399" y="1506071"/>
          <a:ext cx="6665260" cy="43692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3390" y="2099570"/>
            <a:ext cx="3484869" cy="330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31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8259"/>
            <a:ext cx="10515600" cy="1502429"/>
          </a:xfrm>
        </p:spPr>
        <p:txBody>
          <a:bodyPr>
            <a:normAutofit fontScale="90000"/>
          </a:bodyPr>
          <a:lstStyle/>
          <a:p>
            <a:pPr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alt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График работы педагога-психолога</a:t>
            </a:r>
            <a:br>
              <a:rPr lang="ru-RU" altLang="ru-RU" sz="20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altLang="ru-RU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МБОУ«Родниковская</a:t>
            </a:r>
            <a:r>
              <a:rPr lang="ru-RU" alt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школа-гимназия»</a:t>
            </a:r>
            <a:br>
              <a:rPr lang="ru-RU" altLang="ru-RU" sz="20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alt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Л.И. </a:t>
            </a:r>
            <a:r>
              <a:rPr lang="ru-RU" altLang="ru-RU" sz="2000" b="1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Кадуриной</a:t>
            </a:r>
            <a:r>
              <a:rPr lang="ru-RU" altLang="ru-RU" sz="2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 в 2024/2025 учебном году </a:t>
            </a:r>
            <a:br>
              <a:rPr lang="ru-RU" altLang="ru-RU" sz="20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rPr>
            </a:br>
            <a:r>
              <a:rPr lang="ru-RU" altLang="ru-RU" sz="20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             </a:t>
            </a:r>
            <a:r>
              <a:rPr lang="ru-RU" altLang="ru-RU" sz="1400" b="1" dirty="0">
                <a:latin typeface="Arial" panose="020B0604020202020204" pitchFamily="34" charset="0"/>
                <a:ea typeface="Times New Roman" panose="02020603050405020304" pitchFamily="18" charset="0"/>
              </a:rPr>
              <a:t>перерыв 13:00-13:30</a:t>
            </a:r>
            <a:br>
              <a:rPr lang="ru-RU" altLang="ru-RU" sz="1200" dirty="0">
                <a:latin typeface="Arial" panose="020B0604020202020204" pitchFamily="34" charset="0"/>
              </a:rPr>
            </a:br>
            <a:r>
              <a:rPr lang="ru-RU" altLang="ru-RU" sz="20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                                                                       </a:t>
            </a:r>
            <a:endParaRPr lang="ru-RU" altLang="ru-RU" sz="9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2732541"/>
              </p:ext>
            </p:extLst>
          </p:nvPr>
        </p:nvGraphicFramePr>
        <p:xfrm>
          <a:off x="838200" y="1425386"/>
          <a:ext cx="10515600" cy="45720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503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9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13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Дни недели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Практическая работа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Организационно-методическая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работа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3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Понедельник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8:00-13:00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13:30-15:30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3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Вторник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8:00-13:00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13:30-15:30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3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Среда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8:00-12:00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12:30-15:00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3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Четверг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Методический день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8:00-15:00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26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Пятница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8:00-12:00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12:30-15:00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-617783"/>
            <a:ext cx="11537576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</a:t>
            </a:r>
            <a:endParaRPr kumimoji="0" lang="ru-RU" alt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>
                <a:latin typeface="Arial" panose="020B0604020202020204" pitchFamily="34" charset="0"/>
              </a:rPr>
              <a:t>                                      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>
                <a:latin typeface="Arial" panose="020B0604020202020204" pitchFamily="34" charset="0"/>
              </a:rPr>
              <a:t>                                                                 </a:t>
            </a:r>
            <a:r>
              <a:rPr lang="ru-RU" altLang="ru-RU" dirty="0">
                <a:solidFill>
                  <a:srgbClr val="FF0000"/>
                </a:solidFill>
                <a:latin typeface="Arial" panose="020B0604020202020204" pitchFamily="34" charset="0"/>
              </a:rPr>
              <a:t>Планирование рабочего графика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>
                <a:latin typeface="Arial" panose="020B0604020202020204" pitchFamily="34" charset="0"/>
              </a:rPr>
              <a:t>                                     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336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380072" y="592635"/>
            <a:ext cx="9601196" cy="1303867"/>
          </a:xfrm>
        </p:spPr>
        <p:txBody>
          <a:bodyPr>
            <a:normAutofit/>
          </a:bodyPr>
          <a:lstStyle/>
          <a:p>
            <a:r>
              <a:rPr lang="ru-RU" b="1" dirty="0"/>
              <a:t>Организация рабочего пространства</a:t>
            </a:r>
            <a:br>
              <a:rPr lang="ru-RU" b="1" dirty="0"/>
            </a:br>
            <a:r>
              <a:rPr lang="ru-RU" sz="3100" b="1" dirty="0"/>
              <a:t>Оборудование кабинета педагога-психолога</a:t>
            </a:r>
            <a:endParaRPr lang="ru-RU" sz="3100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501" y="2286000"/>
            <a:ext cx="5413203" cy="4387756"/>
          </a:xfrm>
        </p:spPr>
      </p:pic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1858" y="2285999"/>
            <a:ext cx="4715927" cy="438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391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7071" y="1201271"/>
            <a:ext cx="7422776" cy="4849905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2352675" y="565150"/>
            <a:ext cx="9839325" cy="484188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Подбор необходимых материалов и методик</a:t>
            </a:r>
          </a:p>
        </p:txBody>
      </p:sp>
    </p:spTree>
    <p:extLst>
      <p:ext uri="{BB962C8B-B14F-4D97-AF65-F5344CB8AC3E}">
        <p14:creationId xmlns:p14="http://schemas.microsoft.com/office/powerpoint/2010/main" val="252137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5247" y="397156"/>
            <a:ext cx="10972800" cy="927100"/>
          </a:xfrm>
        </p:spPr>
        <p:txBody>
          <a:bodyPr>
            <a:normAutofit fontScale="90000"/>
          </a:bodyPr>
          <a:lstStyle/>
          <a:p>
            <a:br>
              <a:rPr lang="ru-RU" sz="1800" b="1" dirty="0">
                <a:solidFill>
                  <a:srgbClr val="FF0000"/>
                </a:solidFill>
              </a:rPr>
            </a:br>
            <a:br>
              <a:rPr lang="ru-RU" sz="1800" b="1" dirty="0">
                <a:solidFill>
                  <a:srgbClr val="FF0000"/>
                </a:solidFill>
              </a:rPr>
            </a:br>
            <a:br>
              <a:rPr lang="ru-RU" sz="1800" b="1" dirty="0">
                <a:solidFill>
                  <a:srgbClr val="FF0000"/>
                </a:solidFill>
              </a:rPr>
            </a:br>
            <a:r>
              <a:rPr lang="ru-RU" sz="3100" b="1" dirty="0">
                <a:solidFill>
                  <a:srgbClr val="FF0000"/>
                </a:solidFill>
              </a:rPr>
              <a:t>Знакомство с учащимися и родителями</a:t>
            </a:r>
            <a:br>
              <a:rPr lang="ru-RU" sz="1800" b="1" dirty="0">
                <a:solidFill>
                  <a:srgbClr val="FF0000"/>
                </a:solidFill>
              </a:rPr>
            </a:br>
            <a:r>
              <a:rPr lang="ru-RU" sz="1800" b="1" dirty="0"/>
              <a:t>Согласие на оказание психологической помощи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Психологическая помощь гражданину оказывается с его согласия, а несовершеннолетним в возрасте до четырнадцати лет – также с согласия одного из законных представителей.</a:t>
            </a:r>
          </a:p>
          <a:p>
            <a:r>
              <a:rPr lang="ru-RU" dirty="0"/>
              <a:t>Форму получения согласия учреждение образования определяет самостоятельно. В целях сокращения документооборота рекомендуем оформлять согласие ежегодно </a:t>
            </a:r>
            <a:r>
              <a:rPr lang="ru-RU" b="1" dirty="0"/>
              <a:t>в начале учебного года </a:t>
            </a:r>
            <a:r>
              <a:rPr lang="ru-RU" dirty="0"/>
              <a:t>с формулировкой </a:t>
            </a:r>
            <a:r>
              <a:rPr lang="ru-RU" b="1" dirty="0"/>
              <a:t>«Согласие на оказание психологической помощи».</a:t>
            </a:r>
            <a:endParaRPr lang="ru-RU" dirty="0"/>
          </a:p>
          <a:p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25B6AF6-26FE-4F0B-C8F1-03FC317DEBC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331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0737" y="429890"/>
            <a:ext cx="9070063" cy="982886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Деятельность педагога-психолога осуществляется </a:t>
            </a:r>
            <a:br>
              <a:rPr lang="ru-RU" sz="2800" b="1" dirty="0"/>
            </a:br>
            <a:r>
              <a:rPr lang="ru-RU" sz="2800" b="1" dirty="0"/>
              <a:t>на основе этических принципов:</a:t>
            </a:r>
            <a:br>
              <a:rPr lang="ru-RU" sz="2800" b="1" dirty="0"/>
            </a:b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75520" y="1645626"/>
            <a:ext cx="8640960" cy="463202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400" dirty="0"/>
              <a:t>Принцип конфиденциальности;</a:t>
            </a:r>
          </a:p>
          <a:p>
            <a:pPr marL="0" indent="0" algn="just">
              <a:buNone/>
            </a:pPr>
            <a:r>
              <a:rPr lang="ru-RU" sz="2400" dirty="0"/>
              <a:t>Принцип компетентности ;</a:t>
            </a:r>
          </a:p>
          <a:p>
            <a:pPr marL="0" indent="0" algn="just">
              <a:buNone/>
            </a:pPr>
            <a:r>
              <a:rPr lang="ru-RU" sz="2400" dirty="0"/>
              <a:t>Принцип ответственности;</a:t>
            </a:r>
          </a:p>
          <a:p>
            <a:pPr marL="0" indent="0" algn="just">
              <a:buNone/>
            </a:pPr>
            <a:r>
              <a:rPr lang="ru-RU" sz="2400" dirty="0"/>
              <a:t>Принцип квалифицированного информирования о психологии в образовании;</a:t>
            </a:r>
          </a:p>
          <a:p>
            <a:pPr marL="0" indent="0" algn="just">
              <a:buNone/>
            </a:pPr>
            <a:r>
              <a:rPr lang="ru-RU" sz="2400" dirty="0"/>
              <a:t>Принцип благополучия обследуемого;</a:t>
            </a:r>
          </a:p>
          <a:p>
            <a:pPr marL="0" indent="0" algn="just">
              <a:buNone/>
            </a:pPr>
            <a:r>
              <a:rPr lang="ru-RU" sz="2400" dirty="0"/>
              <a:t>Принцип информирования о целях и результатах исследования ;</a:t>
            </a:r>
          </a:p>
          <a:p>
            <a:pPr marL="0" indent="0" algn="just">
              <a:buNone/>
            </a:pPr>
            <a:r>
              <a:rPr lang="ru-RU" sz="2400" dirty="0"/>
              <a:t>Принцип профессиональной кооперации;</a:t>
            </a:r>
          </a:p>
          <a:p>
            <a:pPr marL="0" indent="0" algn="just">
              <a:buNone/>
            </a:pPr>
            <a:r>
              <a:rPr lang="ru-RU" sz="2400" dirty="0"/>
              <a:t>Принцип морально-позитивного эффекта профессиональных действий педагога-психолога</a:t>
            </a:r>
          </a:p>
        </p:txBody>
      </p:sp>
    </p:spTree>
    <p:extLst>
      <p:ext uri="{BB962C8B-B14F-4D97-AF65-F5344CB8AC3E}">
        <p14:creationId xmlns:p14="http://schemas.microsoft.com/office/powerpoint/2010/main" val="223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Составление годового плана</a:t>
            </a:r>
            <a:br>
              <a:rPr lang="ru-RU" dirty="0"/>
            </a:br>
            <a:endParaRPr lang="ru-RU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6018" y="1534562"/>
            <a:ext cx="9180214" cy="557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582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193"/>
          <p:cNvGrpSpPr/>
          <p:nvPr/>
        </p:nvGrpSpPr>
        <p:grpSpPr>
          <a:xfrm>
            <a:off x="1252147" y="1152880"/>
            <a:ext cx="9162728" cy="3645031"/>
            <a:chOff x="-3555" y="0"/>
            <a:chExt cx="7218902" cy="3800602"/>
          </a:xfrm>
        </p:grpSpPr>
        <p:sp>
          <p:nvSpPr>
            <p:cNvPr id="5" name="Shape 33"/>
            <p:cNvSpPr/>
            <p:nvPr/>
          </p:nvSpPr>
          <p:spPr>
            <a:xfrm>
              <a:off x="336042" y="0"/>
              <a:ext cx="6627876" cy="760476"/>
            </a:xfrm>
            <a:custGeom>
              <a:avLst/>
              <a:gdLst/>
              <a:ahLst/>
              <a:cxnLst/>
              <a:rect l="0" t="0" r="0" b="0"/>
              <a:pathLst>
                <a:path w="6627876" h="760476">
                  <a:moveTo>
                    <a:pt x="0" y="380238"/>
                  </a:moveTo>
                  <a:cubicBezTo>
                    <a:pt x="0" y="170180"/>
                    <a:pt x="170180" y="0"/>
                    <a:pt x="380238" y="0"/>
                  </a:cubicBezTo>
                  <a:lnTo>
                    <a:pt x="6247638" y="0"/>
                  </a:lnTo>
                  <a:cubicBezTo>
                    <a:pt x="6457696" y="0"/>
                    <a:pt x="6627876" y="170180"/>
                    <a:pt x="6627876" y="380238"/>
                  </a:cubicBezTo>
                  <a:lnTo>
                    <a:pt x="6627876" y="380238"/>
                  </a:lnTo>
                  <a:cubicBezTo>
                    <a:pt x="6627876" y="590296"/>
                    <a:pt x="6457696" y="760476"/>
                    <a:pt x="6247638" y="760476"/>
                  </a:cubicBezTo>
                  <a:lnTo>
                    <a:pt x="380238" y="760476"/>
                  </a:lnTo>
                  <a:cubicBezTo>
                    <a:pt x="170180" y="760476"/>
                    <a:pt x="0" y="590296"/>
                    <a:pt x="0" y="380238"/>
                  </a:cubicBezTo>
                  <a:close/>
                </a:path>
              </a:pathLst>
            </a:custGeom>
            <a:ln w="28575" cap="flat">
              <a:round/>
            </a:ln>
          </p:spPr>
          <p:style>
            <a:lnRef idx="1">
              <a:srgbClr val="B2B2B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6" name="Rectangle 34"/>
            <p:cNvSpPr/>
            <p:nvPr/>
          </p:nvSpPr>
          <p:spPr>
            <a:xfrm>
              <a:off x="897890" y="187626"/>
              <a:ext cx="5639567" cy="42961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2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Психологическое консультирование</a:t>
              </a:r>
              <a:endPara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7" name="Picture 15116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100" y="662178"/>
              <a:ext cx="487680" cy="103632"/>
            </a:xfrm>
            <a:prstGeom prst="rect">
              <a:avLst/>
            </a:prstGeom>
          </p:spPr>
        </p:pic>
        <p:pic>
          <p:nvPicPr>
            <p:cNvPr id="8" name="Picture 15117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555" y="103378"/>
              <a:ext cx="585216" cy="612648"/>
            </a:xfrm>
            <a:prstGeom prst="rect">
              <a:avLst/>
            </a:prstGeom>
          </p:spPr>
        </p:pic>
        <p:sp>
          <p:nvSpPr>
            <p:cNvPr id="9" name="Shape 37"/>
            <p:cNvSpPr/>
            <p:nvPr/>
          </p:nvSpPr>
          <p:spPr>
            <a:xfrm>
              <a:off x="15240" y="122682"/>
              <a:ext cx="553212" cy="579120"/>
            </a:xfrm>
            <a:custGeom>
              <a:avLst/>
              <a:gdLst/>
              <a:ahLst/>
              <a:cxnLst/>
              <a:rect l="0" t="0" r="0" b="0"/>
              <a:pathLst>
                <a:path w="553212" h="579120">
                  <a:moveTo>
                    <a:pt x="276606" y="0"/>
                  </a:moveTo>
                  <a:cubicBezTo>
                    <a:pt x="429387" y="0"/>
                    <a:pt x="553212" y="129667"/>
                    <a:pt x="553212" y="289560"/>
                  </a:cubicBezTo>
                  <a:cubicBezTo>
                    <a:pt x="553212" y="449453"/>
                    <a:pt x="429387" y="579120"/>
                    <a:pt x="276606" y="579120"/>
                  </a:cubicBezTo>
                  <a:cubicBezTo>
                    <a:pt x="123825" y="579120"/>
                    <a:pt x="0" y="449453"/>
                    <a:pt x="0" y="289560"/>
                  </a:cubicBezTo>
                  <a:cubicBezTo>
                    <a:pt x="0" y="129667"/>
                    <a:pt x="123825" y="0"/>
                    <a:pt x="276606" y="0"/>
                  </a:cubicBez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B6B31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pic>
          <p:nvPicPr>
            <p:cNvPr id="10" name="Picture 15118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1196" y="109474"/>
              <a:ext cx="365760" cy="381000"/>
            </a:xfrm>
            <a:prstGeom prst="rect">
              <a:avLst/>
            </a:prstGeom>
          </p:spPr>
        </p:pic>
        <p:sp>
          <p:nvSpPr>
            <p:cNvPr id="11" name="Rectangle 39"/>
            <p:cNvSpPr/>
            <p:nvPr/>
          </p:nvSpPr>
          <p:spPr>
            <a:xfrm>
              <a:off x="237109" y="292608"/>
              <a:ext cx="154147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2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" name="Shape 41"/>
            <p:cNvSpPr/>
            <p:nvPr/>
          </p:nvSpPr>
          <p:spPr>
            <a:xfrm>
              <a:off x="346710" y="987552"/>
              <a:ext cx="6617209" cy="787908"/>
            </a:xfrm>
            <a:custGeom>
              <a:avLst/>
              <a:gdLst/>
              <a:ahLst/>
              <a:cxnLst/>
              <a:rect l="0" t="0" r="0" b="0"/>
              <a:pathLst>
                <a:path w="6617209" h="787908">
                  <a:moveTo>
                    <a:pt x="0" y="393954"/>
                  </a:moveTo>
                  <a:cubicBezTo>
                    <a:pt x="0" y="176403"/>
                    <a:pt x="176403" y="0"/>
                    <a:pt x="393954" y="0"/>
                  </a:cubicBezTo>
                  <a:lnTo>
                    <a:pt x="6223254" y="0"/>
                  </a:lnTo>
                  <a:cubicBezTo>
                    <a:pt x="6440805" y="0"/>
                    <a:pt x="6617209" y="176403"/>
                    <a:pt x="6617209" y="393954"/>
                  </a:cubicBezTo>
                  <a:lnTo>
                    <a:pt x="6617209" y="393954"/>
                  </a:lnTo>
                  <a:cubicBezTo>
                    <a:pt x="6617209" y="611505"/>
                    <a:pt x="6440805" y="787908"/>
                    <a:pt x="6223254" y="787908"/>
                  </a:cubicBezTo>
                  <a:lnTo>
                    <a:pt x="393954" y="787908"/>
                  </a:lnTo>
                  <a:cubicBezTo>
                    <a:pt x="176403" y="787908"/>
                    <a:pt x="0" y="611505"/>
                    <a:pt x="0" y="393954"/>
                  </a:cubicBezTo>
                  <a:close/>
                </a:path>
              </a:pathLst>
            </a:custGeom>
            <a:ln w="28575" cap="flat">
              <a:round/>
            </a:ln>
          </p:spPr>
          <p:style>
            <a:lnRef idx="1">
              <a:srgbClr val="B2B2B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13" name="Rectangle 42"/>
            <p:cNvSpPr/>
            <p:nvPr/>
          </p:nvSpPr>
          <p:spPr>
            <a:xfrm>
              <a:off x="853186" y="1198038"/>
              <a:ext cx="5684271" cy="42961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2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Психологическая коррекция</a:t>
              </a:r>
              <a:endPara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4" name="Rectangle 43"/>
            <p:cNvSpPr/>
            <p:nvPr/>
          </p:nvSpPr>
          <p:spPr>
            <a:xfrm>
              <a:off x="147828" y="1234846"/>
              <a:ext cx="154353" cy="31009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 b="1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3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15" name="Picture 15119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340" y="1672082"/>
              <a:ext cx="484632" cy="106680"/>
            </a:xfrm>
            <a:prstGeom prst="rect">
              <a:avLst/>
            </a:prstGeom>
          </p:spPr>
        </p:pic>
        <p:pic>
          <p:nvPicPr>
            <p:cNvPr id="16" name="Picture 15120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52" y="1090930"/>
              <a:ext cx="585216" cy="633984"/>
            </a:xfrm>
            <a:prstGeom prst="rect">
              <a:avLst/>
            </a:prstGeom>
          </p:spPr>
        </p:pic>
        <p:sp>
          <p:nvSpPr>
            <p:cNvPr id="17" name="Shape 46"/>
            <p:cNvSpPr/>
            <p:nvPr/>
          </p:nvSpPr>
          <p:spPr>
            <a:xfrm>
              <a:off x="30480" y="1111758"/>
              <a:ext cx="551688" cy="598932"/>
            </a:xfrm>
            <a:custGeom>
              <a:avLst/>
              <a:gdLst/>
              <a:ahLst/>
              <a:cxnLst/>
              <a:rect l="0" t="0" r="0" b="0"/>
              <a:pathLst>
                <a:path w="551688" h="598932">
                  <a:moveTo>
                    <a:pt x="275844" y="0"/>
                  </a:moveTo>
                  <a:cubicBezTo>
                    <a:pt x="428244" y="0"/>
                    <a:pt x="551688" y="134112"/>
                    <a:pt x="551688" y="299466"/>
                  </a:cubicBezTo>
                  <a:cubicBezTo>
                    <a:pt x="551688" y="464820"/>
                    <a:pt x="428244" y="598932"/>
                    <a:pt x="275844" y="598932"/>
                  </a:cubicBezTo>
                  <a:cubicBezTo>
                    <a:pt x="123444" y="598932"/>
                    <a:pt x="0" y="464820"/>
                    <a:pt x="0" y="299466"/>
                  </a:cubicBezTo>
                  <a:cubicBezTo>
                    <a:pt x="0" y="134112"/>
                    <a:pt x="123444" y="0"/>
                    <a:pt x="275844" y="0"/>
                  </a:cubicBez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BA551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pic>
          <p:nvPicPr>
            <p:cNvPr id="18" name="Picture 15121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7452" y="1097026"/>
              <a:ext cx="365760" cy="396240"/>
            </a:xfrm>
            <a:prstGeom prst="rect">
              <a:avLst/>
            </a:prstGeom>
          </p:spPr>
        </p:pic>
        <p:sp>
          <p:nvSpPr>
            <p:cNvPr id="19" name="Rectangle 48"/>
            <p:cNvSpPr/>
            <p:nvPr/>
          </p:nvSpPr>
          <p:spPr>
            <a:xfrm>
              <a:off x="237109" y="1287145"/>
              <a:ext cx="154147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3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Shape 50"/>
            <p:cNvSpPr/>
            <p:nvPr/>
          </p:nvSpPr>
          <p:spPr>
            <a:xfrm>
              <a:off x="314706" y="1964436"/>
              <a:ext cx="6627876" cy="826008"/>
            </a:xfrm>
            <a:custGeom>
              <a:avLst/>
              <a:gdLst/>
              <a:ahLst/>
              <a:cxnLst/>
              <a:rect l="0" t="0" r="0" b="0"/>
              <a:pathLst>
                <a:path w="6627876" h="826008">
                  <a:moveTo>
                    <a:pt x="0" y="413003"/>
                  </a:moveTo>
                  <a:cubicBezTo>
                    <a:pt x="0" y="184912"/>
                    <a:pt x="184912" y="0"/>
                    <a:pt x="413004" y="0"/>
                  </a:cubicBezTo>
                  <a:lnTo>
                    <a:pt x="6214872" y="0"/>
                  </a:lnTo>
                  <a:cubicBezTo>
                    <a:pt x="6442964" y="0"/>
                    <a:pt x="6627876" y="184912"/>
                    <a:pt x="6627876" y="413003"/>
                  </a:cubicBezTo>
                  <a:lnTo>
                    <a:pt x="6627876" y="413003"/>
                  </a:lnTo>
                  <a:cubicBezTo>
                    <a:pt x="6627876" y="641096"/>
                    <a:pt x="6442964" y="826008"/>
                    <a:pt x="6214872" y="826008"/>
                  </a:cubicBezTo>
                  <a:lnTo>
                    <a:pt x="413004" y="826008"/>
                  </a:lnTo>
                  <a:cubicBezTo>
                    <a:pt x="184912" y="826008"/>
                    <a:pt x="0" y="641096"/>
                    <a:pt x="0" y="413003"/>
                  </a:cubicBezTo>
                  <a:close/>
                </a:path>
              </a:pathLst>
            </a:custGeom>
            <a:ln w="28575" cap="flat">
              <a:round/>
            </a:ln>
          </p:spPr>
          <p:style>
            <a:lnRef idx="1">
              <a:srgbClr val="B2B2B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21" name="Rectangle 51"/>
            <p:cNvSpPr/>
            <p:nvPr/>
          </p:nvSpPr>
          <p:spPr>
            <a:xfrm>
              <a:off x="911099" y="2224071"/>
              <a:ext cx="5626359" cy="429611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2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Психологическая профилактика </a:t>
              </a:r>
              <a:endPara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ectangle 52"/>
            <p:cNvSpPr/>
            <p:nvPr/>
          </p:nvSpPr>
          <p:spPr>
            <a:xfrm>
              <a:off x="136906" y="2196338"/>
              <a:ext cx="154147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 b="1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4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23" name="Picture 15122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100" y="2655570"/>
              <a:ext cx="487680" cy="112776"/>
            </a:xfrm>
            <a:prstGeom prst="rect">
              <a:avLst/>
            </a:prstGeom>
          </p:spPr>
        </p:pic>
        <p:pic>
          <p:nvPicPr>
            <p:cNvPr id="24" name="Picture 15123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555" y="2049018"/>
              <a:ext cx="585216" cy="661416"/>
            </a:xfrm>
            <a:prstGeom prst="rect">
              <a:avLst/>
            </a:prstGeom>
          </p:spPr>
        </p:pic>
        <p:sp>
          <p:nvSpPr>
            <p:cNvPr id="25" name="Shape 55"/>
            <p:cNvSpPr/>
            <p:nvPr/>
          </p:nvSpPr>
          <p:spPr>
            <a:xfrm>
              <a:off x="15240" y="2067306"/>
              <a:ext cx="553212" cy="629412"/>
            </a:xfrm>
            <a:custGeom>
              <a:avLst/>
              <a:gdLst/>
              <a:ahLst/>
              <a:cxnLst/>
              <a:rect l="0" t="0" r="0" b="0"/>
              <a:pathLst>
                <a:path w="553212" h="629412">
                  <a:moveTo>
                    <a:pt x="276606" y="0"/>
                  </a:moveTo>
                  <a:cubicBezTo>
                    <a:pt x="429387" y="0"/>
                    <a:pt x="553212" y="140843"/>
                    <a:pt x="553212" y="314706"/>
                  </a:cubicBezTo>
                  <a:cubicBezTo>
                    <a:pt x="553212" y="488569"/>
                    <a:pt x="429387" y="629412"/>
                    <a:pt x="276606" y="629412"/>
                  </a:cubicBezTo>
                  <a:cubicBezTo>
                    <a:pt x="123825" y="629412"/>
                    <a:pt x="0" y="488569"/>
                    <a:pt x="0" y="314706"/>
                  </a:cubicBezTo>
                  <a:cubicBezTo>
                    <a:pt x="0" y="140843"/>
                    <a:pt x="123825" y="0"/>
                    <a:pt x="276606" y="0"/>
                  </a:cubicBez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23DB4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pic>
          <p:nvPicPr>
            <p:cNvPr id="26" name="Picture 15124"/>
            <p:cNvPicPr/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1196" y="2055114"/>
              <a:ext cx="365760" cy="411480"/>
            </a:xfrm>
            <a:prstGeom prst="rect">
              <a:avLst/>
            </a:prstGeom>
          </p:spPr>
        </p:pic>
        <p:sp>
          <p:nvSpPr>
            <p:cNvPr id="27" name="Rectangle 57"/>
            <p:cNvSpPr/>
            <p:nvPr/>
          </p:nvSpPr>
          <p:spPr>
            <a:xfrm>
              <a:off x="237109" y="2245512"/>
              <a:ext cx="154353" cy="31009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4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8" name="Shape 59"/>
            <p:cNvSpPr/>
            <p:nvPr/>
          </p:nvSpPr>
          <p:spPr>
            <a:xfrm>
              <a:off x="578326" y="3034537"/>
              <a:ext cx="6637021" cy="766064"/>
            </a:xfrm>
            <a:custGeom>
              <a:avLst/>
              <a:gdLst/>
              <a:ahLst/>
              <a:cxnLst/>
              <a:rect l="0" t="0" r="0" b="0"/>
              <a:pathLst>
                <a:path w="6637021" h="787908">
                  <a:moveTo>
                    <a:pt x="0" y="393954"/>
                  </a:moveTo>
                  <a:cubicBezTo>
                    <a:pt x="0" y="176403"/>
                    <a:pt x="176403" y="0"/>
                    <a:pt x="393954" y="0"/>
                  </a:cubicBezTo>
                  <a:lnTo>
                    <a:pt x="6243066" y="0"/>
                  </a:lnTo>
                  <a:cubicBezTo>
                    <a:pt x="6460618" y="0"/>
                    <a:pt x="6637021" y="176403"/>
                    <a:pt x="6637021" y="393954"/>
                  </a:cubicBezTo>
                  <a:lnTo>
                    <a:pt x="6637021" y="393954"/>
                  </a:lnTo>
                  <a:cubicBezTo>
                    <a:pt x="6637021" y="611531"/>
                    <a:pt x="6460618" y="787908"/>
                    <a:pt x="6243066" y="787908"/>
                  </a:cubicBezTo>
                  <a:lnTo>
                    <a:pt x="393954" y="787908"/>
                  </a:lnTo>
                  <a:cubicBezTo>
                    <a:pt x="176403" y="787908"/>
                    <a:pt x="0" y="611531"/>
                    <a:pt x="0" y="393954"/>
                  </a:cubicBezTo>
                  <a:close/>
                </a:path>
              </a:pathLst>
            </a:custGeom>
            <a:ln w="28575" cap="flat">
              <a:round/>
            </a:ln>
          </p:spPr>
          <p:style>
            <a:lnRef idx="1">
              <a:srgbClr val="B2B2B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sp>
          <p:nvSpPr>
            <p:cNvPr id="29" name="Rectangle 60"/>
            <p:cNvSpPr/>
            <p:nvPr/>
          </p:nvSpPr>
          <p:spPr>
            <a:xfrm>
              <a:off x="911352" y="3276520"/>
              <a:ext cx="6281223" cy="42961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2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Психологическое просвещение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28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Психологическая диагностика</a:t>
              </a:r>
              <a:endPara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30" name="Picture 15125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596" y="3693922"/>
              <a:ext cx="490728" cy="106680"/>
            </a:xfrm>
            <a:prstGeom prst="rect">
              <a:avLst/>
            </a:prstGeom>
          </p:spPr>
        </p:pic>
        <p:pic>
          <p:nvPicPr>
            <p:cNvPr id="31" name="Picture 15126"/>
            <p:cNvPicPr/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940" y="3115818"/>
              <a:ext cx="588264" cy="630936"/>
            </a:xfrm>
            <a:prstGeom prst="rect">
              <a:avLst/>
            </a:prstGeom>
          </p:spPr>
        </p:pic>
        <p:sp>
          <p:nvSpPr>
            <p:cNvPr id="32" name="Shape 63"/>
            <p:cNvSpPr/>
            <p:nvPr/>
          </p:nvSpPr>
          <p:spPr>
            <a:xfrm>
              <a:off x="48768" y="3132582"/>
              <a:ext cx="554736" cy="600456"/>
            </a:xfrm>
            <a:custGeom>
              <a:avLst/>
              <a:gdLst/>
              <a:ahLst/>
              <a:cxnLst/>
              <a:rect l="0" t="0" r="0" b="0"/>
              <a:pathLst>
                <a:path w="554736" h="600456">
                  <a:moveTo>
                    <a:pt x="277368" y="0"/>
                  </a:moveTo>
                  <a:cubicBezTo>
                    <a:pt x="430530" y="0"/>
                    <a:pt x="554736" y="134417"/>
                    <a:pt x="554736" y="300228"/>
                  </a:cubicBezTo>
                  <a:cubicBezTo>
                    <a:pt x="554736" y="466039"/>
                    <a:pt x="430530" y="600456"/>
                    <a:pt x="277368" y="600456"/>
                  </a:cubicBezTo>
                  <a:cubicBezTo>
                    <a:pt x="124206" y="600456"/>
                    <a:pt x="0" y="466039"/>
                    <a:pt x="0" y="300228"/>
                  </a:cubicBezTo>
                  <a:cubicBezTo>
                    <a:pt x="0" y="134417"/>
                    <a:pt x="124206" y="0"/>
                    <a:pt x="277368" y="0"/>
                  </a:cubicBez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386EA4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/>
            </a:p>
          </p:txBody>
        </p:sp>
        <p:pic>
          <p:nvPicPr>
            <p:cNvPr id="33" name="Picture 15127"/>
            <p:cNvPicPr/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5740" y="3118866"/>
              <a:ext cx="365760" cy="396240"/>
            </a:xfrm>
            <a:prstGeom prst="rect">
              <a:avLst/>
            </a:prstGeom>
          </p:spPr>
        </p:pic>
        <p:sp>
          <p:nvSpPr>
            <p:cNvPr id="34" name="Rectangle 65"/>
            <p:cNvSpPr/>
            <p:nvPr/>
          </p:nvSpPr>
          <p:spPr>
            <a:xfrm>
              <a:off x="236474" y="3318663"/>
              <a:ext cx="154147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5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  <p:pic>
        <p:nvPicPr>
          <p:cNvPr id="35" name="Picture 15127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1063" y="5342349"/>
            <a:ext cx="464248" cy="39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608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34322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br>
              <a:rPr lang="ru-RU" sz="3200" dirty="0"/>
            </a:b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деятельности педагога-психолога</a:t>
            </a:r>
            <a:b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образование </a:t>
            </a:r>
            <a:b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(старший дошкольный возраст (5-7 лет)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99447"/>
            <a:ext cx="10515600" cy="387751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>
              <a:lnSpc>
                <a:spcPct val="9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37373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Психологическое сопровождение воспитательной деятельности, развития личности, помощь в решении проблем социализации, профилактика нарушений в поведении, формирование жизненных навыков.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9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37373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Психологическое сопровождение перехода на новый образовательный уровень и адаптации на новом этапе обучения;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373737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Психологическое сопровождение деятельности по сохранению и укреплению здоровья дошкольников: участие в формировании ориентации на здоровый образ  жизни.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8939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49182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R="35560" algn="ctr">
              <a:lnSpc>
                <a:spcPct val="107000"/>
              </a:lnSpc>
              <a:spcAft>
                <a:spcPts val="5"/>
              </a:spcAft>
            </a:pP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Начальное общее образование</a:t>
            </a:r>
            <a:b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(младший школьный 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возраст,  7</a:t>
            </a:r>
            <a:r>
              <a:rPr lang="ru-RU" sz="3600" b="1" dirty="0">
                <a:solidFill>
                  <a:srgbClr val="FF0000"/>
                </a:solidFill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‐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11 лет)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2" y="2092907"/>
            <a:ext cx="9601196" cy="391210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342900" marR="98425" lvl="0" indent="-342900" algn="just">
              <a:lnSpc>
                <a:spcPct val="107000"/>
              </a:lnSpc>
              <a:spcAft>
                <a:spcPts val="25"/>
              </a:spcAft>
              <a:buFont typeface="Symbol" panose="05050102010706020507" pitchFamily="18" charset="2"/>
              <a:buChar char=""/>
            </a:pPr>
            <a:r>
              <a:rPr lang="ru-RU" sz="7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психологическое сопровождение учебной деятельности: участие в формировании «умения учиться»; </a:t>
            </a:r>
            <a:endParaRPr lang="ru-RU" sz="7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98425" lvl="0" indent="-342900" algn="just">
              <a:lnSpc>
                <a:spcPct val="106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7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психологическое сопровождение воспитательной деятельности, развития личности, социализации обучающихся: помощь в решении проблем социализации, формирование жизненных навыков;</a:t>
            </a:r>
            <a:endParaRPr lang="ru-RU" sz="7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98425" lvl="0" indent="-342900" algn="just">
              <a:lnSpc>
                <a:spcPct val="106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7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психологическое сопровождение перехода на новый образовательный уровень и адаптации на новом этапе обучения: сопровождение перехода к обучению в средней школе; </a:t>
            </a:r>
            <a:endParaRPr lang="ru-RU" sz="7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98425" lvl="0" indent="-342900" algn="just">
              <a:lnSpc>
                <a:spcPct val="106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7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психологическое сопровождение деятельности по сохранению и укреплению здоровья обучающихся: содействие формированию</a:t>
            </a:r>
            <a:r>
              <a:rPr lang="ru-RU" sz="7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7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ориентации на здоровый образ жизни; </a:t>
            </a:r>
            <a:endParaRPr lang="ru-RU" sz="7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98425" lvl="0" indent="-342900" algn="just">
              <a:lnSpc>
                <a:spcPct val="106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7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психологическое сопровождение профессионального самоопределения. </a:t>
            </a:r>
            <a:endParaRPr lang="ru-RU" sz="7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98425" indent="0" algn="just">
              <a:lnSpc>
                <a:spcPct val="106000"/>
              </a:lnSpc>
              <a:spcAft>
                <a:spcPts val="800"/>
              </a:spcAft>
              <a:buNone/>
            </a:pPr>
            <a:r>
              <a:rPr lang="ru-RU" sz="4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4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3749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marR="403860" algn="ctr">
              <a:lnSpc>
                <a:spcPct val="106000"/>
              </a:lnSpc>
              <a:spcAft>
                <a:spcPts val="800"/>
              </a:spcAf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Основное общее образование </a:t>
            </a:r>
            <a:br>
              <a:rPr lang="ru-RU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(подростковый возраст,  11</a:t>
            </a:r>
            <a:r>
              <a:rPr lang="ru-RU" dirty="0">
                <a:solidFill>
                  <a:srgbClr val="FF0000"/>
                </a:solidFill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‐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15 лет)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342900" marR="28575" lvl="0" indent="-342900" algn="just">
              <a:lnSpc>
                <a:spcPct val="106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психологическое сопровождение учебной деятельности: участие в обеспечении эффективности учебной деятельности; психологическое сопровождение воспитательной деятельности, развития личности, социализации обучающихся: психологическая помощь в решении задач личностного и ценностно</a:t>
            </a:r>
            <a:r>
              <a:rPr lang="ru-RU" dirty="0"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‐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смыслового самоопределения и саморазвития, помощь в решении проблем социализации, формирование жизненных навыков;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28575" lvl="0" indent="-342900" algn="just">
              <a:lnSpc>
                <a:spcPct val="106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психологическое сопровождение перехода на новый образовательный уровень и адаптации на новом этапе обучения: сопровождение перехода к обучению в старшей школе;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28575" lvl="0" indent="-342900" algn="just">
              <a:lnSpc>
                <a:spcPct val="106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психологическое сопровождение деятельности по сохранению и укреплению здоровья обучающихся: содействие формированию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ориентации на здоровый образ жизни;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психологическое сопровождение профессионального самоопределения,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предпрофильной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подготовки.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773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7295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R="196850"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Среднее общее образование </a:t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(старший школьный возраст,  15</a:t>
            </a:r>
            <a:r>
              <a:rPr lang="ru-RU" dirty="0">
                <a:solidFill>
                  <a:srgbClr val="FF0000"/>
                </a:solidFill>
                <a:latin typeface="Cambria Math" panose="02040503050406030204" pitchFamily="18" charset="0"/>
                <a:ea typeface="Calibri" panose="020F0502020204030204" pitchFamily="34" charset="0"/>
                <a:cs typeface="Cambria Math" panose="02040503050406030204" pitchFamily="18" charset="0"/>
              </a:rPr>
              <a:t>‐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 лет) </a:t>
            </a:r>
            <a:br>
              <a:rPr lang="ru-RU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76717"/>
            <a:ext cx="10515600" cy="420024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342900" marR="73025" lvl="0" indent="-342900" algn="just">
              <a:lnSpc>
                <a:spcPct val="107000"/>
              </a:lnSpc>
              <a:spcAft>
                <a:spcPts val="15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психологическое сопровождение учебной деятельности: участие в обеспечении эффективности учебной деятельности;</a:t>
            </a:r>
          </a:p>
          <a:p>
            <a:pPr marL="342900" marR="73025" lvl="0" indent="-342900" algn="just">
              <a:lnSpc>
                <a:spcPct val="107000"/>
              </a:lnSpc>
              <a:spcAft>
                <a:spcPts val="15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психологическое сопровождение воспитательной деятельности, развития личности, социализации обучающихся: психологическая помощь в обеспечении процесса развития личности в юношеском возрасте;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73025" lvl="0" indent="-342900" algn="just">
              <a:lnSpc>
                <a:spcPct val="107000"/>
              </a:lnSpc>
              <a:spcAft>
                <a:spcPts val="15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психологическое сопровождение адаптации на новом этапе обучения: психологическое сопровождение адаптации к старшей школе;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73025" lvl="0" indent="-342900" algn="just">
              <a:lnSpc>
                <a:spcPct val="107000"/>
              </a:lnSpc>
              <a:spcAft>
                <a:spcPts val="15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психологическое сопровождение деятельности по сохранению и укреплению здоровья обучающихся: содействие формированию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ориентации на здоровый образ жизни;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73025" lvl="0" indent="-342900" algn="just">
              <a:lnSpc>
                <a:spcPct val="106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психологическое сопровождение профессионального самоопределения, профильного обучения.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75171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Психологическая диагностика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это вид деятельности, позволяющий педагогу-психологу получить информацию, на основании которой разрабатываются различные психолого-педагогические заключения и проекты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5781" y="2560638"/>
            <a:ext cx="3309937" cy="3309937"/>
          </a:xfrm>
        </p:spPr>
      </p:pic>
    </p:spTree>
    <p:extLst>
      <p:ext uri="{BB962C8B-B14F-4D97-AF65-F5344CB8AC3E}">
        <p14:creationId xmlns:p14="http://schemas.microsoft.com/office/powerpoint/2010/main" val="13536604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95402" y="466165"/>
            <a:ext cx="9601196" cy="149710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b="1" dirty="0"/>
              <a:t>Психологическая диагностика направлена на:</a:t>
            </a:r>
            <a:r>
              <a:rPr lang="ru-RU" sz="2800" dirty="0"/>
              <a:t> 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 </a:t>
            </a:r>
            <a:r>
              <a:rPr lang="ru-RU" dirty="0"/>
              <a:t> Исследование адаптации 1,5,10 классов; </a:t>
            </a:r>
          </a:p>
          <a:p>
            <a:pPr lvl="0"/>
            <a:r>
              <a:rPr lang="ru-RU" dirty="0"/>
              <a:t>Исследование уровня тревожности; </a:t>
            </a:r>
          </a:p>
          <a:p>
            <a:pPr lvl="0"/>
            <a:r>
              <a:rPr lang="ru-RU" dirty="0"/>
              <a:t>Исследование уровня учебной мотивации; </a:t>
            </a:r>
          </a:p>
          <a:p>
            <a:pPr lvl="0"/>
            <a:r>
              <a:rPr lang="ru-RU" dirty="0"/>
              <a:t>Исследование </a:t>
            </a:r>
            <a:r>
              <a:rPr lang="ru-RU" dirty="0" err="1"/>
              <a:t>сформированности</a:t>
            </a:r>
            <a:r>
              <a:rPr lang="ru-RU" dirty="0"/>
              <a:t> внутренней позиции школьника, УУД; </a:t>
            </a:r>
          </a:p>
          <a:p>
            <a:pPr lvl="0"/>
            <a:r>
              <a:rPr lang="ru-RU" dirty="0"/>
              <a:t>Анкетирование выпускников школы о </a:t>
            </a:r>
            <a:r>
              <a:rPr lang="ru-RU" dirty="0" err="1"/>
              <a:t>профориентационном</a:t>
            </a:r>
            <a:r>
              <a:rPr lang="ru-RU" dirty="0"/>
              <a:t> самоопределении; </a:t>
            </a:r>
          </a:p>
          <a:p>
            <a:pPr lvl="0"/>
            <a:r>
              <a:rPr lang="ru-RU" dirty="0"/>
              <a:t>Исследование психических и сенсорных процессов, психомоторики; </a:t>
            </a:r>
          </a:p>
          <a:p>
            <a:pPr lvl="0"/>
            <a:r>
              <a:rPr lang="ru-RU" dirty="0"/>
              <a:t>Исследования по запросам.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07354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3999" y="357167"/>
            <a:ext cx="7167327" cy="1311284"/>
          </a:xfrm>
        </p:spPr>
        <p:txBody>
          <a:bodyPr>
            <a:normAutofit/>
          </a:bodyPr>
          <a:lstStyle/>
          <a:p>
            <a:r>
              <a:rPr lang="ru-RU" sz="3300" b="1" dirty="0"/>
              <a:t>Диагностика в начальной школе</a:t>
            </a:r>
            <a:endParaRPr lang="en-US" sz="3300" b="1" dirty="0"/>
          </a:p>
        </p:txBody>
      </p:sp>
      <p:sp>
        <p:nvSpPr>
          <p:cNvPr id="320549" name="AutoShape 37"/>
          <p:cNvSpPr>
            <a:spLocks noChangeArrowheads="1"/>
          </p:cNvSpPr>
          <p:nvPr/>
        </p:nvSpPr>
        <p:spPr bwMode="gray">
          <a:xfrm>
            <a:off x="4381488" y="1928803"/>
            <a:ext cx="4991100" cy="1303337"/>
          </a:xfrm>
          <a:prstGeom prst="roundRect">
            <a:avLst>
              <a:gd name="adj" fmla="val 9144"/>
            </a:avLst>
          </a:prstGeom>
          <a:solidFill>
            <a:srgbClr val="F8F8F8"/>
          </a:solidFill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0550" name="AutoShape 38"/>
          <p:cNvSpPr>
            <a:spLocks noChangeArrowheads="1"/>
          </p:cNvSpPr>
          <p:nvPr/>
        </p:nvSpPr>
        <p:spPr bwMode="gray">
          <a:xfrm>
            <a:off x="4381500" y="3343275"/>
            <a:ext cx="4991100" cy="1327150"/>
          </a:xfrm>
          <a:prstGeom prst="roundRect">
            <a:avLst>
              <a:gd name="adj" fmla="val 9144"/>
            </a:avLst>
          </a:prstGeom>
          <a:solidFill>
            <a:srgbClr val="F8F8F8"/>
          </a:soli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0551" name="AutoShape 39"/>
          <p:cNvSpPr>
            <a:spLocks noChangeArrowheads="1"/>
          </p:cNvSpPr>
          <p:nvPr/>
        </p:nvSpPr>
        <p:spPr bwMode="gray">
          <a:xfrm>
            <a:off x="3609975" y="1447800"/>
            <a:ext cx="2438400" cy="1785938"/>
          </a:xfrm>
          <a:prstGeom prst="upArrow">
            <a:avLst>
              <a:gd name="adj1" fmla="val 49093"/>
              <a:gd name="adj2" fmla="val 22310"/>
            </a:avLst>
          </a:prstGeom>
          <a:gradFill rotWithShape="1">
            <a:gsLst>
              <a:gs pos="0">
                <a:schemeClr val="accent1">
                  <a:gamma/>
                  <a:shade val="66275"/>
                  <a:invGamma/>
                </a:schemeClr>
              </a:gs>
              <a:gs pos="100000">
                <a:schemeClr val="accent1"/>
              </a:gs>
            </a:gsLst>
            <a:lin ang="18900000" scaled="1"/>
          </a:gradFill>
          <a:ln w="19050">
            <a:noFill/>
            <a:miter lim="800000"/>
            <a:headEnd/>
            <a:tailEnd/>
          </a:ln>
          <a:effectLst/>
          <a:scene3d>
            <a:camera prst="legacyPerspectiveBottomRight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20552" name="AutoShape 40"/>
          <p:cNvSpPr>
            <a:spLocks noChangeArrowheads="1"/>
          </p:cNvSpPr>
          <p:nvPr/>
        </p:nvSpPr>
        <p:spPr bwMode="gray">
          <a:xfrm>
            <a:off x="2971800" y="2828925"/>
            <a:ext cx="2476500" cy="1778000"/>
          </a:xfrm>
          <a:prstGeom prst="upArrow">
            <a:avLst>
              <a:gd name="adj1" fmla="val 51824"/>
              <a:gd name="adj2" fmla="val 23468"/>
            </a:avLst>
          </a:prstGeom>
          <a:gradFill rotWithShape="1">
            <a:gsLst>
              <a:gs pos="0">
                <a:schemeClr val="accent2">
                  <a:gamma/>
                  <a:shade val="56078"/>
                  <a:invGamma/>
                </a:schemeClr>
              </a:gs>
              <a:gs pos="100000">
                <a:schemeClr val="accent2"/>
              </a:gs>
            </a:gsLst>
            <a:lin ang="18900000" scaled="1"/>
          </a:gradFill>
          <a:ln w="19050">
            <a:noFill/>
            <a:miter lim="800000"/>
            <a:headEnd/>
            <a:tailEnd/>
          </a:ln>
          <a:effectLst/>
          <a:scene3d>
            <a:camera prst="legacyPerspectiveBottomRight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20553" name="AutoShape 41"/>
          <p:cNvSpPr>
            <a:spLocks noChangeArrowheads="1"/>
          </p:cNvSpPr>
          <p:nvPr/>
        </p:nvSpPr>
        <p:spPr bwMode="gray">
          <a:xfrm>
            <a:off x="3700463" y="4738689"/>
            <a:ext cx="5670550" cy="1316037"/>
          </a:xfrm>
          <a:prstGeom prst="roundRect">
            <a:avLst>
              <a:gd name="adj" fmla="val 9144"/>
            </a:avLst>
          </a:prstGeom>
          <a:solidFill>
            <a:srgbClr val="F8F8F8"/>
          </a:solidFill>
          <a:ln w="2857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0554" name="AutoShape 42"/>
          <p:cNvSpPr>
            <a:spLocks noChangeArrowheads="1"/>
          </p:cNvSpPr>
          <p:nvPr/>
        </p:nvSpPr>
        <p:spPr bwMode="gray">
          <a:xfrm>
            <a:off x="2428875" y="4198939"/>
            <a:ext cx="2438400" cy="1804987"/>
          </a:xfrm>
          <a:prstGeom prst="upArrow">
            <a:avLst>
              <a:gd name="adj1" fmla="val 52602"/>
              <a:gd name="adj2" fmla="val 25245"/>
            </a:avLst>
          </a:prstGeom>
          <a:gradFill rotWithShape="1">
            <a:gsLst>
              <a:gs pos="0">
                <a:schemeClr val="folHlink">
                  <a:gamma/>
                  <a:shade val="57255"/>
                  <a:invGamma/>
                </a:schemeClr>
              </a:gs>
              <a:gs pos="100000">
                <a:schemeClr val="folHlink"/>
              </a:gs>
            </a:gsLst>
            <a:lin ang="18900000" scaled="1"/>
          </a:gradFill>
          <a:ln w="19050">
            <a:noFill/>
            <a:miter lim="800000"/>
            <a:headEnd/>
            <a:tailEnd/>
          </a:ln>
          <a:effectLst/>
          <a:scene3d>
            <a:camera prst="legacyPerspectiveBottomRight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20555" name="WordArt 43"/>
          <p:cNvSpPr>
            <a:spLocks noChangeArrowheads="1" noChangeShapeType="1" noTextEdit="1"/>
          </p:cNvSpPr>
          <p:nvPr/>
        </p:nvSpPr>
        <p:spPr bwMode="gray">
          <a:xfrm rot="5400000">
            <a:off x="3354388" y="3570288"/>
            <a:ext cx="914400" cy="231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9050">
                  <a:noFill/>
                  <a:round/>
                  <a:headEnd/>
                  <a:tailEnd/>
                </a:ln>
                <a:solidFill>
                  <a:srgbClr val="F8F8F8"/>
                </a:solidFill>
                <a:effectLst>
                  <a:prstShdw prst="shdw17" dist="17961" dir="13500000">
                    <a:srgbClr val="080808"/>
                  </a:prstShdw>
                </a:effectLst>
                <a:latin typeface="Arial Black"/>
              </a:rPr>
              <a:t>1-4классы</a:t>
            </a:r>
          </a:p>
        </p:txBody>
      </p:sp>
      <p:sp>
        <p:nvSpPr>
          <p:cNvPr id="320556" name="WordArt 44"/>
          <p:cNvSpPr>
            <a:spLocks noChangeArrowheads="1" noChangeShapeType="1" noTextEdit="1"/>
          </p:cNvSpPr>
          <p:nvPr/>
        </p:nvSpPr>
        <p:spPr bwMode="gray">
          <a:xfrm rot="5400000">
            <a:off x="2564590" y="5112566"/>
            <a:ext cx="1428762" cy="34764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>
                <a:ln w="19050">
                  <a:noFill/>
                  <a:round/>
                  <a:headEnd/>
                  <a:tailEnd/>
                </a:ln>
                <a:solidFill>
                  <a:srgbClr val="F8F8F8"/>
                </a:solidFill>
                <a:effectLst>
                  <a:prstShdw prst="shdw17" dist="17961" dir="13500000">
                    <a:srgbClr val="080808"/>
                  </a:prstShdw>
                </a:effectLst>
                <a:latin typeface="Arial Black"/>
              </a:rPr>
              <a:t>дошкоольник</a:t>
            </a:r>
            <a:endParaRPr lang="ru-RU" sz="3600" kern="10" dirty="0">
              <a:ln w="19050">
                <a:noFill/>
                <a:round/>
                <a:headEnd/>
                <a:tailEnd/>
              </a:ln>
              <a:solidFill>
                <a:srgbClr val="F8F8F8"/>
              </a:solidFill>
              <a:effectLst>
                <a:prstShdw prst="shdw17" dist="17961" dir="13500000">
                  <a:srgbClr val="080808"/>
                </a:prstShdw>
              </a:effectLst>
              <a:latin typeface="Arial Black"/>
            </a:endParaRPr>
          </a:p>
        </p:txBody>
      </p:sp>
      <p:sp>
        <p:nvSpPr>
          <p:cNvPr id="320557" name="WordArt 45"/>
          <p:cNvSpPr>
            <a:spLocks noChangeArrowheads="1" noChangeShapeType="1" noTextEdit="1"/>
          </p:cNvSpPr>
          <p:nvPr/>
        </p:nvSpPr>
        <p:spPr bwMode="gray">
          <a:xfrm rot="5400000">
            <a:off x="3987800" y="2185988"/>
            <a:ext cx="788988" cy="284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 dirty="0">
                <a:ln w="19050">
                  <a:noFill/>
                  <a:round/>
                  <a:headEnd/>
                  <a:tailEnd/>
                </a:ln>
                <a:solidFill>
                  <a:srgbClr val="F8F8F8"/>
                </a:solidFill>
                <a:effectLst>
                  <a:prstShdw prst="shdw17" dist="17961" dir="13500000">
                    <a:srgbClr val="080808"/>
                  </a:prstShdw>
                </a:effectLst>
                <a:latin typeface="Arial Black"/>
              </a:rPr>
              <a:t>переход</a:t>
            </a:r>
          </a:p>
        </p:txBody>
      </p:sp>
      <p:sp>
        <p:nvSpPr>
          <p:cNvPr id="320558" name="Text Box 46"/>
          <p:cNvSpPr txBox="1">
            <a:spLocks noChangeArrowheads="1"/>
          </p:cNvSpPr>
          <p:nvPr/>
        </p:nvSpPr>
        <p:spPr bwMode="gray">
          <a:xfrm>
            <a:off x="4238612" y="2009775"/>
            <a:ext cx="1214446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ct val="50000"/>
              </a:spcBef>
            </a:pPr>
            <a:r>
              <a:rPr lang="ru-RU" sz="1400" b="1" dirty="0">
                <a:solidFill>
                  <a:srgbClr val="FFFFFF"/>
                </a:solidFill>
                <a:cs typeface="Arial" charset="0"/>
              </a:rPr>
              <a:t>Средняя школа</a:t>
            </a:r>
            <a:endParaRPr lang="en-US" sz="14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20560" name="Text Box 48"/>
          <p:cNvSpPr txBox="1">
            <a:spLocks noChangeArrowheads="1"/>
          </p:cNvSpPr>
          <p:nvPr/>
        </p:nvSpPr>
        <p:spPr bwMode="gray">
          <a:xfrm>
            <a:off x="3452794" y="5214951"/>
            <a:ext cx="762000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120000"/>
              </a:lnSpc>
              <a:spcBef>
                <a:spcPct val="50000"/>
              </a:spcBef>
            </a:pPr>
            <a:r>
              <a:rPr lang="en-US" sz="1400" b="1" dirty="0">
                <a:solidFill>
                  <a:srgbClr val="FFFFFF"/>
                </a:solidFill>
                <a:cs typeface="Arial" charset="0"/>
              </a:rPr>
              <a:t>     </a:t>
            </a:r>
          </a:p>
        </p:txBody>
      </p:sp>
      <p:sp>
        <p:nvSpPr>
          <p:cNvPr id="320561" name="Text Box 49"/>
          <p:cNvSpPr txBox="1">
            <a:spLocks noChangeArrowheads="1"/>
          </p:cNvSpPr>
          <p:nvPr/>
        </p:nvSpPr>
        <p:spPr bwMode="gray">
          <a:xfrm>
            <a:off x="4733927" y="5014665"/>
            <a:ext cx="4316412" cy="9048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ru-RU" sz="2400" dirty="0"/>
              <a:t>диагностика готовности к школьному обучению</a:t>
            </a:r>
            <a:endParaRPr lang="en-US" sz="2400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20562" name="Text Box 50"/>
          <p:cNvSpPr txBox="1">
            <a:spLocks noChangeArrowheads="1"/>
          </p:cNvSpPr>
          <p:nvPr/>
        </p:nvSpPr>
        <p:spPr bwMode="gray">
          <a:xfrm>
            <a:off x="5811838" y="2016125"/>
            <a:ext cx="3238500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accent4"/>
                </a:solidFill>
                <a:cs typeface="Arial" charset="0"/>
              </a:rPr>
              <a:t>  </a:t>
            </a:r>
            <a:r>
              <a:rPr lang="ru-RU" dirty="0">
                <a:solidFill>
                  <a:schemeClr val="accent4"/>
                </a:solidFill>
              </a:rPr>
              <a:t>отслеживается адаптация и диагностируется уровень тревожности. </a:t>
            </a:r>
          </a:p>
        </p:txBody>
      </p:sp>
      <p:sp>
        <p:nvSpPr>
          <p:cNvPr id="320563" name="Text Box 51"/>
          <p:cNvSpPr txBox="1">
            <a:spLocks noChangeArrowheads="1"/>
          </p:cNvSpPr>
          <p:nvPr/>
        </p:nvSpPr>
        <p:spPr bwMode="gray">
          <a:xfrm>
            <a:off x="5194300" y="3398838"/>
            <a:ext cx="4330724" cy="161582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ru-RU" dirty="0">
                <a:solidFill>
                  <a:schemeClr val="accent4"/>
                </a:solidFill>
              </a:rPr>
              <a:t>исследование уровня адаптации к школьному обучению, школьной мотивации, тревожности, диагностика межличностных отношений в классном коллективе (социометрия). </a:t>
            </a:r>
            <a:endParaRPr lang="en-US" b="1" dirty="0">
              <a:solidFill>
                <a:schemeClr val="accent4"/>
              </a:solidFill>
              <a:cs typeface="Arial" charset="0"/>
            </a:endParaRPr>
          </a:p>
        </p:txBody>
      </p:sp>
      <p:sp>
        <p:nvSpPr>
          <p:cNvPr id="17" name="Text Box 46"/>
          <p:cNvSpPr txBox="1">
            <a:spLocks noChangeArrowheads="1"/>
          </p:cNvSpPr>
          <p:nvPr/>
        </p:nvSpPr>
        <p:spPr bwMode="gray">
          <a:xfrm>
            <a:off x="2714612" y="2009775"/>
            <a:ext cx="1214446" cy="585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ct val="50000"/>
              </a:spcBef>
            </a:pPr>
            <a:r>
              <a:rPr lang="ru-RU" sz="1400" b="1" dirty="0">
                <a:solidFill>
                  <a:srgbClr val="FFFFFF"/>
                </a:solidFill>
                <a:cs typeface="Arial" charset="0"/>
              </a:rPr>
              <a:t>Старшая школа</a:t>
            </a:r>
            <a:endParaRPr lang="en-US" sz="1400" b="1" dirty="0">
              <a:solidFill>
                <a:srgbClr val="FFFFFF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0084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3999" y="357167"/>
            <a:ext cx="7230701" cy="1061910"/>
          </a:xfrm>
        </p:spPr>
        <p:txBody>
          <a:bodyPr>
            <a:normAutofit/>
          </a:bodyPr>
          <a:lstStyle/>
          <a:p>
            <a:r>
              <a:rPr lang="ru-RU" sz="3300" b="1" dirty="0"/>
              <a:t>Диагностика в средней  школе</a:t>
            </a:r>
            <a:endParaRPr lang="en-US" sz="3300" b="1" dirty="0"/>
          </a:p>
        </p:txBody>
      </p:sp>
      <p:sp>
        <p:nvSpPr>
          <p:cNvPr id="320549" name="AutoShape 37"/>
          <p:cNvSpPr>
            <a:spLocks noChangeArrowheads="1"/>
          </p:cNvSpPr>
          <p:nvPr/>
        </p:nvSpPr>
        <p:spPr bwMode="gray">
          <a:xfrm>
            <a:off x="4381488" y="1928803"/>
            <a:ext cx="4991100" cy="1303337"/>
          </a:xfrm>
          <a:prstGeom prst="roundRect">
            <a:avLst>
              <a:gd name="adj" fmla="val 9144"/>
            </a:avLst>
          </a:prstGeom>
          <a:solidFill>
            <a:srgbClr val="F8F8F8"/>
          </a:solidFill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0550" name="AutoShape 38"/>
          <p:cNvSpPr>
            <a:spLocks noChangeArrowheads="1"/>
          </p:cNvSpPr>
          <p:nvPr/>
        </p:nvSpPr>
        <p:spPr bwMode="gray">
          <a:xfrm>
            <a:off x="4381500" y="3343275"/>
            <a:ext cx="4991100" cy="1327150"/>
          </a:xfrm>
          <a:prstGeom prst="roundRect">
            <a:avLst>
              <a:gd name="adj" fmla="val 9144"/>
            </a:avLst>
          </a:prstGeom>
          <a:solidFill>
            <a:srgbClr val="F8F8F8"/>
          </a:soli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0551" name="AutoShape 39"/>
          <p:cNvSpPr>
            <a:spLocks noChangeArrowheads="1"/>
          </p:cNvSpPr>
          <p:nvPr/>
        </p:nvSpPr>
        <p:spPr bwMode="gray">
          <a:xfrm>
            <a:off x="3609975" y="1447800"/>
            <a:ext cx="2438400" cy="1785938"/>
          </a:xfrm>
          <a:prstGeom prst="upArrow">
            <a:avLst>
              <a:gd name="adj1" fmla="val 49093"/>
              <a:gd name="adj2" fmla="val 22310"/>
            </a:avLst>
          </a:prstGeom>
          <a:gradFill rotWithShape="1">
            <a:gsLst>
              <a:gs pos="0">
                <a:schemeClr val="accent1">
                  <a:gamma/>
                  <a:shade val="66275"/>
                  <a:invGamma/>
                </a:schemeClr>
              </a:gs>
              <a:gs pos="100000">
                <a:schemeClr val="accent1"/>
              </a:gs>
            </a:gsLst>
            <a:lin ang="18900000" scaled="1"/>
          </a:gradFill>
          <a:ln w="19050">
            <a:noFill/>
            <a:miter lim="800000"/>
            <a:headEnd/>
            <a:tailEnd/>
          </a:ln>
          <a:effectLst/>
          <a:scene3d>
            <a:camera prst="legacyPerspectiveBottomRight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20552" name="AutoShape 40"/>
          <p:cNvSpPr>
            <a:spLocks noChangeArrowheads="1"/>
          </p:cNvSpPr>
          <p:nvPr/>
        </p:nvSpPr>
        <p:spPr bwMode="gray">
          <a:xfrm>
            <a:off x="2971800" y="2828925"/>
            <a:ext cx="2476500" cy="1778000"/>
          </a:xfrm>
          <a:prstGeom prst="upArrow">
            <a:avLst>
              <a:gd name="adj1" fmla="val 51824"/>
              <a:gd name="adj2" fmla="val 23468"/>
            </a:avLst>
          </a:prstGeom>
          <a:gradFill rotWithShape="1">
            <a:gsLst>
              <a:gs pos="0">
                <a:schemeClr val="accent2">
                  <a:gamma/>
                  <a:shade val="56078"/>
                  <a:invGamma/>
                </a:schemeClr>
              </a:gs>
              <a:gs pos="100000">
                <a:schemeClr val="accent2"/>
              </a:gs>
            </a:gsLst>
            <a:lin ang="18900000" scaled="1"/>
          </a:gradFill>
          <a:ln w="19050">
            <a:noFill/>
            <a:miter lim="800000"/>
            <a:headEnd/>
            <a:tailEnd/>
          </a:ln>
          <a:effectLst/>
          <a:scene3d>
            <a:camera prst="legacyPerspectiveBottomRight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20553" name="AutoShape 41"/>
          <p:cNvSpPr>
            <a:spLocks noChangeArrowheads="1"/>
          </p:cNvSpPr>
          <p:nvPr/>
        </p:nvSpPr>
        <p:spPr bwMode="gray">
          <a:xfrm>
            <a:off x="3700463" y="4738689"/>
            <a:ext cx="5670550" cy="1316037"/>
          </a:xfrm>
          <a:prstGeom prst="roundRect">
            <a:avLst>
              <a:gd name="adj" fmla="val 9144"/>
            </a:avLst>
          </a:prstGeom>
          <a:solidFill>
            <a:srgbClr val="F8F8F8"/>
          </a:solidFill>
          <a:ln w="2857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0554" name="AutoShape 42"/>
          <p:cNvSpPr>
            <a:spLocks noChangeArrowheads="1"/>
          </p:cNvSpPr>
          <p:nvPr/>
        </p:nvSpPr>
        <p:spPr bwMode="gray">
          <a:xfrm>
            <a:off x="2428875" y="4198939"/>
            <a:ext cx="2438400" cy="1804987"/>
          </a:xfrm>
          <a:prstGeom prst="upArrow">
            <a:avLst>
              <a:gd name="adj1" fmla="val 52602"/>
              <a:gd name="adj2" fmla="val 25245"/>
            </a:avLst>
          </a:prstGeom>
          <a:gradFill rotWithShape="1">
            <a:gsLst>
              <a:gs pos="0">
                <a:schemeClr val="folHlink">
                  <a:gamma/>
                  <a:shade val="57255"/>
                  <a:invGamma/>
                </a:schemeClr>
              </a:gs>
              <a:gs pos="100000">
                <a:schemeClr val="folHlink"/>
              </a:gs>
            </a:gsLst>
            <a:lin ang="18900000" scaled="1"/>
          </a:gradFill>
          <a:ln w="19050">
            <a:noFill/>
            <a:miter lim="800000"/>
            <a:headEnd/>
            <a:tailEnd/>
          </a:ln>
          <a:effectLst/>
          <a:scene3d>
            <a:camera prst="legacyPerspectiveBottomRight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20555" name="WordArt 43"/>
          <p:cNvSpPr>
            <a:spLocks noChangeArrowheads="1" noChangeShapeType="1" noTextEdit="1"/>
          </p:cNvSpPr>
          <p:nvPr/>
        </p:nvSpPr>
        <p:spPr bwMode="gray">
          <a:xfrm rot="5400000">
            <a:off x="3354388" y="3570288"/>
            <a:ext cx="914400" cy="231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9050">
                  <a:noFill/>
                  <a:round/>
                  <a:headEnd/>
                  <a:tailEnd/>
                </a:ln>
                <a:solidFill>
                  <a:srgbClr val="F8F8F8"/>
                </a:solidFill>
                <a:effectLst>
                  <a:prstShdw prst="shdw17" dist="17961" dir="13500000">
                    <a:srgbClr val="080808"/>
                  </a:prstShdw>
                </a:effectLst>
                <a:latin typeface="Arial Black"/>
              </a:rPr>
              <a:t>5-9 классы</a:t>
            </a:r>
          </a:p>
        </p:txBody>
      </p:sp>
      <p:sp>
        <p:nvSpPr>
          <p:cNvPr id="320556" name="WordArt 44"/>
          <p:cNvSpPr>
            <a:spLocks noChangeArrowheads="1" noChangeShapeType="1" noTextEdit="1"/>
          </p:cNvSpPr>
          <p:nvPr/>
        </p:nvSpPr>
        <p:spPr bwMode="gray">
          <a:xfrm rot="5400000">
            <a:off x="2564591" y="5112565"/>
            <a:ext cx="1357322" cy="27620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9050">
                  <a:noFill/>
                  <a:round/>
                  <a:headEnd/>
                  <a:tailEnd/>
                </a:ln>
                <a:solidFill>
                  <a:srgbClr val="F8F8F8"/>
                </a:solidFill>
                <a:effectLst>
                  <a:prstShdw prst="shdw17" dist="17961" dir="13500000">
                    <a:srgbClr val="080808"/>
                  </a:prstShdw>
                </a:effectLst>
                <a:latin typeface="Arial Black"/>
              </a:rPr>
              <a:t>8-9 класс</a:t>
            </a:r>
          </a:p>
        </p:txBody>
      </p:sp>
      <p:sp>
        <p:nvSpPr>
          <p:cNvPr id="320557" name="WordArt 45"/>
          <p:cNvSpPr>
            <a:spLocks noChangeArrowheads="1" noChangeShapeType="1" noTextEdit="1"/>
          </p:cNvSpPr>
          <p:nvPr/>
        </p:nvSpPr>
        <p:spPr bwMode="gray">
          <a:xfrm rot="5400000">
            <a:off x="3987800" y="2185988"/>
            <a:ext cx="788988" cy="284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 dirty="0">
                <a:ln w="19050">
                  <a:noFill/>
                  <a:round/>
                  <a:headEnd/>
                  <a:tailEnd/>
                </a:ln>
                <a:solidFill>
                  <a:srgbClr val="F8F8F8"/>
                </a:solidFill>
                <a:effectLst>
                  <a:prstShdw prst="shdw17" dist="17961" dir="13500000">
                    <a:srgbClr val="080808"/>
                  </a:prstShdw>
                </a:effectLst>
                <a:latin typeface="Arial Black"/>
              </a:rPr>
              <a:t>переход</a:t>
            </a:r>
          </a:p>
        </p:txBody>
      </p:sp>
      <p:sp>
        <p:nvSpPr>
          <p:cNvPr id="320558" name="Text Box 46"/>
          <p:cNvSpPr txBox="1">
            <a:spLocks noChangeArrowheads="1"/>
          </p:cNvSpPr>
          <p:nvPr/>
        </p:nvSpPr>
        <p:spPr bwMode="gray">
          <a:xfrm>
            <a:off x="4238612" y="2009775"/>
            <a:ext cx="1214446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ct val="50000"/>
              </a:spcBef>
            </a:pPr>
            <a:r>
              <a:rPr lang="ru-RU" sz="1400" b="1" dirty="0">
                <a:solidFill>
                  <a:srgbClr val="FFFFFF"/>
                </a:solidFill>
                <a:cs typeface="Arial" charset="0"/>
              </a:rPr>
              <a:t>Старшая школа</a:t>
            </a:r>
            <a:endParaRPr lang="en-US" sz="14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20560" name="Text Box 48"/>
          <p:cNvSpPr txBox="1">
            <a:spLocks noChangeArrowheads="1"/>
          </p:cNvSpPr>
          <p:nvPr/>
        </p:nvSpPr>
        <p:spPr bwMode="gray">
          <a:xfrm>
            <a:off x="3452794" y="5214951"/>
            <a:ext cx="762000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120000"/>
              </a:lnSpc>
              <a:spcBef>
                <a:spcPct val="50000"/>
              </a:spcBef>
            </a:pPr>
            <a:r>
              <a:rPr lang="en-US" sz="1400" b="1" dirty="0">
                <a:solidFill>
                  <a:srgbClr val="FFFFFF"/>
                </a:solidFill>
                <a:cs typeface="Arial" charset="0"/>
              </a:rPr>
              <a:t>     </a:t>
            </a:r>
          </a:p>
        </p:txBody>
      </p:sp>
      <p:sp>
        <p:nvSpPr>
          <p:cNvPr id="320561" name="Text Box 49"/>
          <p:cNvSpPr txBox="1">
            <a:spLocks noChangeArrowheads="1"/>
          </p:cNvSpPr>
          <p:nvPr/>
        </p:nvSpPr>
        <p:spPr bwMode="gray">
          <a:xfrm>
            <a:off x="4733926" y="4808539"/>
            <a:ext cx="4362471" cy="9048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ru-RU" sz="2400" dirty="0"/>
              <a:t>Подготовка к ГИА, профориентация</a:t>
            </a:r>
            <a:endParaRPr lang="en-US" sz="2400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20562" name="Text Box 50"/>
          <p:cNvSpPr txBox="1">
            <a:spLocks noChangeArrowheads="1"/>
          </p:cNvSpPr>
          <p:nvPr/>
        </p:nvSpPr>
        <p:spPr bwMode="gray">
          <a:xfrm>
            <a:off x="5811838" y="2016125"/>
            <a:ext cx="3238500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accent4"/>
                </a:solidFill>
                <a:cs typeface="Arial" charset="0"/>
              </a:rPr>
              <a:t>  </a:t>
            </a:r>
            <a:r>
              <a:rPr lang="ru-RU" dirty="0">
                <a:solidFill>
                  <a:schemeClr val="accent4"/>
                </a:solidFill>
              </a:rPr>
              <a:t>отслеживается адаптация и диагностируется уровень тревожности. </a:t>
            </a:r>
          </a:p>
        </p:txBody>
      </p:sp>
      <p:sp>
        <p:nvSpPr>
          <p:cNvPr id="320563" name="Text Box 51"/>
          <p:cNvSpPr txBox="1">
            <a:spLocks noChangeArrowheads="1"/>
          </p:cNvSpPr>
          <p:nvPr/>
        </p:nvSpPr>
        <p:spPr bwMode="gray">
          <a:xfrm>
            <a:off x="5194300" y="3398838"/>
            <a:ext cx="4330724" cy="13111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ru-RU" dirty="0">
                <a:solidFill>
                  <a:schemeClr val="accent4"/>
                </a:solidFill>
              </a:rPr>
              <a:t>исследование уровня школьной мотивации, тревожности, диагностика межличностных отношений в классном коллективе (социометрия). </a:t>
            </a:r>
            <a:endParaRPr lang="en-US" b="1" dirty="0">
              <a:solidFill>
                <a:schemeClr val="accent4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586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57166"/>
            <a:ext cx="7140166" cy="1074757"/>
          </a:xfrm>
        </p:spPr>
        <p:txBody>
          <a:bodyPr>
            <a:normAutofit/>
          </a:bodyPr>
          <a:lstStyle/>
          <a:p>
            <a:r>
              <a:rPr lang="ru-RU" sz="3300" b="1" dirty="0"/>
              <a:t>Диагностика в старшей школе</a:t>
            </a:r>
            <a:endParaRPr lang="en-US" sz="3300" dirty="0"/>
          </a:p>
        </p:txBody>
      </p:sp>
      <p:sp>
        <p:nvSpPr>
          <p:cNvPr id="320549" name="AutoShape 37"/>
          <p:cNvSpPr>
            <a:spLocks noChangeArrowheads="1"/>
          </p:cNvSpPr>
          <p:nvPr/>
        </p:nvSpPr>
        <p:spPr bwMode="gray">
          <a:xfrm>
            <a:off x="4381488" y="1928803"/>
            <a:ext cx="4991100" cy="1303337"/>
          </a:xfrm>
          <a:prstGeom prst="roundRect">
            <a:avLst>
              <a:gd name="adj" fmla="val 9144"/>
            </a:avLst>
          </a:prstGeom>
          <a:solidFill>
            <a:srgbClr val="F8F8F8"/>
          </a:solidFill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0550" name="AutoShape 38"/>
          <p:cNvSpPr>
            <a:spLocks noChangeArrowheads="1"/>
          </p:cNvSpPr>
          <p:nvPr/>
        </p:nvSpPr>
        <p:spPr bwMode="gray">
          <a:xfrm>
            <a:off x="4381500" y="3343275"/>
            <a:ext cx="4991100" cy="1327150"/>
          </a:xfrm>
          <a:prstGeom prst="roundRect">
            <a:avLst>
              <a:gd name="adj" fmla="val 9144"/>
            </a:avLst>
          </a:prstGeom>
          <a:solidFill>
            <a:srgbClr val="F8F8F8"/>
          </a:solidFill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0551" name="AutoShape 39"/>
          <p:cNvSpPr>
            <a:spLocks noChangeArrowheads="1"/>
          </p:cNvSpPr>
          <p:nvPr/>
        </p:nvSpPr>
        <p:spPr bwMode="gray">
          <a:xfrm>
            <a:off x="3609975" y="1447800"/>
            <a:ext cx="2438400" cy="1785938"/>
          </a:xfrm>
          <a:prstGeom prst="upArrow">
            <a:avLst>
              <a:gd name="adj1" fmla="val 49093"/>
              <a:gd name="adj2" fmla="val 22310"/>
            </a:avLst>
          </a:prstGeom>
          <a:gradFill rotWithShape="1">
            <a:gsLst>
              <a:gs pos="0">
                <a:schemeClr val="accent1">
                  <a:gamma/>
                  <a:shade val="66275"/>
                  <a:invGamma/>
                </a:schemeClr>
              </a:gs>
              <a:gs pos="100000">
                <a:schemeClr val="accent1"/>
              </a:gs>
            </a:gsLst>
            <a:lin ang="18900000" scaled="1"/>
          </a:gradFill>
          <a:ln w="19050">
            <a:noFill/>
            <a:miter lim="800000"/>
            <a:headEnd/>
            <a:tailEnd/>
          </a:ln>
          <a:effectLst/>
          <a:scene3d>
            <a:camera prst="legacyPerspectiveBottomRight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20552" name="AutoShape 40"/>
          <p:cNvSpPr>
            <a:spLocks noChangeArrowheads="1"/>
          </p:cNvSpPr>
          <p:nvPr/>
        </p:nvSpPr>
        <p:spPr bwMode="gray">
          <a:xfrm>
            <a:off x="2971800" y="2828925"/>
            <a:ext cx="2476500" cy="1778000"/>
          </a:xfrm>
          <a:prstGeom prst="upArrow">
            <a:avLst>
              <a:gd name="adj1" fmla="val 51824"/>
              <a:gd name="adj2" fmla="val 23468"/>
            </a:avLst>
          </a:prstGeom>
          <a:gradFill rotWithShape="1">
            <a:gsLst>
              <a:gs pos="0">
                <a:schemeClr val="accent2">
                  <a:gamma/>
                  <a:shade val="56078"/>
                  <a:invGamma/>
                </a:schemeClr>
              </a:gs>
              <a:gs pos="100000">
                <a:schemeClr val="accent2"/>
              </a:gs>
            </a:gsLst>
            <a:lin ang="18900000" scaled="1"/>
          </a:gradFill>
          <a:ln w="19050">
            <a:noFill/>
            <a:miter lim="800000"/>
            <a:headEnd/>
            <a:tailEnd/>
          </a:ln>
          <a:effectLst/>
          <a:scene3d>
            <a:camera prst="legacyPerspectiveBottomRight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20553" name="AutoShape 41"/>
          <p:cNvSpPr>
            <a:spLocks noChangeArrowheads="1"/>
          </p:cNvSpPr>
          <p:nvPr/>
        </p:nvSpPr>
        <p:spPr bwMode="gray">
          <a:xfrm>
            <a:off x="4595802" y="4738689"/>
            <a:ext cx="4775211" cy="1316037"/>
          </a:xfrm>
          <a:prstGeom prst="roundRect">
            <a:avLst>
              <a:gd name="adj" fmla="val 9144"/>
            </a:avLst>
          </a:prstGeom>
          <a:solidFill>
            <a:srgbClr val="F8F8F8"/>
          </a:solidFill>
          <a:ln w="2857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dirty="0">
                <a:solidFill>
                  <a:schemeClr val="accent4"/>
                </a:solidFill>
              </a:rPr>
              <a:t>отслеживается адаптация и</a:t>
            </a:r>
          </a:p>
          <a:p>
            <a:r>
              <a:rPr lang="ru-RU" dirty="0">
                <a:solidFill>
                  <a:schemeClr val="accent4"/>
                </a:solidFill>
              </a:rPr>
              <a:t> диагностируется уровень тревожности. </a:t>
            </a:r>
            <a:endParaRPr lang="ru-RU" dirty="0"/>
          </a:p>
        </p:txBody>
      </p:sp>
      <p:sp>
        <p:nvSpPr>
          <p:cNvPr id="320554" name="AutoShape 42"/>
          <p:cNvSpPr>
            <a:spLocks noChangeArrowheads="1"/>
          </p:cNvSpPr>
          <p:nvPr/>
        </p:nvSpPr>
        <p:spPr bwMode="gray">
          <a:xfrm>
            <a:off x="2428875" y="4198939"/>
            <a:ext cx="2438400" cy="1804987"/>
          </a:xfrm>
          <a:prstGeom prst="upArrow">
            <a:avLst>
              <a:gd name="adj1" fmla="val 52602"/>
              <a:gd name="adj2" fmla="val 25245"/>
            </a:avLst>
          </a:prstGeom>
          <a:gradFill rotWithShape="1">
            <a:gsLst>
              <a:gs pos="0">
                <a:schemeClr val="folHlink">
                  <a:gamma/>
                  <a:shade val="57255"/>
                  <a:invGamma/>
                </a:schemeClr>
              </a:gs>
              <a:gs pos="100000">
                <a:schemeClr val="folHlink"/>
              </a:gs>
            </a:gsLst>
            <a:lin ang="18900000" scaled="1"/>
          </a:gradFill>
          <a:ln w="19050">
            <a:noFill/>
            <a:miter lim="800000"/>
            <a:headEnd/>
            <a:tailEnd/>
          </a:ln>
          <a:effectLst/>
          <a:scene3d>
            <a:camera prst="legacyPerspectiveBottomRight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20555" name="WordArt 43"/>
          <p:cNvSpPr>
            <a:spLocks noChangeArrowheads="1" noChangeShapeType="1" noTextEdit="1"/>
          </p:cNvSpPr>
          <p:nvPr/>
        </p:nvSpPr>
        <p:spPr bwMode="gray">
          <a:xfrm rot="5400000">
            <a:off x="3354388" y="3570288"/>
            <a:ext cx="914400" cy="231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9050">
                  <a:noFill/>
                  <a:round/>
                  <a:headEnd/>
                  <a:tailEnd/>
                </a:ln>
                <a:solidFill>
                  <a:srgbClr val="F8F8F8"/>
                </a:solidFill>
                <a:effectLst>
                  <a:prstShdw prst="shdw17" dist="17961" dir="13500000">
                    <a:srgbClr val="080808"/>
                  </a:prstShdw>
                </a:effectLst>
                <a:latin typeface="Arial Black"/>
              </a:rPr>
              <a:t>10-11 классы</a:t>
            </a:r>
          </a:p>
        </p:txBody>
      </p:sp>
      <p:sp>
        <p:nvSpPr>
          <p:cNvPr id="320556" name="WordArt 44"/>
          <p:cNvSpPr>
            <a:spLocks noChangeArrowheads="1" noChangeShapeType="1" noTextEdit="1"/>
          </p:cNvSpPr>
          <p:nvPr/>
        </p:nvSpPr>
        <p:spPr bwMode="gray">
          <a:xfrm rot="5400000">
            <a:off x="2595538" y="5143512"/>
            <a:ext cx="1357322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9050">
                  <a:noFill/>
                  <a:round/>
                  <a:headEnd/>
                  <a:tailEnd/>
                </a:ln>
                <a:solidFill>
                  <a:srgbClr val="F8F8F8"/>
                </a:solidFill>
                <a:effectLst>
                  <a:prstShdw prst="shdw17" dist="17961" dir="13500000">
                    <a:srgbClr val="080808"/>
                  </a:prstShdw>
                </a:effectLst>
                <a:latin typeface="Arial Black"/>
              </a:rPr>
              <a:t>10 класс</a:t>
            </a:r>
          </a:p>
        </p:txBody>
      </p:sp>
      <p:sp>
        <p:nvSpPr>
          <p:cNvPr id="320557" name="WordArt 45"/>
          <p:cNvSpPr>
            <a:spLocks noChangeArrowheads="1" noChangeShapeType="1" noTextEdit="1"/>
          </p:cNvSpPr>
          <p:nvPr/>
        </p:nvSpPr>
        <p:spPr bwMode="gray">
          <a:xfrm rot="5400000">
            <a:off x="4022713" y="2287577"/>
            <a:ext cx="788988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 dirty="0">
                <a:ln w="19050">
                  <a:noFill/>
                  <a:round/>
                  <a:headEnd/>
                  <a:tailEnd/>
                </a:ln>
                <a:solidFill>
                  <a:srgbClr val="F8F8F8"/>
                </a:solidFill>
                <a:effectLst>
                  <a:prstShdw prst="shdw17" dist="17961" dir="13500000">
                    <a:srgbClr val="080808"/>
                  </a:prstShdw>
                </a:effectLst>
                <a:latin typeface="Arial Black"/>
              </a:rPr>
              <a:t>выпускник</a:t>
            </a:r>
          </a:p>
        </p:txBody>
      </p:sp>
      <p:sp>
        <p:nvSpPr>
          <p:cNvPr id="320560" name="Text Box 48"/>
          <p:cNvSpPr txBox="1">
            <a:spLocks noChangeArrowheads="1"/>
          </p:cNvSpPr>
          <p:nvPr/>
        </p:nvSpPr>
        <p:spPr bwMode="gray">
          <a:xfrm>
            <a:off x="3452794" y="5214951"/>
            <a:ext cx="762000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120000"/>
              </a:lnSpc>
              <a:spcBef>
                <a:spcPct val="50000"/>
              </a:spcBef>
            </a:pPr>
            <a:r>
              <a:rPr lang="en-US" sz="1400" b="1" dirty="0">
                <a:solidFill>
                  <a:srgbClr val="FFFFFF"/>
                </a:solidFill>
                <a:cs typeface="Arial" charset="0"/>
              </a:rPr>
              <a:t>     </a:t>
            </a:r>
          </a:p>
        </p:txBody>
      </p:sp>
      <p:sp>
        <p:nvSpPr>
          <p:cNvPr id="320562" name="Text Box 50"/>
          <p:cNvSpPr txBox="1">
            <a:spLocks noChangeArrowheads="1"/>
          </p:cNvSpPr>
          <p:nvPr/>
        </p:nvSpPr>
        <p:spPr bwMode="gray">
          <a:xfrm>
            <a:off x="5811838" y="2016125"/>
            <a:ext cx="323850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accent4"/>
                </a:solidFill>
                <a:cs typeface="Arial" charset="0"/>
              </a:rPr>
              <a:t>  </a:t>
            </a:r>
            <a:r>
              <a:rPr lang="ru-RU" dirty="0">
                <a:solidFill>
                  <a:schemeClr val="accent4"/>
                </a:solidFill>
              </a:rPr>
              <a:t>подготовка к ЕГЭ</a:t>
            </a:r>
          </a:p>
        </p:txBody>
      </p:sp>
      <p:sp>
        <p:nvSpPr>
          <p:cNvPr id="320563" name="Text Box 51"/>
          <p:cNvSpPr txBox="1">
            <a:spLocks noChangeArrowheads="1"/>
          </p:cNvSpPr>
          <p:nvPr/>
        </p:nvSpPr>
        <p:spPr bwMode="gray">
          <a:xfrm>
            <a:off x="4867275" y="3427561"/>
            <a:ext cx="4631584" cy="13111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ru-RU" dirty="0">
                <a:solidFill>
                  <a:schemeClr val="accent4"/>
                </a:solidFill>
              </a:rPr>
              <a:t>исследование уровня школьной мотивации, тревожности, диагностика межличностных отношений в классном коллективе (социометрия). </a:t>
            </a:r>
            <a:endParaRPr lang="en-US" b="1" dirty="0">
              <a:solidFill>
                <a:schemeClr val="accent4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5638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602428"/>
            <a:ext cx="9601196" cy="1683571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ru-RU" b="1" dirty="0"/>
              <a:t>1. Общее интеллектуальное развитие учащегося: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ru-RU" dirty="0"/>
              <a:t>- Таблицы </a:t>
            </a:r>
            <a:r>
              <a:rPr lang="ru-RU" dirty="0" err="1"/>
              <a:t>Равена</a:t>
            </a:r>
            <a:r>
              <a:rPr lang="ru-RU" dirty="0"/>
              <a:t> (до 8 лет – детский вариант, после 8 лет – взрослый);</a:t>
            </a:r>
          </a:p>
          <a:p>
            <a:r>
              <a:rPr lang="ru-RU" dirty="0"/>
              <a:t>- 3–6 классы – ГИТ;</a:t>
            </a:r>
          </a:p>
          <a:p>
            <a:r>
              <a:rPr lang="ru-RU" dirty="0"/>
              <a:t>- 7–11 классы – ШТУР;</a:t>
            </a:r>
          </a:p>
          <a:p>
            <a:r>
              <a:rPr lang="ru-RU" dirty="0"/>
              <a:t>- Культурно-свободный тест на интеллект </a:t>
            </a:r>
            <a:r>
              <a:rPr lang="ru-RU" dirty="0" err="1"/>
              <a:t>Кетелла</a:t>
            </a:r>
            <a:r>
              <a:rPr lang="ru-RU" dirty="0"/>
              <a:t>;</a:t>
            </a:r>
          </a:p>
          <a:p>
            <a:r>
              <a:rPr lang="ru-RU" dirty="0"/>
              <a:t>- Тест структуры интеллекта </a:t>
            </a:r>
            <a:r>
              <a:rPr lang="ru-RU" dirty="0" err="1"/>
              <a:t>Амтхауэра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58785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0"/>
            <a:ext cx="9601196" cy="1775013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ru-RU" b="1" dirty="0"/>
              <a:t>2. Оценка уровня развития познавательных психических процессов: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78424"/>
            <a:ext cx="11737075" cy="5086921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000" dirty="0"/>
              <a:t>- уровня развития внимания по таблицам </a:t>
            </a:r>
            <a:r>
              <a:rPr lang="ru-RU" sz="2000" dirty="0" err="1"/>
              <a:t>Шульте</a:t>
            </a:r>
            <a:r>
              <a:rPr lang="ru-RU" sz="2000" dirty="0"/>
              <a:t> и тесту </a:t>
            </a:r>
            <a:r>
              <a:rPr lang="ru-RU" sz="2000" dirty="0" err="1"/>
              <a:t>Э.Ландольта</a:t>
            </a:r>
            <a:r>
              <a:rPr lang="ru-RU" sz="2000" dirty="0"/>
              <a:t> (концентрация, переключение, распределение, произвольность);</a:t>
            </a:r>
          </a:p>
          <a:p>
            <a:r>
              <a:rPr lang="ru-RU" sz="2000" dirty="0"/>
              <a:t>- памяти (объем, оперативная, долговременная, кратковременная, особенности запоминания);</a:t>
            </a:r>
          </a:p>
          <a:p>
            <a:r>
              <a:rPr lang="ru-RU" sz="2000" dirty="0"/>
              <a:t>- восприятия (ведущая сенсорная система);</a:t>
            </a:r>
          </a:p>
          <a:p>
            <a:r>
              <a:rPr lang="ru-RU" sz="2000" dirty="0"/>
              <a:t>- речи (способность к вербальной рефлексии, словарный запас)</a:t>
            </a:r>
          </a:p>
          <a:p>
            <a:r>
              <a:rPr lang="ru-RU" sz="2000" dirty="0"/>
              <a:t>- понятийных форм мышления (по методике В. М. Астапова)</a:t>
            </a:r>
          </a:p>
          <a:p>
            <a:r>
              <a:rPr lang="ru-RU" sz="2000" dirty="0"/>
              <a:t>- диагностика эмоционального состояния и адаптационных ресурсов ребенка;</a:t>
            </a:r>
          </a:p>
          <a:p>
            <a:r>
              <a:rPr lang="ru-RU" sz="2000" dirty="0"/>
              <a:t>- методика САН;</a:t>
            </a:r>
          </a:p>
          <a:p>
            <a:r>
              <a:rPr lang="ru-RU" sz="2000" dirty="0"/>
              <a:t>- тест школьной тревожности </a:t>
            </a:r>
            <a:r>
              <a:rPr lang="ru-RU" sz="2000" dirty="0" err="1"/>
              <a:t>Филлипса</a:t>
            </a:r>
            <a:r>
              <a:rPr lang="ru-RU" sz="2000" dirty="0"/>
              <a:t>;</a:t>
            </a:r>
          </a:p>
          <a:p>
            <a:r>
              <a:rPr lang="ru-RU" sz="2000" dirty="0"/>
              <a:t>- тест «Субъективное время» – классическая психофизиологическая проба на работоспособность;</a:t>
            </a:r>
          </a:p>
          <a:p>
            <a:r>
              <a:rPr lang="ru-RU" sz="2000" dirty="0"/>
              <a:t>- анкета на оценку эмоционального отношения к школьным предметам и педагогам (Т.Ю. Федотова, М.И. </a:t>
            </a:r>
            <a:r>
              <a:rPr lang="ru-RU" sz="2000" dirty="0" err="1"/>
              <a:t>Шихалеева</a:t>
            </a:r>
            <a:r>
              <a:rPr lang="ru-RU" sz="2000" dirty="0"/>
              <a:t>).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691669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878941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Школьной мотивации и адаптации:</a:t>
            </a:r>
            <a:b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861073"/>
            <a:ext cx="9601196" cy="401479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анкета по оценке уровня школьной мотивации (Н.Г.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Лусканова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карта наблюдений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Д.Скотта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тесты готовности к обучению в школе;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тесты готовности ко второй ступени обучения и адаптации младших подростков;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диагностика личностных отклонений подросткового возраста;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методика диагностики показателей и форм агрессии (А.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Басса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А.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Дарки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адаптации А. К.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Осницкого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опросник для идентификации акцентуаций характера у подростков (по А.Е.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Личко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методика диагностики предрасположенности личности к конфликтному поведению (методика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К.Томаса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адаптации Гришиной Н. В.).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Методика исследования уровня субъективного контроля (УСК) (адаптация методики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Д.Роттера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авторстве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Бежина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Е. Ф.,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Голынкиной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С. А., Эткинда А.М.).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28917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1463" y="842282"/>
            <a:ext cx="9601196" cy="130386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/>
              <a:t>4.Личностные особенности ребенка: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06723"/>
            <a:ext cx="10515600" cy="3650922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/>
              <a:t>- опросник </a:t>
            </a:r>
            <a:r>
              <a:rPr lang="ru-RU" dirty="0" err="1"/>
              <a:t>Кеттелла</a:t>
            </a:r>
            <a:r>
              <a:rPr lang="ru-RU" dirty="0"/>
              <a:t> (полный и сокращенный варианты; для младших школьников, подростков и взрослых людей).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92314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295402" y="584200"/>
            <a:ext cx="9601196" cy="876301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5. </a:t>
            </a:r>
            <a:r>
              <a:rPr lang="ru-RU" sz="4000" b="1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Профориентационные</a:t>
            </a:r>
            <a:r>
              <a:rPr lang="ru-RU" sz="40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 диагностики</a:t>
            </a:r>
            <a:br>
              <a:rPr lang="ru-RU" sz="40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1298448" y="1625600"/>
            <a:ext cx="4718304" cy="424484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ru-RU" dirty="0"/>
              <a:t>- </a:t>
            </a:r>
            <a:r>
              <a:rPr lang="ru-RU" sz="3400" b="1" dirty="0"/>
              <a:t>Для 5–7 классов:</a:t>
            </a:r>
          </a:p>
          <a:p>
            <a:r>
              <a:rPr lang="ru-RU" sz="3400" dirty="0"/>
              <a:t>- изучение профессиональной мотивации учащегося (Л. А. </a:t>
            </a:r>
            <a:r>
              <a:rPr lang="ru-RU" sz="3400" dirty="0" err="1"/>
              <a:t>Головей</a:t>
            </a:r>
            <a:r>
              <a:rPr lang="ru-RU" sz="3400" dirty="0"/>
              <a:t>);</a:t>
            </a:r>
          </a:p>
          <a:p>
            <a:r>
              <a:rPr lang="ru-RU" sz="3400" dirty="0"/>
              <a:t>- исследование мотивации к достижению/избеганию неудач А. </a:t>
            </a:r>
            <a:r>
              <a:rPr lang="ru-RU" sz="3400" dirty="0" err="1"/>
              <a:t>Мехрибиана</a:t>
            </a:r>
            <a:r>
              <a:rPr lang="ru-RU" sz="3400" dirty="0"/>
              <a:t>;</a:t>
            </a:r>
          </a:p>
          <a:p>
            <a:r>
              <a:rPr lang="ru-RU" sz="3400" dirty="0"/>
              <a:t>- методика «Ценностные ориентации» (</a:t>
            </a:r>
            <a:r>
              <a:rPr lang="ru-RU" sz="3400" dirty="0" err="1"/>
              <a:t>М.Рокича</a:t>
            </a:r>
            <a:r>
              <a:rPr lang="ru-RU" sz="3400" dirty="0"/>
              <a:t>);</a:t>
            </a:r>
          </a:p>
          <a:p>
            <a:r>
              <a:rPr lang="ru-RU" sz="3400" dirty="0"/>
              <a:t>- определение уровня общего интеллектуального развития (Краткий отборочный тест </a:t>
            </a:r>
            <a:r>
              <a:rPr lang="ru-RU" sz="3400" dirty="0" err="1"/>
              <a:t>Вандерлика</a:t>
            </a:r>
            <a:r>
              <a:rPr lang="ru-RU" sz="3400" dirty="0"/>
              <a:t>);</a:t>
            </a:r>
          </a:p>
          <a:p>
            <a:r>
              <a:rPr lang="ru-RU" sz="3400" dirty="0"/>
              <a:t>- изучение отношения к учению и учебным предметам (Г.Н. Кузнецова);</a:t>
            </a:r>
          </a:p>
          <a:p>
            <a:endParaRPr lang="ru-RU" sz="3400" dirty="0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181344" y="1625600"/>
            <a:ext cx="5210556" cy="424484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lvl="0">
              <a:buClr>
                <a:srgbClr val="83992A"/>
              </a:buClr>
            </a:pPr>
            <a:r>
              <a:rPr lang="ru-RU" sz="1600" b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для 7 – 11 классов;</a:t>
            </a:r>
          </a:p>
          <a:p>
            <a:pPr lvl="0">
              <a:buClr>
                <a:srgbClr val="83992A"/>
              </a:buClr>
            </a:pP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- дифференциально – диагностический опросник (Е.А. Климов);</a:t>
            </a:r>
          </a:p>
          <a:p>
            <a:pPr lvl="0">
              <a:buClr>
                <a:srgbClr val="83992A"/>
              </a:buClr>
            </a:pP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- карта интересов (А. Е.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Голомшток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)</a:t>
            </a:r>
          </a:p>
          <a:p>
            <a:pPr lvl="0">
              <a:buClr>
                <a:srgbClr val="83992A"/>
              </a:buClr>
            </a:pP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- изучение мотивов профессиональной деятельности учащегося (Л. А.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Головей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);</a:t>
            </a:r>
          </a:p>
          <a:p>
            <a:pPr lvl="0">
              <a:buClr>
                <a:srgbClr val="83992A"/>
              </a:buClr>
            </a:pP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- исследование самооценки (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Дембо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– Рубинштейн);</a:t>
            </a:r>
          </a:p>
          <a:p>
            <a:pPr lvl="0">
              <a:buClr>
                <a:srgbClr val="83992A"/>
              </a:buClr>
            </a:pP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- диагностика работоспособности (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теппинг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-тест Е.П. Ильина);</a:t>
            </a:r>
          </a:p>
          <a:p>
            <a:pPr lvl="0">
              <a:buClr>
                <a:srgbClr val="83992A"/>
              </a:buClr>
            </a:pP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- исследование межличностных отношений (Т. </a:t>
            </a:r>
            <a:r>
              <a:rPr lang="ru-RU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Лири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);</a:t>
            </a:r>
          </a:p>
          <a:p>
            <a:pPr lvl="0">
              <a:buClr>
                <a:srgbClr val="83992A"/>
              </a:buClr>
            </a:pP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- изучение мотивации обучения в ВУЗе (Т.И. Ильина);</a:t>
            </a:r>
          </a:p>
          <a:p>
            <a:pPr lvl="0">
              <a:buClr>
                <a:srgbClr val="83992A"/>
              </a:buClr>
            </a:pP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- конструктивный рисунок человека (А. А. Карелина).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543720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287" y="463445"/>
            <a:ext cx="8944823" cy="5561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>
              <a:lnSpc>
                <a:spcPct val="107000"/>
              </a:lnSpc>
              <a:spcAft>
                <a:spcPts val="960"/>
              </a:spcAft>
            </a:pPr>
            <a:r>
              <a:rPr lang="ru-RU" sz="2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Протокол психодиагностического обследования</a:t>
            </a:r>
            <a:endParaRPr lang="ru-RU" sz="1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35" algn="ctr">
              <a:lnSpc>
                <a:spcPct val="107000"/>
              </a:lnSpc>
              <a:spcAft>
                <a:spcPts val="940"/>
              </a:spcAft>
            </a:pP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(обучающегося/ класса/группы)  </a:t>
            </a:r>
            <a:endParaRPr lang="ru-RU" sz="1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316865" algn="just">
              <a:lnSpc>
                <a:spcPct val="140000"/>
              </a:lnSpc>
            </a:pP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Дата:__________</a:t>
            </a:r>
            <a:endParaRPr lang="ru-RU" sz="1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316865" algn="just">
              <a:lnSpc>
                <a:spcPct val="140000"/>
              </a:lnSpc>
              <a:spcAft>
                <a:spcPts val="0"/>
              </a:spcAft>
            </a:pP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Ф.И.О. ребенка/ учащиеся «_» класса в количестве _    человек.</a:t>
            </a:r>
            <a:endParaRPr lang="ru-RU" sz="1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16865">
              <a:lnSpc>
                <a:spcPct val="107000"/>
              </a:lnSpc>
              <a:spcAft>
                <a:spcPts val="475"/>
              </a:spcAft>
            </a:pP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Цель диагностики: </a:t>
            </a:r>
            <a:endParaRPr lang="ru-RU" sz="1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16865" marR="1953260">
              <a:lnSpc>
                <a:spcPct val="129000"/>
              </a:lnSpc>
              <a:spcAft>
                <a:spcPts val="0"/>
              </a:spcAft>
            </a:pP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Используемая методика:</a:t>
            </a:r>
          </a:p>
          <a:p>
            <a:pPr marL="316865">
              <a:lnSpc>
                <a:spcPct val="107000"/>
              </a:lnSpc>
              <a:spcAft>
                <a:spcPts val="475"/>
              </a:spcAft>
            </a:pP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результате исследования выявлено: </a:t>
            </a:r>
            <a:endParaRPr lang="ru-RU" sz="1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316865" algn="just">
              <a:lnSpc>
                <a:spcPct val="124000"/>
              </a:lnSpc>
              <a:spcAft>
                <a:spcPts val="0"/>
              </a:spcAft>
            </a:pP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основании проведенной диагностики можно сделать следующие выводы:</a:t>
            </a:r>
            <a:endParaRPr lang="ru-RU" sz="1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20085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/>
              <a:t>Психологические карты класса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95401" y="1874067"/>
            <a:ext cx="9601196" cy="4001801"/>
          </a:xfrm>
        </p:spPr>
        <p:txBody>
          <a:bodyPr/>
          <a:lstStyle/>
          <a:p>
            <a:r>
              <a:rPr lang="ru-RU" sz="2000" dirty="0"/>
              <a:t>Результаты диагностики  оформляются в папки классов, индивидуальные карты  диагностируемых, что даёт возможность в любое время проконсультировать учащегося, его родителей и классного руководителя по возникшим вопросам.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88522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18" name="AutoShape 30"/>
          <p:cNvSpPr>
            <a:spLocks noChangeArrowheads="1"/>
          </p:cNvSpPr>
          <p:nvPr/>
        </p:nvSpPr>
        <p:spPr bwMode="gray">
          <a:xfrm>
            <a:off x="1107540" y="911323"/>
            <a:ext cx="8748464" cy="5256584"/>
          </a:xfrm>
          <a:prstGeom prst="roundRect">
            <a:avLst>
              <a:gd name="adj" fmla="val 4657"/>
            </a:avLst>
          </a:prstGeom>
          <a:solidFill>
            <a:schemeClr val="bg1">
              <a:alpha val="50000"/>
            </a:schemeClr>
          </a:solidFill>
          <a:ln w="3175">
            <a:solidFill>
              <a:srgbClr val="000000">
                <a:alpha val="30000"/>
              </a:srgbClr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2" y="982133"/>
            <a:ext cx="9601196" cy="351368"/>
          </a:xfrm>
        </p:spPr>
        <p:txBody>
          <a:bodyPr>
            <a:normAutofit fontScale="90000"/>
          </a:bodyPr>
          <a:lstStyle/>
          <a:p>
            <a:r>
              <a:rPr lang="ru-RU" sz="2000" b="1" dirty="0"/>
              <a:t>Консультирование и просвещение учащихся, родителей и педагогов</a:t>
            </a:r>
            <a:endParaRPr lang="en-US" sz="2000" dirty="0"/>
          </a:p>
        </p:txBody>
      </p:sp>
      <p:sp>
        <p:nvSpPr>
          <p:cNvPr id="37892" name="Freeform 4"/>
          <p:cNvSpPr>
            <a:spLocks/>
          </p:cNvSpPr>
          <p:nvPr/>
        </p:nvSpPr>
        <p:spPr bwMode="gray">
          <a:xfrm>
            <a:off x="2967039" y="2251075"/>
            <a:ext cx="1520825" cy="204788"/>
          </a:xfrm>
          <a:custGeom>
            <a:avLst/>
            <a:gdLst/>
            <a:ahLst/>
            <a:cxnLst>
              <a:cxn ang="0">
                <a:pos x="1120" y="252"/>
              </a:cxn>
              <a:cxn ang="0">
                <a:pos x="1116" y="250"/>
              </a:cxn>
              <a:cxn ang="0">
                <a:pos x="1100" y="246"/>
              </a:cxn>
              <a:cxn ang="0">
                <a:pos x="1074" y="240"/>
              </a:cxn>
              <a:cxn ang="0">
                <a:pos x="1038" y="232"/>
              </a:cxn>
              <a:cxn ang="0">
                <a:pos x="992" y="222"/>
              </a:cxn>
              <a:cxn ang="0">
                <a:pos x="938" y="212"/>
              </a:cxn>
              <a:cxn ang="0">
                <a:pos x="876" y="204"/>
              </a:cxn>
              <a:cxn ang="0">
                <a:pos x="806" y="196"/>
              </a:cxn>
              <a:cxn ang="0">
                <a:pos x="730" y="190"/>
              </a:cxn>
              <a:cxn ang="0">
                <a:pos x="646" y="184"/>
              </a:cxn>
              <a:cxn ang="0">
                <a:pos x="556" y="184"/>
              </a:cxn>
              <a:cxn ang="0">
                <a:pos x="466" y="184"/>
              </a:cxn>
              <a:cxn ang="0">
                <a:pos x="384" y="190"/>
              </a:cxn>
              <a:cxn ang="0">
                <a:pos x="308" y="196"/>
              </a:cxn>
              <a:cxn ang="0">
                <a:pos x="238" y="204"/>
              </a:cxn>
              <a:cxn ang="0">
                <a:pos x="178" y="212"/>
              </a:cxn>
              <a:cxn ang="0">
                <a:pos x="126" y="222"/>
              </a:cxn>
              <a:cxn ang="0">
                <a:pos x="82" y="232"/>
              </a:cxn>
              <a:cxn ang="0">
                <a:pos x="46" y="240"/>
              </a:cxn>
              <a:cxn ang="0">
                <a:pos x="20" y="246"/>
              </a:cxn>
              <a:cxn ang="0">
                <a:pos x="6" y="250"/>
              </a:cxn>
              <a:cxn ang="0">
                <a:pos x="0" y="252"/>
              </a:cxn>
              <a:cxn ang="0">
                <a:pos x="0" y="62"/>
              </a:cxn>
              <a:cxn ang="0">
                <a:pos x="560" y="0"/>
              </a:cxn>
              <a:cxn ang="0">
                <a:pos x="1120" y="62"/>
              </a:cxn>
              <a:cxn ang="0">
                <a:pos x="1120" y="252"/>
              </a:cxn>
              <a:cxn ang="0">
                <a:pos x="1120" y="252"/>
              </a:cxn>
            </a:cxnLst>
            <a:rect l="0" t="0" r="r" b="b"/>
            <a:pathLst>
              <a:path w="1120" h="252">
                <a:moveTo>
                  <a:pt x="1120" y="252"/>
                </a:moveTo>
                <a:lnTo>
                  <a:pt x="1116" y="250"/>
                </a:lnTo>
                <a:lnTo>
                  <a:pt x="1100" y="246"/>
                </a:lnTo>
                <a:lnTo>
                  <a:pt x="1074" y="240"/>
                </a:lnTo>
                <a:lnTo>
                  <a:pt x="1038" y="232"/>
                </a:lnTo>
                <a:lnTo>
                  <a:pt x="992" y="222"/>
                </a:lnTo>
                <a:lnTo>
                  <a:pt x="938" y="212"/>
                </a:lnTo>
                <a:lnTo>
                  <a:pt x="876" y="204"/>
                </a:lnTo>
                <a:lnTo>
                  <a:pt x="806" y="196"/>
                </a:lnTo>
                <a:lnTo>
                  <a:pt x="730" y="190"/>
                </a:lnTo>
                <a:lnTo>
                  <a:pt x="646" y="184"/>
                </a:lnTo>
                <a:lnTo>
                  <a:pt x="556" y="184"/>
                </a:lnTo>
                <a:lnTo>
                  <a:pt x="466" y="184"/>
                </a:lnTo>
                <a:lnTo>
                  <a:pt x="384" y="190"/>
                </a:lnTo>
                <a:lnTo>
                  <a:pt x="308" y="196"/>
                </a:lnTo>
                <a:lnTo>
                  <a:pt x="238" y="204"/>
                </a:lnTo>
                <a:lnTo>
                  <a:pt x="178" y="212"/>
                </a:lnTo>
                <a:lnTo>
                  <a:pt x="126" y="222"/>
                </a:lnTo>
                <a:lnTo>
                  <a:pt x="82" y="232"/>
                </a:lnTo>
                <a:lnTo>
                  <a:pt x="46" y="240"/>
                </a:lnTo>
                <a:lnTo>
                  <a:pt x="20" y="246"/>
                </a:lnTo>
                <a:lnTo>
                  <a:pt x="6" y="250"/>
                </a:lnTo>
                <a:lnTo>
                  <a:pt x="0" y="252"/>
                </a:lnTo>
                <a:lnTo>
                  <a:pt x="0" y="62"/>
                </a:lnTo>
                <a:lnTo>
                  <a:pt x="560" y="0"/>
                </a:lnTo>
                <a:lnTo>
                  <a:pt x="1120" y="62"/>
                </a:lnTo>
                <a:lnTo>
                  <a:pt x="1120" y="252"/>
                </a:lnTo>
                <a:lnTo>
                  <a:pt x="1120" y="252"/>
                </a:lnTo>
                <a:close/>
              </a:path>
            </a:pathLst>
          </a:custGeom>
          <a:solidFill>
            <a:srgbClr val="969696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gray">
          <a:xfrm>
            <a:off x="2865439" y="1973263"/>
            <a:ext cx="1724025" cy="423862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tint val="48627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ru-RU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865439" y="3116263"/>
            <a:ext cx="1724025" cy="482600"/>
            <a:chOff x="816" y="2304"/>
            <a:chExt cx="1440" cy="448"/>
          </a:xfrm>
        </p:grpSpPr>
        <p:sp>
          <p:nvSpPr>
            <p:cNvPr id="37895" name="Freeform 7"/>
            <p:cNvSpPr>
              <a:spLocks/>
            </p:cNvSpPr>
            <p:nvPr/>
          </p:nvSpPr>
          <p:spPr bwMode="ltGray">
            <a:xfrm>
              <a:off x="901" y="2562"/>
              <a:ext cx="1270" cy="190"/>
            </a:xfrm>
            <a:custGeom>
              <a:avLst/>
              <a:gdLst/>
              <a:ahLst/>
              <a:cxnLst>
                <a:cxn ang="0">
                  <a:pos x="1120" y="252"/>
                </a:cxn>
                <a:cxn ang="0">
                  <a:pos x="1116" y="250"/>
                </a:cxn>
                <a:cxn ang="0">
                  <a:pos x="1100" y="246"/>
                </a:cxn>
                <a:cxn ang="0">
                  <a:pos x="1074" y="240"/>
                </a:cxn>
                <a:cxn ang="0">
                  <a:pos x="1038" y="232"/>
                </a:cxn>
                <a:cxn ang="0">
                  <a:pos x="992" y="222"/>
                </a:cxn>
                <a:cxn ang="0">
                  <a:pos x="938" y="212"/>
                </a:cxn>
                <a:cxn ang="0">
                  <a:pos x="876" y="204"/>
                </a:cxn>
                <a:cxn ang="0">
                  <a:pos x="806" y="196"/>
                </a:cxn>
                <a:cxn ang="0">
                  <a:pos x="730" y="190"/>
                </a:cxn>
                <a:cxn ang="0">
                  <a:pos x="646" y="184"/>
                </a:cxn>
                <a:cxn ang="0">
                  <a:pos x="556" y="184"/>
                </a:cxn>
                <a:cxn ang="0">
                  <a:pos x="466" y="184"/>
                </a:cxn>
                <a:cxn ang="0">
                  <a:pos x="384" y="190"/>
                </a:cxn>
                <a:cxn ang="0">
                  <a:pos x="308" y="196"/>
                </a:cxn>
                <a:cxn ang="0">
                  <a:pos x="238" y="204"/>
                </a:cxn>
                <a:cxn ang="0">
                  <a:pos x="178" y="212"/>
                </a:cxn>
                <a:cxn ang="0">
                  <a:pos x="126" y="222"/>
                </a:cxn>
                <a:cxn ang="0">
                  <a:pos x="82" y="232"/>
                </a:cxn>
                <a:cxn ang="0">
                  <a:pos x="46" y="240"/>
                </a:cxn>
                <a:cxn ang="0">
                  <a:pos x="20" y="246"/>
                </a:cxn>
                <a:cxn ang="0">
                  <a:pos x="6" y="250"/>
                </a:cxn>
                <a:cxn ang="0">
                  <a:pos x="0" y="252"/>
                </a:cxn>
                <a:cxn ang="0">
                  <a:pos x="0" y="62"/>
                </a:cxn>
                <a:cxn ang="0">
                  <a:pos x="560" y="0"/>
                </a:cxn>
                <a:cxn ang="0">
                  <a:pos x="1120" y="62"/>
                </a:cxn>
                <a:cxn ang="0">
                  <a:pos x="1120" y="252"/>
                </a:cxn>
                <a:cxn ang="0">
                  <a:pos x="1120" y="252"/>
                </a:cxn>
              </a:cxnLst>
              <a:rect l="0" t="0" r="r" b="b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96969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896" name="Rectangle 8"/>
            <p:cNvSpPr>
              <a:spLocks noChangeArrowheads="1"/>
            </p:cNvSpPr>
            <p:nvPr/>
          </p:nvSpPr>
          <p:spPr bwMode="lt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51373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ru-RU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865439" y="4259263"/>
            <a:ext cx="1724025" cy="482600"/>
            <a:chOff x="816" y="2304"/>
            <a:chExt cx="1440" cy="448"/>
          </a:xfrm>
        </p:grpSpPr>
        <p:sp>
          <p:nvSpPr>
            <p:cNvPr id="37898" name="Freeform 10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/>
              <a:ahLst/>
              <a:cxnLst>
                <a:cxn ang="0">
                  <a:pos x="1120" y="252"/>
                </a:cxn>
                <a:cxn ang="0">
                  <a:pos x="1116" y="250"/>
                </a:cxn>
                <a:cxn ang="0">
                  <a:pos x="1100" y="246"/>
                </a:cxn>
                <a:cxn ang="0">
                  <a:pos x="1074" y="240"/>
                </a:cxn>
                <a:cxn ang="0">
                  <a:pos x="1038" y="232"/>
                </a:cxn>
                <a:cxn ang="0">
                  <a:pos x="992" y="222"/>
                </a:cxn>
                <a:cxn ang="0">
                  <a:pos x="938" y="212"/>
                </a:cxn>
                <a:cxn ang="0">
                  <a:pos x="876" y="204"/>
                </a:cxn>
                <a:cxn ang="0">
                  <a:pos x="806" y="196"/>
                </a:cxn>
                <a:cxn ang="0">
                  <a:pos x="730" y="190"/>
                </a:cxn>
                <a:cxn ang="0">
                  <a:pos x="646" y="184"/>
                </a:cxn>
                <a:cxn ang="0">
                  <a:pos x="556" y="184"/>
                </a:cxn>
                <a:cxn ang="0">
                  <a:pos x="466" y="184"/>
                </a:cxn>
                <a:cxn ang="0">
                  <a:pos x="384" y="190"/>
                </a:cxn>
                <a:cxn ang="0">
                  <a:pos x="308" y="196"/>
                </a:cxn>
                <a:cxn ang="0">
                  <a:pos x="238" y="204"/>
                </a:cxn>
                <a:cxn ang="0">
                  <a:pos x="178" y="212"/>
                </a:cxn>
                <a:cxn ang="0">
                  <a:pos x="126" y="222"/>
                </a:cxn>
                <a:cxn ang="0">
                  <a:pos x="82" y="232"/>
                </a:cxn>
                <a:cxn ang="0">
                  <a:pos x="46" y="240"/>
                </a:cxn>
                <a:cxn ang="0">
                  <a:pos x="20" y="246"/>
                </a:cxn>
                <a:cxn ang="0">
                  <a:pos x="6" y="250"/>
                </a:cxn>
                <a:cxn ang="0">
                  <a:pos x="0" y="252"/>
                </a:cxn>
                <a:cxn ang="0">
                  <a:pos x="0" y="62"/>
                </a:cxn>
                <a:cxn ang="0">
                  <a:pos x="560" y="0"/>
                </a:cxn>
                <a:cxn ang="0">
                  <a:pos x="1120" y="62"/>
                </a:cxn>
                <a:cxn ang="0">
                  <a:pos x="1120" y="252"/>
                </a:cxn>
                <a:cxn ang="0">
                  <a:pos x="1120" y="252"/>
                </a:cxn>
              </a:cxnLst>
              <a:rect l="0" t="0" r="r" b="b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96969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899" name="Rectangle 11"/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chemeClr val="hlink">
                    <a:gamma/>
                    <a:tint val="36471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ru-RU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</p:grpSp>
      <p:sp>
        <p:nvSpPr>
          <p:cNvPr id="37901" name="Freeform 13"/>
          <p:cNvSpPr>
            <a:spLocks/>
          </p:cNvSpPr>
          <p:nvPr/>
        </p:nvSpPr>
        <p:spPr bwMode="gray">
          <a:xfrm>
            <a:off x="2967039" y="5680075"/>
            <a:ext cx="1520825" cy="204788"/>
          </a:xfrm>
          <a:custGeom>
            <a:avLst/>
            <a:gdLst/>
            <a:ahLst/>
            <a:cxnLst>
              <a:cxn ang="0">
                <a:pos x="1120" y="252"/>
              </a:cxn>
              <a:cxn ang="0">
                <a:pos x="1116" y="250"/>
              </a:cxn>
              <a:cxn ang="0">
                <a:pos x="1100" y="246"/>
              </a:cxn>
              <a:cxn ang="0">
                <a:pos x="1074" y="240"/>
              </a:cxn>
              <a:cxn ang="0">
                <a:pos x="1038" y="232"/>
              </a:cxn>
              <a:cxn ang="0">
                <a:pos x="992" y="222"/>
              </a:cxn>
              <a:cxn ang="0">
                <a:pos x="938" y="212"/>
              </a:cxn>
              <a:cxn ang="0">
                <a:pos x="876" y="204"/>
              </a:cxn>
              <a:cxn ang="0">
                <a:pos x="806" y="196"/>
              </a:cxn>
              <a:cxn ang="0">
                <a:pos x="730" y="190"/>
              </a:cxn>
              <a:cxn ang="0">
                <a:pos x="646" y="184"/>
              </a:cxn>
              <a:cxn ang="0">
                <a:pos x="556" y="184"/>
              </a:cxn>
              <a:cxn ang="0">
                <a:pos x="466" y="184"/>
              </a:cxn>
              <a:cxn ang="0">
                <a:pos x="384" y="190"/>
              </a:cxn>
              <a:cxn ang="0">
                <a:pos x="308" y="196"/>
              </a:cxn>
              <a:cxn ang="0">
                <a:pos x="238" y="204"/>
              </a:cxn>
              <a:cxn ang="0">
                <a:pos x="178" y="212"/>
              </a:cxn>
              <a:cxn ang="0">
                <a:pos x="126" y="222"/>
              </a:cxn>
              <a:cxn ang="0">
                <a:pos x="82" y="232"/>
              </a:cxn>
              <a:cxn ang="0">
                <a:pos x="46" y="240"/>
              </a:cxn>
              <a:cxn ang="0">
                <a:pos x="20" y="246"/>
              </a:cxn>
              <a:cxn ang="0">
                <a:pos x="6" y="250"/>
              </a:cxn>
              <a:cxn ang="0">
                <a:pos x="0" y="252"/>
              </a:cxn>
              <a:cxn ang="0">
                <a:pos x="0" y="62"/>
              </a:cxn>
              <a:cxn ang="0">
                <a:pos x="560" y="0"/>
              </a:cxn>
              <a:cxn ang="0">
                <a:pos x="1120" y="62"/>
              </a:cxn>
              <a:cxn ang="0">
                <a:pos x="1120" y="252"/>
              </a:cxn>
              <a:cxn ang="0">
                <a:pos x="1120" y="252"/>
              </a:cxn>
            </a:cxnLst>
            <a:rect l="0" t="0" r="r" b="b"/>
            <a:pathLst>
              <a:path w="1120" h="252">
                <a:moveTo>
                  <a:pt x="1120" y="252"/>
                </a:moveTo>
                <a:lnTo>
                  <a:pt x="1116" y="250"/>
                </a:lnTo>
                <a:lnTo>
                  <a:pt x="1100" y="246"/>
                </a:lnTo>
                <a:lnTo>
                  <a:pt x="1074" y="240"/>
                </a:lnTo>
                <a:lnTo>
                  <a:pt x="1038" y="232"/>
                </a:lnTo>
                <a:lnTo>
                  <a:pt x="992" y="222"/>
                </a:lnTo>
                <a:lnTo>
                  <a:pt x="938" y="212"/>
                </a:lnTo>
                <a:lnTo>
                  <a:pt x="876" y="204"/>
                </a:lnTo>
                <a:lnTo>
                  <a:pt x="806" y="196"/>
                </a:lnTo>
                <a:lnTo>
                  <a:pt x="730" y="190"/>
                </a:lnTo>
                <a:lnTo>
                  <a:pt x="646" y="184"/>
                </a:lnTo>
                <a:lnTo>
                  <a:pt x="556" y="184"/>
                </a:lnTo>
                <a:lnTo>
                  <a:pt x="466" y="184"/>
                </a:lnTo>
                <a:lnTo>
                  <a:pt x="384" y="190"/>
                </a:lnTo>
                <a:lnTo>
                  <a:pt x="308" y="196"/>
                </a:lnTo>
                <a:lnTo>
                  <a:pt x="238" y="204"/>
                </a:lnTo>
                <a:lnTo>
                  <a:pt x="178" y="212"/>
                </a:lnTo>
                <a:lnTo>
                  <a:pt x="126" y="222"/>
                </a:lnTo>
                <a:lnTo>
                  <a:pt x="82" y="232"/>
                </a:lnTo>
                <a:lnTo>
                  <a:pt x="46" y="240"/>
                </a:lnTo>
                <a:lnTo>
                  <a:pt x="20" y="246"/>
                </a:lnTo>
                <a:lnTo>
                  <a:pt x="6" y="250"/>
                </a:lnTo>
                <a:lnTo>
                  <a:pt x="0" y="252"/>
                </a:lnTo>
                <a:lnTo>
                  <a:pt x="0" y="62"/>
                </a:lnTo>
                <a:lnTo>
                  <a:pt x="560" y="0"/>
                </a:lnTo>
                <a:lnTo>
                  <a:pt x="1120" y="62"/>
                </a:lnTo>
                <a:lnTo>
                  <a:pt x="1120" y="252"/>
                </a:lnTo>
                <a:lnTo>
                  <a:pt x="1120" y="252"/>
                </a:lnTo>
                <a:close/>
              </a:path>
            </a:pathLst>
          </a:custGeom>
          <a:solidFill>
            <a:srgbClr val="969696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gray">
          <a:xfrm>
            <a:off x="2865439" y="5402263"/>
            <a:ext cx="1724025" cy="423862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24314"/>
                  <a:invGamma/>
                </a:schemeClr>
              </a:gs>
              <a:gs pos="100000">
                <a:schemeClr val="folHlink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ru-RU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cxnSp>
        <p:nvCxnSpPr>
          <p:cNvPr id="37903" name="AutoShape 15"/>
          <p:cNvCxnSpPr>
            <a:cxnSpLocks noChangeShapeType="1"/>
            <a:stCxn id="37892" idx="11"/>
            <a:endCxn id="37896" idx="0"/>
          </p:cNvCxnSpPr>
          <p:nvPr/>
        </p:nvCxnSpPr>
        <p:spPr bwMode="gray">
          <a:xfrm>
            <a:off x="3722688" y="2400301"/>
            <a:ext cx="4762" cy="715963"/>
          </a:xfrm>
          <a:prstGeom prst="straightConnector1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</p:cxnSp>
      <p:cxnSp>
        <p:nvCxnSpPr>
          <p:cNvPr id="37904" name="AutoShape 16"/>
          <p:cNvCxnSpPr>
            <a:cxnSpLocks noChangeShapeType="1"/>
            <a:stCxn id="37895" idx="11"/>
            <a:endCxn id="37899" idx="0"/>
          </p:cNvCxnSpPr>
          <p:nvPr/>
        </p:nvCxnSpPr>
        <p:spPr bwMode="gray">
          <a:xfrm>
            <a:off x="3722688" y="3543301"/>
            <a:ext cx="4762" cy="715963"/>
          </a:xfrm>
          <a:prstGeom prst="straightConnector1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</p:cxnSp>
      <p:cxnSp>
        <p:nvCxnSpPr>
          <p:cNvPr id="37905" name="AutoShape 17"/>
          <p:cNvCxnSpPr>
            <a:cxnSpLocks noChangeShapeType="1"/>
            <a:stCxn id="37898" idx="11"/>
            <a:endCxn id="37902" idx="0"/>
          </p:cNvCxnSpPr>
          <p:nvPr/>
        </p:nvCxnSpPr>
        <p:spPr bwMode="gray">
          <a:xfrm>
            <a:off x="3722688" y="4686301"/>
            <a:ext cx="4762" cy="715963"/>
          </a:xfrm>
          <a:prstGeom prst="straightConnector1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</p:cxnSp>
      <p:sp>
        <p:nvSpPr>
          <p:cNvPr id="37906" name="Line 18"/>
          <p:cNvSpPr>
            <a:spLocks noChangeShapeType="1"/>
          </p:cNvSpPr>
          <p:nvPr/>
        </p:nvSpPr>
        <p:spPr bwMode="auto">
          <a:xfrm>
            <a:off x="3779838" y="2686050"/>
            <a:ext cx="5943600" cy="0"/>
          </a:xfrm>
          <a:prstGeom prst="line">
            <a:avLst/>
          </a:prstGeom>
          <a:noFill/>
          <a:ln w="38100" cap="rnd">
            <a:solidFill>
              <a:srgbClr val="969696"/>
            </a:solidFill>
            <a:prstDash val="sysDot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7907" name="Line 19"/>
          <p:cNvSpPr>
            <a:spLocks noChangeShapeType="1"/>
          </p:cNvSpPr>
          <p:nvPr/>
        </p:nvSpPr>
        <p:spPr bwMode="auto">
          <a:xfrm>
            <a:off x="3779838" y="3930650"/>
            <a:ext cx="5943600" cy="0"/>
          </a:xfrm>
          <a:prstGeom prst="line">
            <a:avLst/>
          </a:prstGeom>
          <a:noFill/>
          <a:ln w="38100" cap="rnd">
            <a:solidFill>
              <a:srgbClr val="969696"/>
            </a:solidFill>
            <a:prstDash val="sysDot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7908" name="Line 20"/>
          <p:cNvSpPr>
            <a:spLocks noChangeShapeType="1"/>
          </p:cNvSpPr>
          <p:nvPr/>
        </p:nvSpPr>
        <p:spPr bwMode="auto">
          <a:xfrm flipV="1">
            <a:off x="3779838" y="5048251"/>
            <a:ext cx="5943600" cy="3175"/>
          </a:xfrm>
          <a:prstGeom prst="line">
            <a:avLst/>
          </a:prstGeom>
          <a:noFill/>
          <a:ln w="38100" cap="rnd">
            <a:solidFill>
              <a:srgbClr val="969696"/>
            </a:solidFill>
            <a:prstDash val="sysDot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7909" name="Text Box 21"/>
          <p:cNvSpPr txBox="1">
            <a:spLocks noChangeArrowheads="1"/>
          </p:cNvSpPr>
          <p:nvPr/>
        </p:nvSpPr>
        <p:spPr bwMode="auto">
          <a:xfrm>
            <a:off x="4799856" y="1484785"/>
            <a:ext cx="525658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/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Обучение навыкам самопознания, самораскрытия и самоанализа, использования своих психологических особенностей и возможностей для  успешного обучения и развития;</a:t>
            </a:r>
          </a:p>
          <a:p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Оказание психологической помощи и поддержки школьникам, находящимся в состоянии актуального стресса, конфликта, сильного эмоционального переживания</a:t>
            </a:r>
            <a:endParaRPr lang="en-US" sz="1200" dirty="0">
              <a:solidFill>
                <a:schemeClr val="accent1">
                  <a:lumMod val="75000"/>
                </a:schemeClr>
              </a:solidFill>
              <a:latin typeface="Verdana" pitchFamily="34" charset="0"/>
            </a:endParaRPr>
          </a:p>
        </p:txBody>
      </p:sp>
      <p:sp>
        <p:nvSpPr>
          <p:cNvPr id="37910" name="Text Box 22"/>
          <p:cNvSpPr txBox="1">
            <a:spLocks noChangeArrowheads="1"/>
          </p:cNvSpPr>
          <p:nvPr/>
        </p:nvSpPr>
        <p:spPr bwMode="auto">
          <a:xfrm>
            <a:off x="4871864" y="2924945"/>
            <a:ext cx="48245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1200" dirty="0">
                <a:solidFill>
                  <a:schemeClr val="accent5">
                    <a:lumMod val="75000"/>
                  </a:schemeClr>
                </a:solidFill>
              </a:rPr>
              <a:t>индивидуальные и групповые консультации по волнующим их вопросам: возрастные и личностные особенности развития ребёнка, разрешение конфликтов, возникающих в семье, о поощрении и наказании, о результатах диагностики и др.</a:t>
            </a:r>
            <a:endParaRPr lang="en-US" sz="1200" dirty="0">
              <a:solidFill>
                <a:schemeClr val="accent5">
                  <a:lumMod val="75000"/>
                </a:schemeClr>
              </a:solidFill>
              <a:latin typeface="Verdana" pitchFamily="34" charset="0"/>
            </a:endParaRPr>
          </a:p>
        </p:txBody>
      </p:sp>
      <p:sp>
        <p:nvSpPr>
          <p:cNvPr id="37911" name="Text Box 23"/>
          <p:cNvSpPr txBox="1">
            <a:spLocks noChangeArrowheads="1"/>
          </p:cNvSpPr>
          <p:nvPr/>
        </p:nvSpPr>
        <p:spPr bwMode="auto">
          <a:xfrm>
            <a:off x="4799856" y="4005065"/>
            <a:ext cx="547260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200" dirty="0"/>
              <a:t>разработка и планирование единой психолого-педагогической стратегии сопровождения каждого ребенка в процессе его обучения</a:t>
            </a:r>
          </a:p>
          <a:p>
            <a:r>
              <a:rPr lang="ru-RU" sz="1200" dirty="0"/>
              <a:t>3) социально-посредническая работа психологической службы в ситуациях разрешения различных межличностных и межгрупповых конфликтов в школьных системах отношений</a:t>
            </a:r>
          </a:p>
        </p:txBody>
      </p:sp>
      <p:sp>
        <p:nvSpPr>
          <p:cNvPr id="37912" name="Text Box 24"/>
          <p:cNvSpPr txBox="1">
            <a:spLocks noChangeArrowheads="1"/>
          </p:cNvSpPr>
          <p:nvPr/>
        </p:nvSpPr>
        <p:spPr bwMode="auto">
          <a:xfrm>
            <a:off x="5075238" y="5429265"/>
            <a:ext cx="373852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1400" dirty="0">
                <a:solidFill>
                  <a:srgbClr val="000000"/>
                </a:solidFill>
                <a:latin typeface="Verdana" pitchFamily="34" charset="0"/>
              </a:rPr>
              <a:t>Рефлексия и самосовершенствование</a:t>
            </a:r>
            <a:endParaRPr lang="en-US" sz="140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37914" name="Text Box 26"/>
          <p:cNvSpPr txBox="1">
            <a:spLocks noChangeArrowheads="1"/>
          </p:cNvSpPr>
          <p:nvPr/>
        </p:nvSpPr>
        <p:spPr bwMode="auto">
          <a:xfrm>
            <a:off x="3120033" y="1993900"/>
            <a:ext cx="1157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учащиеся</a:t>
            </a:r>
            <a:endParaRPr lang="en-US" b="1" dirty="0"/>
          </a:p>
        </p:txBody>
      </p:sp>
      <p:sp>
        <p:nvSpPr>
          <p:cNvPr id="37915" name="Text Box 27"/>
          <p:cNvSpPr txBox="1">
            <a:spLocks noChangeArrowheads="1"/>
          </p:cNvSpPr>
          <p:nvPr/>
        </p:nvSpPr>
        <p:spPr bwMode="auto">
          <a:xfrm>
            <a:off x="3129521" y="3136900"/>
            <a:ext cx="11387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родители</a:t>
            </a:r>
            <a:endParaRPr lang="en-US" b="1" dirty="0"/>
          </a:p>
        </p:txBody>
      </p:sp>
      <p:sp>
        <p:nvSpPr>
          <p:cNvPr id="37916" name="Text Box 28"/>
          <p:cNvSpPr txBox="1">
            <a:spLocks noChangeArrowheads="1"/>
          </p:cNvSpPr>
          <p:nvPr/>
        </p:nvSpPr>
        <p:spPr bwMode="auto">
          <a:xfrm>
            <a:off x="3157960" y="4279900"/>
            <a:ext cx="10818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педагоги</a:t>
            </a:r>
            <a:endParaRPr lang="en-US" b="1" dirty="0"/>
          </a:p>
        </p:txBody>
      </p:sp>
      <p:sp>
        <p:nvSpPr>
          <p:cNvPr id="37917" name="Text Box 29"/>
          <p:cNvSpPr txBox="1">
            <a:spLocks noChangeArrowheads="1"/>
          </p:cNvSpPr>
          <p:nvPr/>
        </p:nvSpPr>
        <p:spPr bwMode="auto">
          <a:xfrm>
            <a:off x="2705659" y="5422900"/>
            <a:ext cx="19864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самообразование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16508728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</a:rPr>
              <a:t>Осуществляя консультативную работу в школе,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 психолог решает следующие конкретные задачи: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1. Консультирует администрацию школы, учителей, родителей по проблемам обучения и воспитания детей. Консультации могут быть как индивидуальными, так и коллективными. </a:t>
            </a:r>
          </a:p>
          <a:p>
            <a:r>
              <a:rPr lang="ru-RU" dirty="0"/>
              <a:t>2. Проводит индивидуальные консультирования учащихся по вопросам обучения, развития, проблемам жизненного самоопределения, взаимоотношений со взрослыми и сверстниками, самовоспитания и т. п.</a:t>
            </a:r>
          </a:p>
          <a:p>
            <a:r>
              <a:rPr lang="ru-RU" dirty="0"/>
              <a:t>3. Консультирует группы учащихся и школьные классы по проблемам самовоспитания, профессиональной ориентации, культуры умственного труда и т. п.</a:t>
            </a:r>
          </a:p>
          <a:p>
            <a:r>
              <a:rPr lang="ru-RU" dirty="0"/>
              <a:t>4. Способствует повышению психологической культуры педагогов и родителей путем проведения индивидуальных и групповых консультаций, участием в педсоветах, </a:t>
            </a:r>
            <a:r>
              <a:rPr lang="ru-RU" dirty="0" err="1"/>
              <a:t>методобъединениях</a:t>
            </a:r>
            <a:r>
              <a:rPr lang="ru-RU" dirty="0"/>
              <a:t>, общешкольных и классных родительских собраниях.</a:t>
            </a:r>
          </a:p>
          <a:p>
            <a:r>
              <a:rPr lang="ru-RU" dirty="0"/>
              <a:t>5. По запросам народных судов, органов опеки и попечительства, комиссий и инспекций по делам несовершеннолетних, а также других организаций проводит психологическую диагностику психического состояния ребенка, условий семейного воспитания с целью вынесения соответствующими инстанциями более обоснованных решений, связанных с определением дальнейшей судьбы учащихся (лишение родительских прав, направление школьника в специальные учебные заведения и пр.)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03584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5204"/>
            <a:ext cx="10161492" cy="1106879"/>
          </a:xfrm>
        </p:spPr>
        <p:txBody>
          <a:bodyPr>
            <a:noAutofit/>
          </a:bodyPr>
          <a:lstStyle/>
          <a:p>
            <a:pPr marL="2114550" indent="-1469390">
              <a:lnSpc>
                <a:spcPct val="106000"/>
              </a:lnSpc>
              <a:spcAft>
                <a:spcPts val="105"/>
              </a:spcAft>
            </a:pP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проведении психологического консультирования важно придерживаться ряда принципов:</a:t>
            </a:r>
            <a:br>
              <a:rPr lang="ru-RU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4" name="Group 13001"/>
          <p:cNvGrpSpPr/>
          <p:nvPr/>
        </p:nvGrpSpPr>
        <p:grpSpPr>
          <a:xfrm>
            <a:off x="3145228" y="1202083"/>
            <a:ext cx="5574831" cy="4843715"/>
            <a:chOff x="0" y="0"/>
            <a:chExt cx="5575345" cy="5427726"/>
          </a:xfrm>
        </p:grpSpPr>
        <p:pic>
          <p:nvPicPr>
            <p:cNvPr id="5" name="Picture 1061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9316" y="271272"/>
              <a:ext cx="2344674" cy="2463546"/>
            </a:xfrm>
            <a:prstGeom prst="rect">
              <a:avLst/>
            </a:prstGeom>
          </p:spPr>
        </p:pic>
        <p:sp>
          <p:nvSpPr>
            <p:cNvPr id="6" name="Rectangle 1062"/>
            <p:cNvSpPr/>
            <p:nvPr/>
          </p:nvSpPr>
          <p:spPr>
            <a:xfrm>
              <a:off x="3082163" y="1184142"/>
              <a:ext cx="1937635" cy="27657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доброжелатель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" name="Rectangle 1063"/>
            <p:cNvSpPr/>
            <p:nvPr/>
          </p:nvSpPr>
          <p:spPr>
            <a:xfrm>
              <a:off x="3551555" y="1420362"/>
              <a:ext cx="767696" cy="27657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ное и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" name="Rectangle 1064"/>
            <p:cNvSpPr/>
            <p:nvPr/>
          </p:nvSpPr>
          <p:spPr>
            <a:xfrm>
              <a:off x="3146171" y="1656371"/>
              <a:ext cx="1844014" cy="27694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безоценочное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" name="Rectangle 1065"/>
            <p:cNvSpPr/>
            <p:nvPr/>
          </p:nvSpPr>
          <p:spPr>
            <a:xfrm>
              <a:off x="3274187" y="1894580"/>
              <a:ext cx="1426242" cy="27657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отношение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10" name="Picture 1067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12364" y="2122932"/>
              <a:ext cx="2463546" cy="2754630"/>
            </a:xfrm>
            <a:prstGeom prst="rect">
              <a:avLst/>
            </a:prstGeom>
          </p:spPr>
        </p:pic>
        <p:sp>
          <p:nvSpPr>
            <p:cNvPr id="11" name="Rectangle 1068"/>
            <p:cNvSpPr/>
            <p:nvPr/>
          </p:nvSpPr>
          <p:spPr>
            <a:xfrm>
              <a:off x="3807206" y="2823785"/>
              <a:ext cx="1516572" cy="21572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ориентация на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" name="Rectangle 1069"/>
            <p:cNvSpPr/>
            <p:nvPr/>
          </p:nvSpPr>
          <p:spPr>
            <a:xfrm>
              <a:off x="3656330" y="3006665"/>
              <a:ext cx="1919015" cy="2157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нормы и ценности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3" name="Rectangle 1070"/>
            <p:cNvSpPr/>
            <p:nvPr/>
          </p:nvSpPr>
          <p:spPr>
            <a:xfrm>
              <a:off x="3886454" y="3191069"/>
              <a:ext cx="1306931" cy="2157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конкретного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4" name="Rectangle 1071"/>
            <p:cNvSpPr/>
            <p:nvPr/>
          </p:nvSpPr>
          <p:spPr>
            <a:xfrm>
              <a:off x="3950462" y="3375472"/>
              <a:ext cx="1137369" cy="21572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человека и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5" name="Rectangle 1072"/>
            <p:cNvSpPr/>
            <p:nvPr/>
          </p:nvSpPr>
          <p:spPr>
            <a:xfrm>
              <a:off x="3679190" y="3559877"/>
              <a:ext cx="1798780" cy="21572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общества в целом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16" name="Picture 1074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56360" y="2964180"/>
              <a:ext cx="2894838" cy="2463546"/>
            </a:xfrm>
            <a:prstGeom prst="rect">
              <a:avLst/>
            </a:prstGeom>
          </p:spPr>
        </p:pic>
        <p:sp>
          <p:nvSpPr>
            <p:cNvPr id="17" name="Rectangle 1075"/>
            <p:cNvSpPr/>
            <p:nvPr/>
          </p:nvSpPr>
          <p:spPr>
            <a:xfrm>
              <a:off x="2166874" y="4518350"/>
              <a:ext cx="1696836" cy="27657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анонимность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18" name="Picture 1077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0124" y="2122932"/>
              <a:ext cx="2465070" cy="2754630"/>
            </a:xfrm>
            <a:prstGeom prst="rect">
              <a:avLst/>
            </a:prstGeom>
          </p:spPr>
        </p:pic>
        <p:sp>
          <p:nvSpPr>
            <p:cNvPr id="19" name="Rectangle 1078"/>
            <p:cNvSpPr/>
            <p:nvPr/>
          </p:nvSpPr>
          <p:spPr>
            <a:xfrm>
              <a:off x="641604" y="2971216"/>
              <a:ext cx="1695930" cy="24522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включенность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1079"/>
            <p:cNvSpPr/>
            <p:nvPr/>
          </p:nvSpPr>
          <p:spPr>
            <a:xfrm>
              <a:off x="612648" y="3181528"/>
              <a:ext cx="1772491" cy="24522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консультанта в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Rectangle 1080"/>
            <p:cNvSpPr/>
            <p:nvPr/>
          </p:nvSpPr>
          <p:spPr>
            <a:xfrm>
              <a:off x="906780" y="3391629"/>
              <a:ext cx="924161" cy="24559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процесс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22" name="Picture 1082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3192" y="292608"/>
              <a:ext cx="2343150" cy="2465070"/>
            </a:xfrm>
            <a:prstGeom prst="rect">
              <a:avLst/>
            </a:prstGeom>
          </p:spPr>
        </p:pic>
        <p:sp>
          <p:nvSpPr>
            <p:cNvPr id="23" name="Rectangle 1083"/>
            <p:cNvSpPr/>
            <p:nvPr/>
          </p:nvSpPr>
          <p:spPr>
            <a:xfrm>
              <a:off x="1206373" y="1256081"/>
              <a:ext cx="1747151" cy="24522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разграничение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1084"/>
            <p:cNvSpPr/>
            <p:nvPr/>
          </p:nvSpPr>
          <p:spPr>
            <a:xfrm>
              <a:off x="1428877" y="1466393"/>
              <a:ext cx="1155691" cy="24522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личных и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1085"/>
            <p:cNvSpPr/>
            <p:nvPr/>
          </p:nvSpPr>
          <p:spPr>
            <a:xfrm>
              <a:off x="1143889" y="1676705"/>
              <a:ext cx="1756586" cy="24522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профессиональ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1086"/>
            <p:cNvSpPr/>
            <p:nvPr/>
          </p:nvSpPr>
          <p:spPr>
            <a:xfrm>
              <a:off x="2465578" y="1636644"/>
              <a:ext cx="89773" cy="29842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-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Rectangle 1087"/>
            <p:cNvSpPr/>
            <p:nvPr/>
          </p:nvSpPr>
          <p:spPr>
            <a:xfrm>
              <a:off x="1156081" y="1887017"/>
              <a:ext cx="1816163" cy="24522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6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ных отношений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28" name="Picture 1089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9316" y="153924"/>
              <a:ext cx="2551939" cy="1828038"/>
            </a:xfrm>
            <a:prstGeom prst="rect">
              <a:avLst/>
            </a:prstGeom>
          </p:spPr>
        </p:pic>
        <p:pic>
          <p:nvPicPr>
            <p:cNvPr id="29" name="Picture 1091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31208" y="2086356"/>
              <a:ext cx="1162050" cy="2891790"/>
            </a:xfrm>
            <a:prstGeom prst="rect">
              <a:avLst/>
            </a:prstGeom>
          </p:spPr>
        </p:pic>
        <p:pic>
          <p:nvPicPr>
            <p:cNvPr id="30" name="Picture 1093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62659" y="4656636"/>
              <a:ext cx="2951226" cy="749059"/>
            </a:xfrm>
            <a:prstGeom prst="rect">
              <a:avLst/>
            </a:prstGeom>
          </p:spPr>
        </p:pic>
        <p:pic>
          <p:nvPicPr>
            <p:cNvPr id="31" name="Picture 1095"/>
            <p:cNvPicPr/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130552"/>
              <a:ext cx="1346454" cy="2841498"/>
            </a:xfrm>
            <a:prstGeom prst="rect">
              <a:avLst/>
            </a:prstGeom>
          </p:spPr>
        </p:pic>
        <p:pic>
          <p:nvPicPr>
            <p:cNvPr id="32" name="Picture 1097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1940" y="0"/>
              <a:ext cx="2454402" cy="20474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97570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/>
              <a:t>Коррекционно-развивающая работа</a:t>
            </a:r>
            <a:br>
              <a:rPr lang="ru-RU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ru-RU" dirty="0"/>
              <a:t>Коррекционно-развивающая работа направлена на помощь ученикам в преодолении трудностей и развитии необходимых навыков. Она включает:</a:t>
            </a:r>
          </a:p>
          <a:p>
            <a:pPr lvl="0"/>
            <a:r>
              <a:rPr lang="ru-RU" dirty="0"/>
              <a:t>проведение развивающих игр и тренингов, направленных на развитие социальной компетентности;</a:t>
            </a:r>
          </a:p>
          <a:p>
            <a:pPr lvl="0"/>
            <a:r>
              <a:rPr lang="ru-RU" dirty="0"/>
              <a:t>организацию занятий по обучению навыкам </a:t>
            </a:r>
            <a:r>
              <a:rPr lang="ru-RU" dirty="0" err="1"/>
              <a:t>саморегуляции</a:t>
            </a:r>
            <a:r>
              <a:rPr lang="ru-RU" dirty="0"/>
              <a:t> и управления эмоциями;</a:t>
            </a:r>
          </a:p>
          <a:p>
            <a:pPr lvl="0"/>
            <a:r>
              <a:rPr lang="ru-RU" dirty="0"/>
              <a:t>индивидуальные и групповые занятия по коррекции и развитию познавательных психических процессов.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ru-RU" sz="3400" b="1" dirty="0"/>
              <a:t>Принципы коррекционно-развивающей работы</a:t>
            </a:r>
          </a:p>
          <a:p>
            <a:pPr marL="0" lvl="0" indent="0">
              <a:buNone/>
            </a:pPr>
            <a:endParaRPr lang="ru-RU" dirty="0"/>
          </a:p>
          <a:p>
            <a:pPr lvl="0"/>
            <a:r>
              <a:rPr lang="ru-RU" dirty="0"/>
              <a:t>Единство коррекции и развития; </a:t>
            </a:r>
          </a:p>
          <a:p>
            <a:pPr lvl="0"/>
            <a:r>
              <a:rPr lang="ru-RU" dirty="0"/>
              <a:t>Единство возрастного и индивидуального в развитии; </a:t>
            </a:r>
          </a:p>
          <a:p>
            <a:pPr lvl="0"/>
            <a:r>
              <a:rPr lang="ru-RU" dirty="0"/>
              <a:t>Единство диагностики и коррекции; </a:t>
            </a:r>
          </a:p>
          <a:p>
            <a:pPr lvl="0"/>
            <a:r>
              <a:rPr lang="ru-RU" dirty="0" err="1"/>
              <a:t>Деятельностный</a:t>
            </a:r>
            <a:r>
              <a:rPr lang="ru-RU" dirty="0"/>
              <a:t> принцип; </a:t>
            </a:r>
          </a:p>
          <a:p>
            <a:pPr lvl="0"/>
            <a:r>
              <a:rPr lang="ru-RU" dirty="0"/>
              <a:t>Принцип коррекции «сверху-вниз»; </a:t>
            </a:r>
          </a:p>
          <a:p>
            <a:r>
              <a:rPr lang="ru-RU" dirty="0"/>
              <a:t>Системность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5382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000" dirty="0"/>
              <a:t>Психологическое просвещение – это приобщение взрослых (воспитателей, учителей, родителей) и детей к психологическим знаниям.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solidFill>
            <a:srgbClr val="FFFF00"/>
          </a:solidFill>
        </p:spPr>
        <p:txBody>
          <a:bodyPr>
            <a:normAutofit fontScale="47500" lnSpcReduction="20000"/>
          </a:bodyPr>
          <a:lstStyle/>
          <a:p>
            <a:r>
              <a:rPr lang="ru-RU" sz="2900" b="1" dirty="0"/>
              <a:t>Основной смысл психологического просвещения заключается в том, чтобы:</a:t>
            </a:r>
          </a:p>
          <a:p>
            <a:r>
              <a:rPr lang="ru-RU" sz="2900" dirty="0"/>
              <a:t>1) знакомить воспитателей, учителей и родителей с основными закономерностями и условиями благоприятного психического развития ребенка;</a:t>
            </a:r>
          </a:p>
          <a:p>
            <a:r>
              <a:rPr lang="ru-RU" sz="2900" dirty="0"/>
              <a:t>2) популяризировать и разъяснять результаты новейших психологических исследований;</a:t>
            </a:r>
          </a:p>
          <a:p>
            <a:r>
              <a:rPr lang="ru-RU" sz="2900" dirty="0"/>
              <a:t>3) формировать потребность в психологических знаниях, желание использовать их в работе с ребенком или в интересах развития собственной личности;</a:t>
            </a:r>
          </a:p>
          <a:p>
            <a:r>
              <a:rPr lang="ru-RU" sz="2900" dirty="0"/>
              <a:t>4) знакомить учащихся с основами самопознания, самовоспитания;</a:t>
            </a:r>
          </a:p>
          <a:p>
            <a:r>
              <a:rPr lang="ru-RU" sz="2900" dirty="0"/>
              <a:t>5) достичь понимания необходимости практической психологии и работы психолога в учебном учреждении.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r>
              <a:rPr lang="ru-RU" sz="4200" b="1" dirty="0"/>
              <a:t>Формы психологического просвещения</a:t>
            </a:r>
          </a:p>
          <a:p>
            <a:endParaRPr lang="ru-RU" sz="3600" dirty="0"/>
          </a:p>
          <a:p>
            <a:r>
              <a:rPr lang="ru-RU" sz="3600" dirty="0"/>
              <a:t>-лекции;</a:t>
            </a:r>
          </a:p>
          <a:p>
            <a:r>
              <a:rPr lang="ru-RU" sz="3600" dirty="0"/>
              <a:t>-беседы;</a:t>
            </a:r>
          </a:p>
          <a:p>
            <a:r>
              <a:rPr lang="ru-RU" sz="3600" dirty="0"/>
              <a:t>-семинары;</a:t>
            </a:r>
          </a:p>
          <a:p>
            <a:r>
              <a:rPr lang="ru-RU" sz="3600" dirty="0"/>
              <a:t>-выставки;</a:t>
            </a:r>
          </a:p>
          <a:p>
            <a:r>
              <a:rPr lang="ru-RU" sz="3600" dirty="0"/>
              <a:t>-подборка литературы;</a:t>
            </a:r>
          </a:p>
          <a:p>
            <a:r>
              <a:rPr lang="ru-RU" sz="3600" dirty="0"/>
              <a:t>-выступления на родительском собрании и пр.</a:t>
            </a:r>
          </a:p>
          <a:p>
            <a:endParaRPr lang="ru-RU" sz="3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3778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984341" y="982132"/>
            <a:ext cx="4912256" cy="1303867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/>
              <a:t>Психологическое просвещение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1063" y="635065"/>
            <a:ext cx="3969427" cy="2073244"/>
          </a:xfrm>
          <a:prstGeom prst="rect">
            <a:avLst/>
          </a:prstGeom>
        </p:spPr>
      </p:pic>
      <p:sp>
        <p:nvSpPr>
          <p:cNvPr id="7" name="Объект 6">
            <a:extLst>
              <a:ext uri="{FF2B5EF4-FFF2-40B4-BE49-F238E27FC236}">
                <a16:creationId xmlns:a16="http://schemas.microsoft.com/office/drawing/2014/main" id="{096BF1CF-4AEF-1E55-A138-E64F39ADDD0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41E5F40E-B705-002B-0F8C-1BA80DDD629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9871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/>
              <a:t>                                 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168" y="607483"/>
            <a:ext cx="3860800" cy="1483867"/>
          </a:xfrm>
          <a:prstGeom prst="rect">
            <a:avLst/>
          </a:prstGeom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1CCEBE20-93C5-534E-C2D7-D67ABCFBE61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28804FD7-82FD-A8FA-BDEA-3F9FC3C77A4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40914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9782" y="365125"/>
            <a:ext cx="5772727" cy="152704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ru-RU" dirty="0"/>
              <a:t>    Неделя психологии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5381" y="2178710"/>
            <a:ext cx="3277101" cy="43513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2531" y="2178710"/>
            <a:ext cx="3594957" cy="43513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231" y="37922"/>
            <a:ext cx="3304515" cy="1979967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919" y="2178710"/>
            <a:ext cx="3347634" cy="4351338"/>
          </a:xfrm>
        </p:spPr>
      </p:pic>
    </p:spTree>
    <p:extLst>
      <p:ext uri="{BB962C8B-B14F-4D97-AF65-F5344CB8AC3E}">
        <p14:creationId xmlns:p14="http://schemas.microsoft.com/office/powerpoint/2010/main" val="37301777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40582" y="365125"/>
            <a:ext cx="5313218" cy="1325563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ru-RU" dirty="0"/>
              <a:t>                                       Неделя психологии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0131" y="2560638"/>
            <a:ext cx="4394937" cy="3309937"/>
          </a:xfrm>
        </p:spPr>
      </p:pic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459" y="141214"/>
            <a:ext cx="4486275" cy="1773383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8869" y="2189451"/>
            <a:ext cx="5164931" cy="450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0578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7064" y="365125"/>
            <a:ext cx="5196689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dirty="0"/>
              <a:t>Неделя психологии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CEB4AD-D2B6-DC18-8E59-2EA6A33BF2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602BA7B5-A383-E8B9-E924-A774F557A27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6762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681927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/>
              <a:t>Неделя инклюзивного образования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1662" y="2133591"/>
            <a:ext cx="4069533" cy="3810000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3B0ACEDB-A7D2-A9D0-B97E-532A8291B6D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6587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/>
              <a:t>Неделя инклюзивного образования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06E648DC-1266-F60D-B67C-9DD3BDC6B2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E87C02AF-E4C7-F404-F49B-E1DCC4A087F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9084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4523" y="1291653"/>
            <a:ext cx="8256760" cy="3523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82340" indent="-2197735">
              <a:lnSpc>
                <a:spcPct val="92000"/>
              </a:lnSpc>
              <a:spcAft>
                <a:spcPts val="1745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Требования к оформлению обложки журналов</a:t>
            </a:r>
            <a:endParaRPr lang="ru-RU" sz="9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83285" indent="-228600">
              <a:lnSpc>
                <a:spcPct val="94000"/>
              </a:lnSpc>
              <a:spcAft>
                <a:spcPts val="1110"/>
              </a:spcAft>
            </a:pPr>
            <a:r>
              <a:rPr lang="ru-RU" dirty="0">
                <a:solidFill>
                  <a:srgbClr val="00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✓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наименование вышестоящей организации (при ее наличии); </a:t>
            </a:r>
          </a:p>
          <a:p>
            <a:pPr marL="883285" indent="-228600">
              <a:lnSpc>
                <a:spcPct val="94000"/>
              </a:lnSpc>
              <a:spcAft>
                <a:spcPts val="1110"/>
              </a:spcAft>
            </a:pPr>
            <a:r>
              <a:rPr lang="ru-RU" dirty="0">
                <a:solidFill>
                  <a:srgbClr val="00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✓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наименование организации;</a:t>
            </a:r>
          </a:p>
          <a:p>
            <a:pPr marL="883285" indent="-228600">
              <a:lnSpc>
                <a:spcPct val="94000"/>
              </a:lnSpc>
              <a:spcAft>
                <a:spcPts val="111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✓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наименование структурного подразделения или направления деятельности организации в соответствии с номенклатурой дел;</a:t>
            </a:r>
          </a:p>
          <a:p>
            <a:pPr marL="883285" indent="-228600">
              <a:lnSpc>
                <a:spcPct val="94000"/>
              </a:lnSpc>
              <a:spcAft>
                <a:spcPts val="111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✓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индекс по номенклатуре дел;</a:t>
            </a:r>
          </a:p>
          <a:p>
            <a:pPr marL="883285" indent="-228600">
              <a:lnSpc>
                <a:spcPct val="94000"/>
              </a:lnSpc>
              <a:spcAft>
                <a:spcPts val="111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✓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заголовок; </a:t>
            </a:r>
          </a:p>
          <a:p>
            <a:pPr marL="883285" indent="-228600">
              <a:lnSpc>
                <a:spcPct val="94000"/>
              </a:lnSpc>
              <a:spcAft>
                <a:spcPts val="1110"/>
              </a:spcAft>
            </a:pPr>
            <a:r>
              <a:rPr lang="ru-RU" dirty="0">
                <a:solidFill>
                  <a:srgbClr val="00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✓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год, в котором заводится журнал; </a:t>
            </a:r>
          </a:p>
          <a:p>
            <a:pPr marL="883285" indent="-228600">
              <a:lnSpc>
                <a:spcPct val="94000"/>
              </a:lnSpc>
              <a:spcAft>
                <a:spcPts val="1110"/>
              </a:spcAft>
            </a:pPr>
            <a:r>
              <a:rPr lang="ru-RU" dirty="0">
                <a:solidFill>
                  <a:srgbClr val="000000"/>
                </a:solidFill>
                <a:latin typeface="Wingdings" panose="05000000000000000000" pitchFamily="2" charset="2"/>
                <a:ea typeface="Wingdings" panose="05000000000000000000" pitchFamily="2" charset="2"/>
                <a:cs typeface="Wingdings" panose="05000000000000000000" pitchFamily="2" charset="2"/>
              </a:rPr>
              <a:t>✓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срок хранения журнала</a:t>
            </a:r>
            <a:endParaRPr lang="ru-RU" sz="9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436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95401" y="1038117"/>
            <a:ext cx="9601196" cy="790684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/>
              <a:t>Упражнение «Я в школе»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/>
          <a:lstStyle/>
          <a:p>
            <a:pPr lvl="0"/>
            <a:r>
              <a:rPr lang="ru-RU" dirty="0"/>
              <a:t> Меня зовут…</a:t>
            </a:r>
          </a:p>
          <a:p>
            <a:pPr lvl="0"/>
            <a:r>
              <a:rPr lang="ru-RU" dirty="0"/>
              <a:t>Я работаю в школе (название, опыт работы)</a:t>
            </a:r>
          </a:p>
          <a:p>
            <a:pPr lvl="0"/>
            <a:r>
              <a:rPr lang="ru-RU" dirty="0"/>
              <a:t> На что я обратила внимание, придя первый раз в данную школу? </a:t>
            </a:r>
          </a:p>
          <a:p>
            <a:pPr lvl="0"/>
            <a:r>
              <a:rPr lang="ru-RU" dirty="0"/>
              <a:t>Какие чувства я испытывала при этом? </a:t>
            </a:r>
          </a:p>
          <a:p>
            <a:pPr lvl="0"/>
            <a:r>
              <a:rPr lang="ru-RU" dirty="0"/>
              <a:t>Что я обо всем этом подумала? </a:t>
            </a:r>
          </a:p>
          <a:p>
            <a:pPr lvl="0"/>
            <a:r>
              <a:rPr lang="ru-RU" dirty="0"/>
              <a:t>Как изменились сейчас мои первоначальные представления?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58079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95401" y="907487"/>
            <a:ext cx="9601196" cy="1303867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lvl="0"/>
            <a:r>
              <a:rPr lang="ru-RU" b="1" dirty="0"/>
              <a:t>Упражнение</a:t>
            </a:r>
            <a:br>
              <a:rPr lang="ru-RU" b="1" dirty="0"/>
            </a:br>
            <a:r>
              <a:rPr lang="ru-RU" b="1" dirty="0"/>
              <a:t> ««Мои профессиональные планы»</a:t>
            </a:r>
            <a:br>
              <a:rPr lang="ru-RU" dirty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lvl="0"/>
            <a:r>
              <a:rPr lang="ru-RU" dirty="0"/>
              <a:t>Как соотносятся между собой прошлое, настоящее и будущее? </a:t>
            </a:r>
          </a:p>
          <a:p>
            <a:pPr lvl="0"/>
            <a:r>
              <a:rPr lang="ru-RU" dirty="0"/>
              <a:t>Какая между ними связь? </a:t>
            </a:r>
          </a:p>
          <a:p>
            <a:pPr lvl="0"/>
            <a:r>
              <a:rPr lang="ru-RU" dirty="0"/>
              <a:t>Чем отличаются ваши рисунки? </a:t>
            </a:r>
          </a:p>
        </p:txBody>
      </p:sp>
    </p:spTree>
    <p:extLst>
      <p:ext uri="{BB962C8B-B14F-4D97-AF65-F5344CB8AC3E}">
        <p14:creationId xmlns:p14="http://schemas.microsoft.com/office/powerpoint/2010/main" val="5541380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510</TotalTime>
  <Words>4355</Words>
  <Application>Microsoft Office PowerPoint</Application>
  <PresentationFormat>Широкоэкранный</PresentationFormat>
  <Paragraphs>382</Paragraphs>
  <Slides>49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9" baseType="lpstr">
      <vt:lpstr>Arial</vt:lpstr>
      <vt:lpstr>Arial Black</vt:lpstr>
      <vt:lpstr>Calibri</vt:lpstr>
      <vt:lpstr>Cambria Math</vt:lpstr>
      <vt:lpstr>Garamond</vt:lpstr>
      <vt:lpstr>Symbol</vt:lpstr>
      <vt:lpstr>Times New Roman</vt:lpstr>
      <vt:lpstr>Verdana</vt:lpstr>
      <vt:lpstr>Wingdings</vt:lpstr>
      <vt:lpstr>Натуральные материалы</vt:lpstr>
      <vt:lpstr>   Основные направления работы педагога-психолога образовательного учреждения</vt:lpstr>
      <vt:lpstr>Презентация PowerPoint</vt:lpstr>
      <vt:lpstr>Изучение нормативной документации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должностной инструкции отражается: </vt:lpstr>
      <vt:lpstr>График работы педагога-психолога МБОУ«Родниковская школа-гимназия» Л.И. Кадуриной  в 2024/2025 учебном году                перерыв 13:00-13:30                                                                         </vt:lpstr>
      <vt:lpstr>Организация рабочего пространства Оборудование кабинета педагога-психолога</vt:lpstr>
      <vt:lpstr>Подбор необходимых материалов и методик</vt:lpstr>
      <vt:lpstr>   Знакомство с учащимися и родителями Согласие на оказание психологической помощи </vt:lpstr>
      <vt:lpstr>Деятельность педагога-психолога осуществляется  на основе этических принципов: </vt:lpstr>
      <vt:lpstr>Составление годового плана </vt:lpstr>
      <vt:lpstr>Презентация PowerPoint</vt:lpstr>
      <vt:lpstr> Основные направления деятельности педагога-психолога Дошкольное образование  (старший дошкольный возраст (5-7 лет) </vt:lpstr>
      <vt:lpstr>Начальное общее образование  (младший школьный возраст,  7‐11 лет) </vt:lpstr>
      <vt:lpstr>Основное общее образование  (подростковый возраст,  11‐15 лет) </vt:lpstr>
      <vt:lpstr>Среднее общее образование   (старший школьный возраст,  15‐18 лет)   </vt:lpstr>
      <vt:lpstr>Психологическая диагностика</vt:lpstr>
      <vt:lpstr>Психологическая диагностика направлена на:  </vt:lpstr>
      <vt:lpstr>Диагностика в начальной школе</vt:lpstr>
      <vt:lpstr>Диагностика в средней  школе</vt:lpstr>
      <vt:lpstr>Диагностика в старшей школе</vt:lpstr>
      <vt:lpstr>1. Общее интеллектуальное развитие учащегося: </vt:lpstr>
      <vt:lpstr>2. Оценка уровня развития познавательных психических процессов: </vt:lpstr>
      <vt:lpstr>3. Школьной мотивации и адаптации: </vt:lpstr>
      <vt:lpstr>4.Личностные особенности ребенка: </vt:lpstr>
      <vt:lpstr>5. Профориентационные диагностики </vt:lpstr>
      <vt:lpstr>Презентация PowerPoint</vt:lpstr>
      <vt:lpstr>Психологические карты класса</vt:lpstr>
      <vt:lpstr>Консультирование и просвещение учащихся, родителей и педагогов</vt:lpstr>
      <vt:lpstr>Осуществляя консультативную работу в школе,  психолог решает следующие конкретные задачи:</vt:lpstr>
      <vt:lpstr>При проведении психологического консультирования важно придерживаться ряда принципов: </vt:lpstr>
      <vt:lpstr>Коррекционно-развивающая работа </vt:lpstr>
      <vt:lpstr>Психологическое просвещение – это приобщение взрослых (воспитателей, учителей, родителей) и детей к психологическим знаниям. </vt:lpstr>
      <vt:lpstr>Психологическое просвещение</vt:lpstr>
      <vt:lpstr>                                   </vt:lpstr>
      <vt:lpstr>    Неделя психологии</vt:lpstr>
      <vt:lpstr>                                       Неделя психологии</vt:lpstr>
      <vt:lpstr>Неделя психологии</vt:lpstr>
      <vt:lpstr>Неделя инклюзивного образования</vt:lpstr>
      <vt:lpstr>Неделя инклюзивного образования</vt:lpstr>
      <vt:lpstr>Презентация PowerPoint</vt:lpstr>
      <vt:lpstr>Упражнение «Я в школе»</vt:lpstr>
      <vt:lpstr>Упражнение  ««Мои профессиональные планы»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Екатерина Чимутова</cp:lastModifiedBy>
  <cp:revision>82</cp:revision>
  <dcterms:created xsi:type="dcterms:W3CDTF">2025-01-09T19:17:17Z</dcterms:created>
  <dcterms:modified xsi:type="dcterms:W3CDTF">2026-07-26T10:15:19Z</dcterms:modified>
</cp:coreProperties>
</file>