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handoutMasterIdLst>
    <p:handoutMasterId r:id="rId17"/>
  </p:handoutMasterIdLst>
  <p:sldIdLst>
    <p:sldId id="256" r:id="rId2"/>
    <p:sldId id="270" r:id="rId3"/>
    <p:sldId id="271" r:id="rId4"/>
    <p:sldId id="258" r:id="rId5"/>
    <p:sldId id="273" r:id="rId6"/>
    <p:sldId id="259" r:id="rId7"/>
    <p:sldId id="260" r:id="rId8"/>
    <p:sldId id="261" r:id="rId9"/>
    <p:sldId id="274" r:id="rId10"/>
    <p:sldId id="263" r:id="rId11"/>
    <p:sldId id="275" r:id="rId12"/>
    <p:sldId id="265" r:id="rId13"/>
    <p:sldId id="267" r:id="rId14"/>
    <p:sldId id="268" r:id="rId15"/>
    <p:sldId id="266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9565A-FA4E-438D-BF25-C9577851924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BDB49-2FC0-4BEC-898E-C42EF28BAD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704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130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782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491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91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415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50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545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247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9358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9868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29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8EB51-A8C1-4D3F-8DB9-CF2BE57170E0}" type="datetimeFigureOut">
              <a:rPr lang="ru-RU" smtClean="0"/>
              <a:t>23.07.2026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18159-5F14-433F-92E6-FE31F059BF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425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9508" y="1055077"/>
            <a:ext cx="7604369" cy="3567723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Безопасность </a:t>
            </a:r>
            <a:b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подростков  </a:t>
            </a:r>
            <a:b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</a:br>
            <a:r>
              <a:rPr lang="ru-RU" b="1" dirty="0">
                <a:solidFill>
                  <a:srgbClr val="7030A0"/>
                </a:solidFill>
                <a:latin typeface="Bookman Old Style" panose="02050604050505020204" pitchFamily="18" charset="0"/>
              </a:rPr>
              <a:t>в интернете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5376985"/>
            <a:ext cx="9144000" cy="810846"/>
          </a:xfrm>
        </p:spPr>
        <p:txBody>
          <a:bodyPr>
            <a:normAutofit fontScale="92500" lnSpcReduction="10000"/>
          </a:bodyPr>
          <a:lstStyle/>
          <a:p>
            <a:r>
              <a:rPr lang="ru-RU" i="1" dirty="0" err="1">
                <a:solidFill>
                  <a:srgbClr val="002060"/>
                </a:solidFill>
              </a:rPr>
              <a:t>Иленко</a:t>
            </a:r>
            <a:r>
              <a:rPr lang="ru-RU" i="1" dirty="0">
                <a:solidFill>
                  <a:srgbClr val="002060"/>
                </a:solidFill>
              </a:rPr>
              <a:t> Ольга Николаевна, </a:t>
            </a:r>
          </a:p>
          <a:p>
            <a:r>
              <a:rPr lang="ru-RU" i="1" dirty="0">
                <a:solidFill>
                  <a:srgbClr val="002060"/>
                </a:solidFill>
              </a:rPr>
              <a:t>педагог-психолог  МОАУ «СОШ №57», </a:t>
            </a:r>
            <a:r>
              <a:rPr lang="ru-RU" i="1">
                <a:solidFill>
                  <a:srgbClr val="002060"/>
                </a:solidFill>
              </a:rPr>
              <a:t>г.Оренбург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E2F782-2515-49A1-A983-620C202170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8835" y="1472589"/>
            <a:ext cx="3924300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9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7EF9CD6-588B-465B-B2BF-74F7000431B0}"/>
              </a:ext>
            </a:extLst>
          </p:cNvPr>
          <p:cNvSpPr/>
          <p:nvPr/>
        </p:nvSpPr>
        <p:spPr>
          <a:xfrm>
            <a:off x="492368" y="5765384"/>
            <a:ext cx="10918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Источник: «Методические рекомендации для несовершеннолетних, родителей (законных представителей) несовершеннолетних, наглядные информационные материалы по безопасному использованию сети «Интернет» в целях предотвращения преступлений, совершаемых с ее использованием, как самими несовершеннолетними, так и в отношении них», Москва, 2021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E5C3F47-BEF7-4E27-9159-1311766F31E6}"/>
              </a:ext>
            </a:extLst>
          </p:cNvPr>
          <p:cNvSpPr/>
          <p:nvPr/>
        </p:nvSpPr>
        <p:spPr>
          <a:xfrm>
            <a:off x="710757" y="4361616"/>
            <a:ext cx="5108995" cy="1258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43 % детей младшей школы и 95% детей средней школы имеют страницу в социальных сетях</a:t>
            </a:r>
            <a:endParaRPr lang="en-US" sz="2400" b="1" dirty="0">
              <a:solidFill>
                <a:srgbClr val="00B05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083200-E709-4EE0-B239-2A5042C5F086}"/>
              </a:ext>
            </a:extLst>
          </p:cNvPr>
          <p:cNvSpPr txBox="1"/>
          <p:nvPr/>
        </p:nvSpPr>
        <p:spPr>
          <a:xfrm>
            <a:off x="547768" y="419740"/>
            <a:ext cx="5108995" cy="17561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Более 70 % детей не могут обходиться без смартфона,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 16-18 годам процент увеличивается до 85% </a:t>
            </a:r>
            <a:endParaRPr lang="en-US" sz="2400" b="1" dirty="0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721EBC-FB70-453A-A982-B995A265B66B}"/>
              </a:ext>
            </a:extLst>
          </p:cNvPr>
          <p:cNvSpPr txBox="1"/>
          <p:nvPr/>
        </p:nvSpPr>
        <p:spPr>
          <a:xfrm>
            <a:off x="6535239" y="571512"/>
            <a:ext cx="4651869" cy="1452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Около 1/3 детей проводят свое время с телефоном все свободное время </a:t>
            </a:r>
            <a:endParaRPr lang="en-US" sz="2800" b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9AEF1F-7AC8-4610-8504-54BBCF1A901A}"/>
              </a:ext>
            </a:extLst>
          </p:cNvPr>
          <p:cNvSpPr txBox="1"/>
          <p:nvPr/>
        </p:nvSpPr>
        <p:spPr>
          <a:xfrm>
            <a:off x="654916" y="2365786"/>
            <a:ext cx="5001847" cy="1825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Половина детей признается, что скрывает от родителей, что-то о своей интернет жизни.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сайты, на которые они заходят, фильмы/сериалы и т.д. </a:t>
            </a:r>
            <a:endParaRPr lang="en-US" sz="2000" b="1" dirty="0">
              <a:solidFill>
                <a:srgbClr val="0070C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F3BF94-ADCB-49B0-8497-6CA7BAC15822}"/>
              </a:ext>
            </a:extLst>
          </p:cNvPr>
          <p:cNvSpPr txBox="1"/>
          <p:nvPr/>
        </p:nvSpPr>
        <p:spPr>
          <a:xfrm>
            <a:off x="6367275" y="2413160"/>
            <a:ext cx="4505640" cy="125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трети родителей возникают конфликты с детьми 11-14 лет по поводу онлайн-жизни </a:t>
            </a:r>
            <a:endParaRPr lang="en-US" sz="2400" b="1" dirty="0">
              <a:solidFill>
                <a:srgbClr val="C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360DFF-B931-4F57-8F62-1D0EB11466B2}"/>
              </a:ext>
            </a:extLst>
          </p:cNvPr>
          <p:cNvSpPr txBox="1"/>
          <p:nvPr/>
        </p:nvSpPr>
        <p:spPr>
          <a:xfrm>
            <a:off x="6221046" y="3958020"/>
            <a:ext cx="4839438" cy="1653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73% родителей контролируют действия детей в сети в возрасте 4-6 лет, детей 7-10 лет контролирует 50% родителей </a:t>
            </a:r>
            <a:endParaRPr lang="en-US" sz="2400" b="1" dirty="0">
              <a:solidFill>
                <a:srgbClr val="8000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317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65FB2D3-F6C8-40FD-A1BE-99E03C9E7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5323" y="974725"/>
            <a:ext cx="6963507" cy="490855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Подростки, находясь в интернете,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зачастую не осознают всех рисков,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могут их подстерегать.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ощущение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ложной защищенности и свободы.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спрятаться на «фейковом» аккаунте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думать, что твои действия останутся безнаказанными, а ты не уловимым. 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иллюзия, о которой надо </a:t>
            </a:r>
            <a:r>
              <a:rPr lang="ru-RU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рассказать детям!</a:t>
            </a: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E8C76B-5577-4B53-80F4-4851AAA6AF6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9817" y="1483457"/>
            <a:ext cx="3874157" cy="353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20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интернет-риски являются угрозой для детей и подростков?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1785" y="1690688"/>
            <a:ext cx="10996246" cy="480218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Чрезмерная увлеченность интернетом, компьютерными играми, «серфингом», онлайн-казино и т.д.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Ребенок может быть вовлечен в экстремистские или иные опасные сообщества и группы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Ребенок может стать жертвой мошенников и понести финансовые и моральные затраты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Он может встретиться с агрессией, грубым обращением или травлей в социальных сетях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Возможно его попадание на сайты, содержащие информацию, наносящую вред его неокрепшей психике и эмоциональному самочувствию</a:t>
            </a:r>
          </a:p>
        </p:txBody>
      </p:sp>
    </p:spTree>
    <p:extLst>
      <p:ext uri="{BB962C8B-B14F-4D97-AF65-F5344CB8AC3E}">
        <p14:creationId xmlns:p14="http://schemas.microsoft.com/office/powerpoint/2010/main" val="2338894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2908" y="232265"/>
            <a:ext cx="10515600" cy="861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Уделите внимание информационной гигиене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984738"/>
            <a:ext cx="11246338" cy="3673232"/>
          </a:xfrm>
        </p:spPr>
        <p:txBody>
          <a:bodyPr>
            <a:normAutofit fontScale="92500" lnSpcReduction="20000"/>
          </a:bodyPr>
          <a:lstStyle/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Обращайте внимание на то, что вы смотрите или о чем разговариваете с родными, друзьями, знакомыми. 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Проявляйте интерес к сфере общения ребенка, спрашивайте о его друзьях и увлечениях. Доверительные отношения помогут вам заметить неблагополучие или опасность.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Разговаривайте с детьми на волнующие их темы, не ограничивайтесь фразами «всё будет хорошо», «это взрослая тема, ты не поймешь» и т.д.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B68D33-3D5E-4F26-8DB1-508C73A32F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4781" y="4657970"/>
            <a:ext cx="3577004" cy="201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653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22031"/>
            <a:ext cx="10515600" cy="575493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rgbClr val="7030A0"/>
                </a:solidFill>
              </a:rPr>
              <a:t>Научите ребенка проверять все то, что он видит в интернете. </a:t>
            </a:r>
          </a:p>
          <a:p>
            <a:pPr marL="0" indent="0" algn="just">
              <a:buNone/>
            </a:pPr>
            <a:r>
              <a:rPr lang="ru-RU" dirty="0"/>
              <a:t>•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забывайте спрашивать ребенка об увиденном в интернете. Например, начните с расспросов, для чего служит тот или иной сайт.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Убедитесь, что ваш ребенок может самостоятельно проверить прочитанную в интернете информацию по другим источникам. Приучите вашего ребенка советоваться с вами. Не отмахивайтесь от их детских проблем.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Поощряйте ваших детей использовать различные источники, такие как библиотеки, или подарите им энциклопедию на диске. Это поможет научить вашего ребенка использовать сторонние источники информации.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Научите ребенка пользоваться поиском в интернете. Покажите, как использовать различные поисковые машины для осуществления поиска</a:t>
            </a:r>
          </a:p>
        </p:txBody>
      </p:sp>
    </p:spTree>
    <p:extLst>
      <p:ext uri="{BB962C8B-B14F-4D97-AF65-F5344CB8AC3E}">
        <p14:creationId xmlns:p14="http://schemas.microsoft.com/office/powerpoint/2010/main" val="1378042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713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Семейное соглашение о работе в интернете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8369"/>
            <a:ext cx="10515600" cy="490806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Какие сайты могут посещать ваши дети и что они могут там делать?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Сколько времени дети могут проводить в интернете?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Что делать, если ваших детей что-то беспокоит при посещении интернета?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защитить личные данные?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следить за безопасностью?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вести себя вежливо?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Как пользоваться чатами, группами новостей и мессенджерами?</a:t>
            </a:r>
          </a:p>
        </p:txBody>
      </p:sp>
    </p:spTree>
    <p:extLst>
      <p:ext uri="{BB962C8B-B14F-4D97-AF65-F5344CB8AC3E}">
        <p14:creationId xmlns:p14="http://schemas.microsoft.com/office/powerpoint/2010/main" val="1955168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безопасности</a:t>
            </a:r>
            <a:b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13-17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78708"/>
            <a:ext cx="10515600" cy="4829907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знать, какими чатами пользуются ваши дети. Поощряйте использование модерируемых чатов и настаивайте, чтобы дети не общались в приватном режиме.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Настаивайте на том, чтобы дети никогда не встречались лично с друзьями из интернета.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Помогите им защититься от спама. Научите подростков не выдавать в интернет своего электронного адреса, не отвечать на нежелательные письма и использовать специальные почтовые фильтры.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Приучите себя знакомиться с сайтами, которые посещают подростки.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 детям, что ни в коем случае нельзя использовать сеть для хулиганства, распространения сплетен или угроз другим людям. 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Обсудите с подростками проблемы сетевых азартных игр и их возможный риск. </a:t>
            </a:r>
          </a:p>
        </p:txBody>
      </p:sp>
    </p:spTree>
    <p:extLst>
      <p:ext uri="{BB962C8B-B14F-4D97-AF65-F5344CB8AC3E}">
        <p14:creationId xmlns:p14="http://schemas.microsoft.com/office/powerpoint/2010/main" val="11102591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43DAC1-5D6C-456F-9F99-5B0BBB4DDB2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5569" y="906582"/>
            <a:ext cx="5244124" cy="52441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B60265-9737-4556-8F02-395824103B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1137" y="1041753"/>
            <a:ext cx="5301521" cy="530643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C4D06A9-0CB4-49E2-A754-339D4DEDD821}"/>
              </a:ext>
            </a:extLst>
          </p:cNvPr>
          <p:cNvSpPr/>
          <p:nvPr/>
        </p:nvSpPr>
        <p:spPr>
          <a:xfrm>
            <a:off x="984738" y="309762"/>
            <a:ext cx="105898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Деструктивные сообщества - угроза социализации подростка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3134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профилактике вовлечения подростков </a:t>
            </a:r>
            <a:b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деструктивные субкультуры и противоправные действия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9192" y="1518750"/>
            <a:ext cx="10853615" cy="4802187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br>
              <a:rPr lang="en-US" dirty="0"/>
            </a:br>
            <a:r>
              <a:rPr lang="en-US" dirty="0"/>
              <a:t>1.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вовремя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обнаружить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сетях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сетевом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признаков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вовлеченности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сообщество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стоит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мнение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происходящем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Будьте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внимательным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словам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проявите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терпение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размышлениям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выбору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какой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себя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подвергает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акцентировать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аспектах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антиобщественного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реалистичность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происходящем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затем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выстроить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честный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диалог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предусмотренной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рисках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Поговорите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выразите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поделитесь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своими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переживаниями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Договоритесь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если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примет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участии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личной встрече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предупредит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вас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передаст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номера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пойдет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Примите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меры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кратковременному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изменению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обеспечьте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досуг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течение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дней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любых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оружия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колющих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предметов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взрывоопасных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усилить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меры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отношению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Обратитесь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психологу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воспользуйтесь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телефоном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детей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их</a:t>
            </a:r>
            <a:r>
              <a:rPr lang="en-US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endParaRPr lang="ru-RU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9544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1CF69A-19A8-4C3D-AEAD-41F67C9AD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3737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СПАСТИ СВОЕГО РЕБЕНКА, ЕСЛИ ПРОБЛЕМА УЖЕ ЕСТЬ?</a:t>
            </a:r>
            <a:endParaRPr lang="en-U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7DEF63-8937-41F6-A3F7-E6E7CE683D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2122" y="1062892"/>
            <a:ext cx="10777415" cy="5361355"/>
          </a:xfrm>
        </p:spPr>
        <p:txBody>
          <a:bodyPr>
            <a:normAutofit fontScale="85000" lnSpcReduction="20000"/>
          </a:bodyPr>
          <a:lstStyle/>
          <a:p>
            <a:pPr marL="457200" indent="-457200" algn="just">
              <a:lnSpc>
                <a:spcPct val="150000"/>
              </a:lnSpc>
              <a:spcBef>
                <a:spcPts val="0"/>
              </a:spcBef>
              <a:buAutoNum type="arabicPeriod"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узнали, что ребенок состоит в деструктивных группах в социальных сетях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Организуйте доверительный разговор. Дайте ребенку понять, что вы не осудите его и не будете ругать. Выслушайте его, узнав все подробности. Сдержите слово.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Выясните, почему ему важно быть в деструктивном сообществе, что он от этого получает. Совместно найдите способ удовлетворения этой потребности более безопасными путями.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При необходимости обратитесь к специалисту.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узнали, что ребенок подвергается травле, вымогательству, ему пишет педофил: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Организуйте доверительный разговор. Пообещайте ребенку, что вы не осудите его и не будете ругать. Выслушайте его, узнав все подробности. Сдержите обещание, даже если услышанное вызовет у вас сильные эмоции. Если чувствуете, что выходите из себя – возьмите тайм-аут, уединитесь, вернитесь к разговору чуть позже.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Вместе обсудите конкретные шаги по выходу из этой ситуации, роль каждого из вас в ее разрешении. Если ситуация касается школьного коллектива - задействуйте руководство школы, в ряде случаев - правоохранительные органы. Удалите страницы ребенка в социальных сетях, на которые ведется атака. Не поддавайтесь на шантаж и ни в коем случае не пересылайте деньги.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114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BC2FD58-ED62-4C2C-82EB-55D855E3BB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34830" y="361461"/>
            <a:ext cx="9855201" cy="61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17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01CF8342-D86F-45FE-B64E-046CFBAAE6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135" y="661133"/>
            <a:ext cx="11488327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51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C4363D8-6959-4C80-8A96-EA8102BEF64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9785" y="179500"/>
            <a:ext cx="10101435" cy="6381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449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604483"/>
              </p:ext>
            </p:extLst>
          </p:nvPr>
        </p:nvGraphicFramePr>
        <p:xfrm>
          <a:off x="859692" y="648677"/>
          <a:ext cx="10582030" cy="5244121"/>
        </p:xfrm>
        <a:graphic>
          <a:graphicData uri="http://schemas.openxmlformats.org/drawingml/2006/table">
            <a:tbl>
              <a:tblPr/>
              <a:tblGrid>
                <a:gridCol w="6369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20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332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Bookman Old Style" panose="02050604050505020204" pitchFamily="18" charset="0"/>
                        </a:rPr>
                        <a:t>Всероссийский Детский телефон доверия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8-800-2000-122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65822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Bookman Old Style" panose="02050604050505020204" pitchFamily="18" charset="0"/>
                        </a:rPr>
                        <a:t>Горячая линия "Ребенок в опасности" Следственного комитета Российской Федерации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8-800-200-19-10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32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Bookman Old Style" panose="02050604050505020204" pitchFamily="18" charset="0"/>
                        </a:rPr>
                        <a:t>ФГБУ "Центр защиты прав и интересов детей"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http://www.fcprc.ru/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327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Bookman Old Style" panose="02050604050505020204" pitchFamily="18" charset="0"/>
                        </a:rPr>
                        <a:t>Горячая линия "Дети Онлайн"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8-800-250-00-15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8318">
                <a:tc>
                  <a:txBody>
                    <a:bodyPr/>
                    <a:lstStyle/>
                    <a:p>
                      <a:r>
                        <a:rPr lang="ru-RU" b="1" dirty="0">
                          <a:latin typeface="Bookman Old Style" panose="02050604050505020204" pitchFamily="18" charset="0"/>
                        </a:rPr>
                        <a:t>Горячая линия психологической поддержки ФГБОУ "Московский государственный психолого-педагогический университет"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8-800-600-31-14</a:t>
                      </a:r>
                    </a:p>
                    <a:p>
                      <a:r>
                        <a:rPr lang="ru-RU" sz="2800" b="1" dirty="0">
                          <a:solidFill>
                            <a:srgbClr val="0070C0"/>
                          </a:solidFill>
                          <a:latin typeface="Bookman Old Style" panose="02050604050505020204" pitchFamily="18" charset="0"/>
                        </a:rPr>
                        <a:t>8-495-624-60-01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6287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339</TotalTime>
  <Words>1211</Words>
  <Application>Microsoft Office PowerPoint</Application>
  <PresentationFormat>Широкоэкранный</PresentationFormat>
  <Paragraphs>78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1" baseType="lpstr">
      <vt:lpstr>Arial</vt:lpstr>
      <vt:lpstr>Bookman Old Style</vt:lpstr>
      <vt:lpstr>Calibri</vt:lpstr>
      <vt:lpstr>Calibri Light</vt:lpstr>
      <vt:lpstr>Times New Roman</vt:lpstr>
      <vt:lpstr>Тема Office</vt:lpstr>
      <vt:lpstr>Безопасность  подростков   в интернете </vt:lpstr>
      <vt:lpstr>Презентация PowerPoint</vt:lpstr>
      <vt:lpstr>Презентация PowerPoint</vt:lpstr>
      <vt:lpstr>Какие интернет-риски являются угрозой для детей и подростков?</vt:lpstr>
      <vt:lpstr>Уделите внимание информационной гигиене</vt:lpstr>
      <vt:lpstr>Презентация PowerPoint</vt:lpstr>
      <vt:lpstr>Семейное соглашение о работе в интернете</vt:lpstr>
      <vt:lpstr>Рекомендации по безопасности Возраст 13-17 лет</vt:lpstr>
      <vt:lpstr>Презентация PowerPoint</vt:lpstr>
      <vt:lpstr>Рекомендации по профилактике вовлечения подростков  в деструктивные субкультуры и противоправные действия</vt:lpstr>
      <vt:lpstr>КАК СПАСТИ СВОЕГО РЕБЕНКА, ЕСЛИ ПРОБЛЕМА УЖЕ ЕСТЬ?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Екатерина Чимутова</cp:lastModifiedBy>
  <cp:revision>46</cp:revision>
  <cp:lastPrinted>2025-09-26T06:23:59Z</cp:lastPrinted>
  <dcterms:created xsi:type="dcterms:W3CDTF">2025-09-24T07:29:40Z</dcterms:created>
  <dcterms:modified xsi:type="dcterms:W3CDTF">2026-07-23T16:18:04Z</dcterms:modified>
</cp:coreProperties>
</file>