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5" r:id="rId3"/>
    <p:sldId id="286" r:id="rId4"/>
    <p:sldId id="287" r:id="rId5"/>
    <p:sldId id="271" r:id="rId6"/>
    <p:sldId id="257" r:id="rId7"/>
    <p:sldId id="278" r:id="rId8"/>
    <p:sldId id="279" r:id="rId9"/>
    <p:sldId id="266" r:id="rId10"/>
    <p:sldId id="267" r:id="rId11"/>
    <p:sldId id="268" r:id="rId12"/>
    <p:sldId id="280" r:id="rId13"/>
    <p:sldId id="275" r:id="rId14"/>
    <p:sldId id="288" r:id="rId15"/>
    <p:sldId id="263" r:id="rId16"/>
    <p:sldId id="265" r:id="rId17"/>
    <p:sldId id="284" r:id="rId18"/>
    <p:sldId id="289" r:id="rId19"/>
    <p:sldId id="269" r:id="rId20"/>
    <p:sldId id="276" r:id="rId21"/>
    <p:sldId id="264" r:id="rId22"/>
    <p:sldId id="261" r:id="rId23"/>
    <p:sldId id="258" r:id="rId24"/>
    <p:sldId id="259" r:id="rId25"/>
    <p:sldId id="281" r:id="rId2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5865"/>
  </p:normalViewPr>
  <p:slideViewPr>
    <p:cSldViewPr snapToGrid="0" snapToObjects="1">
      <p:cViewPr varScale="1">
        <p:scale>
          <a:sx n="85" d="100"/>
          <a:sy n="85" d="100"/>
        </p:scale>
        <p:origin x="56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ADFDDE5-7F7B-8A4A-B79D-6BCAE5534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BBB3AA-CA44-B846-B29E-D18618F05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218A48-0B10-6D45-9F41-09A448CF9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295BA-B931-E44B-B4D5-9B4B5E3B8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8D56F-73B3-3A4C-BC09-A17B26972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49716-3445-0A45-91C3-73A2AAF1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06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8FD2E-FE97-9B47-9F7D-2AA8CA828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E6346-3775-AB45-86B6-72B94620A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E0883F-08CB-F647-90AE-1D173909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1D9EB-7ADA-FF44-938F-8E1D494DF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6051D-18B0-EF44-ACDC-C46FADA71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9138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96DF-AF8E-DA4F-BE59-78FD76BF2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0B7AB7-4A4C-664E-A3AE-5B240F014E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3ED82-9251-9247-9074-E74DE74A3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FA947-1DFD-6543-849F-1D5D8CB04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53A3B4-7EBF-9340-8B6D-9DB5C8027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97848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A5E23-0EC4-8945-8919-F38E186CC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B539D-0B46-A14F-9FB2-64B850FF6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DDCBD-FF67-EB41-9FC1-672BDF33D2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5C645-E607-5948-AC25-C25E4248A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957E03-251B-9449-8674-7CA160D2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607E78-9B2A-4849-996E-F35915F1C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759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EF211-8BF4-174D-811F-CF15164EA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E2B78-6821-F14C-A4DC-DC822C74B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E0A056-E3D1-564F-8ED8-E7A983413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57E8E7-1CA9-EA4C-8343-50F5D73B2E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845810-842C-E54B-A34A-CD7F7C2A3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BBCC3A-021A-4F45-B8FE-7906EC4C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F8323-BAED-E94D-874B-3D53517CC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1BADEE-4837-8843-ADF7-9937867D9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961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946F-FF46-8745-9420-547251862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7F6C27-B3C7-5246-B945-4897D6FD1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186163-FFCB-0C4D-BC6B-3213DA3A6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CA9615-5E8A-A04D-980C-425187A21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82202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853A08-7A98-4243-871D-FFB7A8B76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EDC146-4B87-3542-98E2-7D863B0B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9C68D-B41C-8A48-B7FC-1A8F9BD03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75225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A4BD-B04B-7C44-965E-7C626712F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900BA-92EE-9945-A5F2-521232AF3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C5AB8-BE8A-CE4A-8236-5C01BFBCD0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766108-3816-8047-8957-1143A9DCC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FA846F-0805-4C40-9BF5-DC2B2E562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E991AF-31C1-AB41-AF97-403979E7F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601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12241-1DB9-D742-9CAC-80A3A7CD0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4BF93C-7DE1-9549-95DC-D2478CC925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C88F0-E99E-4D40-9264-1038F3B85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0CF0D8-4398-BF4C-8748-C4EF0BDE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23D41F-830E-124F-856D-E6E485F24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E16283-08A7-144B-A201-020ACF8D8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3267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AACE-C651-164D-AF44-68BBE1B55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25BF3-4115-1D4B-B3CD-77D3540D3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8DCE6-DA75-4E46-A43F-D5C4268A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28A1C-CA26-A64F-98E8-0A6EA2A58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1F95FC-675A-5C46-ACD8-826562C51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52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A182C-4872-E240-8C70-74E00C89F0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F3ECBA-5291-8949-9607-63F1EBFDC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BBBF0-2BD4-4F43-B6AF-BEEED5052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25ABB-B44A-0F41-820F-127EB2FC7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24EFEE-7ABB-DC4F-A62C-85A7A5FDC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7990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6593812-3BD4-CC47-BD36-254AEE3A256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B2E99-796C-9E4A-8213-720824DEE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230C77-F100-7D4E-BD3F-5B3369D37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F6EEA-8049-2148-8B05-0CF2C72C75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850A1-7FDC-3B45-8A4E-ECABC1D7486A}" type="datetimeFigureOut">
              <a:rPr lang="uk-UA" smtClean="0"/>
              <a:pPr/>
              <a:t>23.07.2026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AC0D3-5A5D-374A-9EDF-02A87915F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7B00D-7C92-134B-984F-402FB3E8EC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A20D4-2080-0B4D-AE93-ACDF0459892A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6340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png"/><Relationship Id="rId9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Выльгортская средняя общеобразовательная школа № 1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2228" y="1469703"/>
            <a:ext cx="5074167" cy="3351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FAAFB47-FE75-9B43-9BA3-9F06ED369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6395" y="422685"/>
            <a:ext cx="6735771" cy="492121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Эмоциональное благополучие как основа профилактики деструктивного поведения: стратегии поддержки детей и подростков в</a:t>
            </a:r>
            <a:b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МБОУ "</a:t>
            </a:r>
            <a:r>
              <a:rPr lang="ru-RU" sz="4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Выльгортская</a:t>
            </a:r>
            <a:r>
              <a:rPr lang="ru-RU" sz="4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СОШ 1"</a:t>
            </a:r>
            <a:endParaRPr lang="ru-RU" sz="4000" b="1" dirty="0">
              <a:ln w="11430"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7A76D2-1BD2-1A42-B096-C36DF642FB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21286" y="6172200"/>
            <a:ext cx="4833257" cy="6858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Педагог-психолог Иевлева И.В.</a:t>
            </a:r>
            <a:endParaRPr lang="uk-UA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199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МБОУ «Выльгортская СОШ №1»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144588"/>
            <a:ext cx="10515600" cy="2026659"/>
          </a:xfrm>
        </p:spPr>
        <p:txBody>
          <a:bodyPr numCol="2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Обучающихся 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596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Педагогов 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53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Советник директора по воспитанию-1 ставка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Педагог-психолог-1 ставка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Учитель логопед-1 ставка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Учитель дефектолог -0,25 ставки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Социальный педагог-0,5 ставки</a:t>
            </a:r>
          </a:p>
        </p:txBody>
      </p:sp>
    </p:spTree>
    <p:extLst>
      <p:ext uri="{BB962C8B-B14F-4D97-AF65-F5344CB8AC3E}">
        <p14:creationId xmlns:p14="http://schemas.microsoft.com/office/powerpoint/2010/main" val="3746521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Состояние правопорядка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99458" y="1315845"/>
          <a:ext cx="9305108" cy="302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6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262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62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1188">
                <a:tc gridSpan="4">
                  <a:txBody>
                    <a:bodyPr/>
                    <a:lstStyle/>
                    <a:p>
                      <a:endParaRPr lang="ru-RU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Список учащихся, состоящих на </a:t>
                      </a:r>
                      <a:r>
                        <a:rPr lang="ru-RU" sz="2800" b="1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внутришкольном</a:t>
                      </a:r>
                      <a:r>
                        <a:rPr lang="ru-RU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контроле, КПДН И ГПДН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68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2023-2024 </a:t>
                      </a:r>
                      <a:r>
                        <a:rPr lang="ru-RU" b="1" dirty="0" err="1"/>
                        <a:t>уч.год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2024-2025уч.год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2025-2026уч.год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759">
                <a:tc>
                  <a:txBody>
                    <a:bodyPr/>
                    <a:lstStyle/>
                    <a:p>
                      <a:r>
                        <a:rPr lang="ru-RU" b="1" dirty="0"/>
                        <a:t>ВШК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759">
                <a:tc>
                  <a:txBody>
                    <a:bodyPr/>
                    <a:lstStyle/>
                    <a:p>
                      <a:r>
                        <a:rPr lang="ru-RU" b="1" dirty="0"/>
                        <a:t>КПДН (ОПДН)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7650" name="Picture 2" descr="правопорядок | Премиум вектор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215" y="4669970"/>
            <a:ext cx="2128234" cy="2060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652" name="Picture 4" descr="Векторы на тему «Законодательные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330973" y="4669970"/>
            <a:ext cx="3022827" cy="2013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1515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Семьи СОП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08317" y="1404257"/>
          <a:ext cx="8810169" cy="23948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367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67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6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82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28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семей, находящихся в СОП </a:t>
                      </a:r>
                      <a:endParaRPr lang="ru-RU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828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2023-2024  </a:t>
                      </a:r>
                      <a:r>
                        <a:rPr lang="ru-RU" b="1" dirty="0" err="1">
                          <a:solidFill>
                            <a:schemeClr val="tx1"/>
                          </a:solidFill>
                        </a:rPr>
                        <a:t>уч.год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2024-2025 </a:t>
                      </a:r>
                      <a:r>
                        <a:rPr lang="ru-RU" b="1" dirty="0" err="1">
                          <a:solidFill>
                            <a:schemeClr val="tx1"/>
                          </a:solidFill>
                        </a:rPr>
                        <a:t>уч.год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chemeClr val="tx1"/>
                          </a:solidFill>
                        </a:rPr>
                        <a:t>2025-2026 </a:t>
                      </a:r>
                      <a:r>
                        <a:rPr lang="ru-RU" b="1" dirty="0" err="1">
                          <a:solidFill>
                            <a:schemeClr val="tx1"/>
                          </a:solidFill>
                        </a:rPr>
                        <a:t>уч.год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286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 семей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 семей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 семьи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626" name="Picture 2" descr="Что такое социально опасное положение (СОП)?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9007" y="4125971"/>
            <a:ext cx="4088182" cy="2495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947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4022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6" y="740229"/>
            <a:ext cx="10961914" cy="5878285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Предупреждение возникновения проблем развития ребенка;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Диагностическое обследование общих способностей учеников: памяти, внимания, интеллекта, мышления и психологических особенностей: тревожности, типов темперамента и акцентуаций черт их характера  в классах всех уровней школы 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Своевременное выявление слабоуспевающих учащихся, помощь (содействие) ребенку в решении актуальных задач развития, обучения социализации: учебные трудности, проблемы с выбором образовательного и профессионально маршрута, нарушения эмоционально- волевой сферы, проблемы взаимоотношений со сверстниками, учителями, родителями;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Проведение коррекционной работы со слабоуспевающими детьми, детьми с ОВЗ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психолого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 педагогической компетентности (психологической культуры) учащихся, родителей, педагогов;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Психологическое обеспечение образовательных программ;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Формирование личностных универсальных учебных действий (ЛУУД);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Проведение индивидуального  тестирования учеников на предмет готовности к школе, переходу в среднее звено школы;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Проведение индивидуальной консультативной работы с учащимися, педагогами и родителями, в том числе по профессиональному самоопределению;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Исследование влияния психологических факторов на личностный рост участников образовательного процесса;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Проведение индивидуальной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психокоррекционной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работы с учащимися.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Проведение работы с негативными проявлениями детей, профилактика </a:t>
            </a:r>
            <a:r>
              <a:rPr lang="ru-RU" sz="16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аутоагрессивного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поведения;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Разработка  рекомендаций для учащихся, учителей и родителей, позволяющие повысить успеваемость школьников и их адаптацию к условиям современной школы;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Проведение работы с одаренными детьми: выявление, развитие, сопровождение, в том числе, при участии их в олимпиадах, конференциях, творческих конкурсах.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Психологическая помощь учащимся в начальной профессиональной ориентации.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Психологическая помощь учащимся 9, 11 классов в подготовке к ОГЭ, ЕГЭ.</a:t>
            </a:r>
          </a:p>
        </p:txBody>
      </p:sp>
    </p:spTree>
    <p:extLst>
      <p:ext uri="{BB962C8B-B14F-4D97-AF65-F5344CB8AC3E}">
        <p14:creationId xmlns:p14="http://schemas.microsoft.com/office/powerpoint/2010/main" val="2616627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0304" y="365125"/>
            <a:ext cx="2458406" cy="3150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644" y="365125"/>
            <a:ext cx="10515600" cy="7794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направления работы </a:t>
            </a:r>
            <a:b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педагога-психолога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Организационно-методическая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Диагностическая работа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Коррекционно-развивающая работа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Профилактическая работа с учащимися, их родителями.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Консультативная работа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Просветительская работа</a:t>
            </a:r>
          </a:p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Обеспечивается психологическое сопровождение образовательного процесса в соответствии с ФГОС </a:t>
            </a:r>
          </a:p>
          <a:p>
            <a:endParaRPr lang="ru-RU" dirty="0"/>
          </a:p>
        </p:txBody>
      </p:sp>
      <p:pic>
        <p:nvPicPr>
          <p:cNvPr id="5" name="Picture 3" descr="D:\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24725" y="4629150"/>
            <a:ext cx="4867275" cy="222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437" y="0"/>
            <a:ext cx="3048264" cy="37432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Организационно-методическая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426029"/>
            <a:ext cx="10515600" cy="4750934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Ознакомление с  планом работы школы на учебный год. Планирование работы психологической службы в соответствие с приоритетными направлениями учреждения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Индивидуальные консультации с педагогами по сопроводительной работе с учащимися в течение года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Составление совместного плана работы социально-психологической службы школы на учебный год.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Мониторинг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психоэмоционального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состояния учащихся ОУ, межличностного взаимодействия учащихся в классе, организация работы по выявлению и учету учащихся с высоким уровнем тревожности и депрессии для проведения индивидуальной работы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Участие в работе РМО  педагогов-психологов района, участие в семинарах, конференциях, открытых родительских собраниях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Изучение нормативных документов и психологической литературы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Изготовление пособий к занятиям. Оборудование кабинета.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3746" y="365125"/>
            <a:ext cx="10930054" cy="7794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Выступление на РМО педагогов-психологов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Сыктывдинского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3746" y="1505415"/>
            <a:ext cx="10930054" cy="5051502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Обеспечение специальных образовательных условий, как фактор успешной адаптации и обучения детей с ОВЗ. 23.04.2026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Психологическая безопасность образовательной среды как фактор формирования психологического здоровья учащихся и педагогов. 29.10.2025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«Работа с родителями, разрешение конфликтных ситуаций». 05.04.2024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Психопрофилактика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психогигиена педагога". 27.12 2024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«Особенности работы педагога-психолога с замещающими родителями детей-сирот и детей, оставшихся без попечения родителей». 22.11.2023. И др.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63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Диагностическая работа </a:t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783772"/>
            <a:ext cx="10515600" cy="5393192"/>
          </a:xfrm>
        </p:spPr>
        <p:txBody>
          <a:bodyPr>
            <a:normAutofit lnSpcReduction="10000"/>
          </a:bodyPr>
          <a:lstStyle/>
          <a:p>
            <a:pPr marL="514350" lvl="0" indent="-514350" algn="ctr">
              <a:buNone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Диагностика  1 - 4 классы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Схема изучения социально-педагогической адаптации ребенка в школе по Э. М. Александровской (экспертная оценка учителя).</a:t>
            </a: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«Выявление школьной тревожности детей»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(методика Е.Р. Гореловой). (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70 учащихся 1х классов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 Эмоциональная близость к учителю (методика Рене Жиля).</a:t>
            </a: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Лесенка самооценки.</a:t>
            </a: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исследования мотивации учения у первоклассников.</a:t>
            </a:r>
          </a:p>
          <a:p>
            <a:pPr marL="514350" lvl="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«Экспертная оценка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адаптированности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ребенка к школе»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Чиркову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В.И., Соколовой О. Л., Сорокиной О. В </a:t>
            </a:r>
          </a:p>
          <a:p>
            <a:pPr marL="514350" indent="-514350"/>
            <a:r>
              <a:rPr lang="ru-RU" dirty="0">
                <a:latin typeface="Times New Roman" pitchFamily="18" charset="0"/>
                <a:cs typeface="Times New Roman" pitchFamily="18" charset="0"/>
              </a:rPr>
              <a:t>Индикаторы депрессивного состояния детей младшего школьного возраста в 1-4 классах.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457200"/>
            <a:ext cx="10515600" cy="5719763"/>
          </a:xfrm>
        </p:spPr>
        <p:txBody>
          <a:bodyPr>
            <a:normAutofit lnSpcReduction="10000"/>
          </a:bodyPr>
          <a:lstStyle/>
          <a:p>
            <a:pPr lvl="0" algn="ctr">
              <a:buNone/>
            </a:pPr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Диагностика    5-6 классы: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диагностики уровня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школьной тревожности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Филлипса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u="sng" dirty="0">
                <a:latin typeface="Times New Roman" pitchFamily="18" charset="0"/>
                <a:cs typeface="Times New Roman" pitchFamily="18" charset="0"/>
              </a:rPr>
              <a:t>82 учащихся 5х классов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диагностики уровня тревожности </a:t>
            </a:r>
          </a:p>
          <a:p>
            <a:pPr lvl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(автор Р.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Кондаш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модификация А. Прихожан).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Опросник «Чувства к школе»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«Самооценка психических состояний»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Айзенку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электронном варианте для 5-11 классов.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Мониторинг о распространенности в образовательной среде вредных привычек, способствующих хроническим неинфекционным заболеваниям (курение, низкая физическая активность и др.) у детей и подростков.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Диагностика личностных качеств детей группы риска</a:t>
            </a:r>
          </a:p>
          <a:p>
            <a:pPr lvl="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Диагностика   10 класс: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527858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Методика для определения уровня школьной адаптации в 10 классе Экспресс-методика исследования доминирующих мотивов учения (методика М. В. Матюхиной).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Анкетирование педагогов: «Мнение педагога об уровне адаптации учащихся 10 класса» 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«Самооценка психических состояний»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(по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Айзенку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электронном варианте для 5-11 классов. </a:t>
            </a:r>
          </a:p>
          <a:p>
            <a:pPr lvl="0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Сформулированность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сознании обучающихся представлений о духовно-нравственном портрете личности человека (анкета «Составление духовно- нравственного портрета личности человека»)</a:t>
            </a:r>
          </a:p>
          <a:p>
            <a:pPr lvl="0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Нравственная воспитанность учащихся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ориентация на «другого человека» Анкета «Размышляем о жизненном опыте»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Нравственная воспитанность учащихся  (Анкета «Пословицы»)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   7-11 классы:</a:t>
            </a:r>
            <a:br>
              <a:rPr lang="ru-RU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144588"/>
            <a:ext cx="10515600" cy="5032375"/>
          </a:xfrm>
        </p:spPr>
        <p:txBody>
          <a:bodyPr/>
          <a:lstStyle/>
          <a:p>
            <a:pPr>
              <a:buNone/>
            </a:pPr>
            <a:r>
              <a:rPr lang="ru-RU" dirty="0"/>
              <a:t>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Проведение Социально Психологического Тестирования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(СПТ) необходимо для того, чтобы понять какие социально-психологические факторы не позволяют подростку преодолевать препятствия, возникающие на пути его личностного становления и развития. 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183" y="3307859"/>
            <a:ext cx="5909491" cy="30849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4391" y="4338239"/>
            <a:ext cx="4289677" cy="23622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045888" y="2849371"/>
          <a:ext cx="3705099" cy="12751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50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5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5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1435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2023-2024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2024-2025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2025-2026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677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un9-26.userapi.com/s/v1/ig2/05pevPbqtzcgTeKzxCllFU-vWtgIBio50h96VaY4K1RTdaUmtbPJEEObL6jBa0J5qTAnocFORFQpHzegQBABGoVE.jpg?quality=95&amp;as=32x43,48x64,72x96,108x144,160x213,240x320,360x480,480x640,540x720,640x853,720x960,1080x1440,1280x1707,1440x1920,1920x2560&amp;from=bu&amp;cs=1280x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7822" y="2582240"/>
            <a:ext cx="2637924" cy="4081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73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Профилактическая работа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79" y="1092530"/>
            <a:ext cx="9645138" cy="508443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и групповая работа с учащимися и родителями</a:t>
            </a:r>
            <a:endParaRPr lang="ru-RU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Преодоление трудностей: учимся справляться с неудачами.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Развитие устойчивости к трудностям и уверенности в себе.</a:t>
            </a:r>
          </a:p>
          <a:p>
            <a:pPr fontAlgn="base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Стрессоустойчивость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управление эмоциями.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Освоение техник релаксации и саморегуляции.</a:t>
            </a:r>
          </a:p>
          <a:p>
            <a:pPr fontAlgn="base"/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такое толерантность и уважение друг к другу.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Формирование уважения к различным культурам, вероисповеданию и внешности окружающих.</a:t>
            </a:r>
          </a:p>
          <a:p>
            <a:pPr fontAlgn="base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Психология здорового образа жизни.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Рассказ о влиянии вредных привычек на здоровье и возможности формирования полезных практик.</a:t>
            </a:r>
          </a:p>
          <a:p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79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7361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379" y="365126"/>
            <a:ext cx="10830098" cy="58118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на педагогических советах.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Поддержка учащихся, испытывающих трудности в обучении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Сотрудничество с семьями в целях повышения ответственности родителей за воспитание детей.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Советы профилактики</a:t>
            </a:r>
          </a:p>
        </p:txBody>
      </p:sp>
    </p:spTree>
    <p:extLst>
      <p:ext uri="{BB962C8B-B14F-4D97-AF65-F5344CB8AC3E}">
        <p14:creationId xmlns:p14="http://schemas.microsoft.com/office/powerpoint/2010/main" val="3503913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6256"/>
            <a:ext cx="10515600" cy="70064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Общешкольные  родительские собрания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38200" y="866900"/>
            <a:ext cx="10515600" cy="5310063"/>
          </a:xfrm>
        </p:spPr>
        <p:txBody>
          <a:bodyPr>
            <a:norm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«Разбуди меня в 4.20»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«Море китов»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«f57», «Тихий дом»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«Перебеги дорогу», «Беги или умри»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Зацеперы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Заброшенки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Челленж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24 часа»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Сайт и страничка в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вк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0802" y="1546033"/>
            <a:ext cx="3770913" cy="425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27" y="1546033"/>
            <a:ext cx="5008062" cy="4257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278983" y="838200"/>
            <a:ext cx="2664821" cy="1665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8984" y="2668346"/>
            <a:ext cx="2680087" cy="1675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78984" y="4564466"/>
            <a:ext cx="2680087" cy="1675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Консультативная работа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79913"/>
            <a:ext cx="10515600" cy="4797050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Практикумы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Ситуации-пробы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Занятия с элементами тренингов</a:t>
            </a:r>
          </a:p>
        </p:txBody>
      </p:sp>
    </p:spTree>
    <p:extLst>
      <p:ext uri="{BB962C8B-B14F-4D97-AF65-F5344CB8AC3E}">
        <p14:creationId xmlns:p14="http://schemas.microsoft.com/office/powerpoint/2010/main" val="34324726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Консультативная работа</a:t>
            </a:r>
            <a:b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/>
          <a:lstStyle/>
          <a:p>
            <a:pPr marL="342900" indent="-342900"/>
            <a:r>
              <a:rPr lang="ru-RU" dirty="0">
                <a:latin typeface="Times New Roman" pitchFamily="18" charset="0"/>
                <a:cs typeface="Times New Roman" pitchFamily="18" charset="0"/>
              </a:rPr>
              <a:t>Индивидуальные и групповые консультирования родителей</a:t>
            </a:r>
          </a:p>
          <a:p>
            <a:pPr marL="342900" indent="-342900"/>
            <a:r>
              <a:rPr lang="ru-RU" dirty="0">
                <a:latin typeface="Times New Roman" pitchFamily="18" charset="0"/>
                <a:cs typeface="Times New Roman" pitchFamily="18" charset="0"/>
              </a:rPr>
              <a:t>Индивидуальные и групповые консультирования учителей</a:t>
            </a:r>
          </a:p>
          <a:p>
            <a:pPr marL="342900" indent="-342900"/>
            <a:r>
              <a:rPr lang="ru-RU" dirty="0">
                <a:latin typeface="Times New Roman" pitchFamily="18" charset="0"/>
                <a:cs typeface="Times New Roman" pitchFamily="18" charset="0"/>
              </a:rPr>
              <a:t>Занятия с педагогами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un9-87.userapi.com/s/v1/ig2/kM6BMxmIF2wmhDn5sAR3OCOXwtsPzOk4P8YB1J7Qqyn1SThCcbcEFhpO5VT49WB2v5amcPo7IHwICCSWbmldVKs0.jpg?quality=95&amp;as=32x32,48x47,72x71,108x106,160x158,240x237,360x355,480x473,540x532,640x631,720x710,1080x1065,1280x1262,1440x1420,2560x2524&amp;from=bu&amp;cs=1280x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8402" y="3778054"/>
            <a:ext cx="2946175" cy="2904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0" name="Picture 4" descr="https://sun9-78.userapi.com/s/v1/ig2/Y8Zu1xmlkU_ip4QfyU1zf8a6rcdviAOXPOnrHNZlB8MjMSJJKEHooYsjCMWlF6salsOhtGHDQOxQTmEv1job-ZAL.jpg?quality=95&amp;as=32x22,48x33,72x49,108x74,160x110,240x164,360x247,480x329,540x370,640x438,720x493,1080x740,1280x877,1440x987,2560x1754&amp;from=bu&amp;cs=1280x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78684" y="677641"/>
            <a:ext cx="4242121" cy="2903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https://sun9-56.userapi.com/s/v1/ig2/dU1h1xV5zinHW0N2wyrOT8MhAg3QMR4N-155G682sHuA9sRnZESuusO8A3TslsMt49VT2_KkSHM2rPzbwQgiqKxI.jpg?quality=95&amp;as=32x25,48x37,72x55,108x83,160x123,240x184,360x277,480x369,540x415,640x492,720x553,1080x830,1280x984,1440x1107,2560x1968&amp;from=bu&amp;cs=1280x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258" y="3756692"/>
            <a:ext cx="3806317" cy="2926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4" name="Picture 8" descr="https://sun9-43.userapi.com/s/v1/ig2/Hv3U0AQHkea3QsMEQ20OMO54aVmwTz3IYu-RXxzdXhiPHiGEbWYYrZim6138U1HeEtvTzPsbBN8ywifeMSFmHR4f.jpg?quality=95&amp;as=32x23,48x34,72x51,108x76,160x113,240x170,360x255,480x340,540x382,640x453,720x509,1080x764,1280x905,1440x1019,2560x1811&amp;from=bu&amp;cs=1280x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646" y="3756692"/>
            <a:ext cx="4143159" cy="2926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6" name="Picture 10" descr="https://sun9-74.userapi.com/s/v1/ig2/Fz0U2I3RE0R3_pz00x8nYlLGYU9wiu7Ifh0N4ux1FJ4IZhv7KTChMTjRorZOL3fYLQwye8ZZ4FGZDN-vq9N-E2TL.jpg?quality=95&amp;as=32x32,48x48,72x72,108x108,160x160,240x240,360x360,480x480,540x540,640x640,720x720,1080x1080,1280x1280,1440x1440,2560x2560&amp;from=bu&amp;cs=1280x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79066" y="948975"/>
            <a:ext cx="2636137" cy="28097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8" name="Picture 12" descr="https://sun9-45.userapi.com/s/v1/ig2/ogAquL-igMWoOJQ1XIuPd1ciVT8JakiA4-Z-I-3xcSXZG8JzhRfU85cMG64ESQeh3_fgwWIYtCnhM-GEsphKWTw_.jpg?quality=95&amp;as=32x32,48x48,72x72,108x108,160x160,240x240,360x360,480x480,540x540,640x640,720x720,1080x1080,1280x1280,1440x1440,2560x2560&amp;from=bu&amp;cs=1280x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806194" y="984720"/>
            <a:ext cx="2687202" cy="26872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28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Просветительская работа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125032"/>
            <a:ext cx="6760028" cy="5051931"/>
          </a:xfrm>
        </p:spPr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Родительские лектории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Классные часы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Родительские собрания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Выступление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пед.советах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43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Оформление стендов</a:t>
            </a:r>
            <a:br>
              <a:rPr lang="ru-RU" sz="1600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D:\20170207_1003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9793" y="4433417"/>
            <a:ext cx="3706616" cy="22145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s://sun9-9.userapi.com/s/v1/ig2/k1bUQ7UHxZEStND0FT37r4ukD-CwKXBWqDCJar59m8DAZrAXKJxP7VgWhgpcaBqmCiZSfsAG0Lr2EoSKq_ClASI0.jpg?quality=95&amp;as=32x32,48x48,72x72,108x108,160x160,240x240,360x360,480x480,540x540,640x640,720x720,1080x1080,1280x1280,1440x1440,2560x2560&amp;from=bu&amp;cs=1280x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6989" y="1144587"/>
            <a:ext cx="3832846" cy="4364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https://sun9-68.userapi.com/s/v1/ig2/wBocW8qyLV2As8xl-U9VKmMZiOJiEI6C-HSuPvhIDWCbbj_sG_PeEde3lb92JkFtTklkw9HkasAoIB_j5XRhadDF.jpg?quality=95&amp;as=32x32,48x48,72x72,108x108,160x160,240x240,360x360,480x480,540x540,640x640,720x720,1080x1080,1280x1280,1440x1440,2560x2560&amp;from=bu&amp;cs=1280x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381" y="1144588"/>
            <a:ext cx="3892993" cy="4364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https://sun9-80.userapi.com/s/v1/ig2/qmnWDI8nSnkqqMWZmaO3ON_v20vJP97UWO_i5NudYMKDKevAUOVlUu4fBVCROAwxlO02t_YVMfPztLHKLwxHwFBg.jpg?quality=95&amp;as=32x32,48x48,72x72,108x108,160x160,240x240,360x360,480x480,540x540,640x640,720x720,1080x1080,1280x1280,1440x1440,2560x2560&amp;from=bu&amp;cs=1280x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23257" y="174432"/>
            <a:ext cx="3153152" cy="40914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178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Республиканский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форум"Мир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без конфликтов: развитие школьной медиации в Республике Коми"</a:t>
            </a:r>
          </a:p>
        </p:txBody>
      </p:sp>
      <p:pic>
        <p:nvPicPr>
          <p:cNvPr id="6" name="Picture 4" descr="https://sun9-65.userapi.com/impg/rOKSy9tLJwZk_8Cs4vRQPtknEa7O-xj53S5hzQ/dvPVUtBvxwc.jpg?size=1280x1280&amp;quality=95&amp;sign=b5d5cfdea559a03fd6e212bf6df293f5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4326" y="2089536"/>
            <a:ext cx="3243347" cy="432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46664" y="365125"/>
            <a:ext cx="6009457" cy="4839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Публикации</a:t>
            </a:r>
          </a:p>
        </p:txBody>
      </p:sp>
      <p:pic>
        <p:nvPicPr>
          <p:cNvPr id="4" name="Picture 11" descr="https://sun9-41.userapi.com/impg/lNjBkt68TZL1VitlmB2ZSx3Fb91nZ4K-vRjrpg/o_6xx3WLaVw.jpg?size=1280x1280&amp;quality=95&amp;sign=b96d4911f2ea5a23f15e14ecf18563a7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4525" y="1000392"/>
            <a:ext cx="1816925" cy="26140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3" descr="https://sun9-36.userapi.com/impg/SlyRm36rYHDXCefxtajggRqk_YxBTtQWJ5qX2A/7PdaNJbb5TI.jpg?size=1280x1280&amp;quality=95&amp;sign=8b514f1d96164fb866c2cf8ee9042256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074" y="1000392"/>
            <a:ext cx="1856647" cy="25636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14" descr="C:\Users\Психолог\Desktop\Приложение к п.11\сертификаты\жюри Иевлева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571" y="1033979"/>
            <a:ext cx="1771550" cy="2580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C:\Users\Психолог\Downloads\Иевлева Ирина Васильевна Свидетельство 2015 (1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830" y="87609"/>
            <a:ext cx="2670186" cy="3775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https://sun9-18.userapi.com/impg/5KzDu00jyYuzJzpl7h5SllBq5e4wh-k0L-Vd7A/NXmvv1UvBQA.jpg?size=1280x1280&amp;quality=95&amp;sign=1e260230ecf779a08fd37f34adcc7620&amp;type=album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830" y="4026372"/>
            <a:ext cx="2268741" cy="26939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5" descr="https://sun9-62.userapi.com/impg/3tJKEy4YYZcFm7RrSOJqMIiK2XmhobWFpviCmQ/8_YGb3jzM4M.jpg?size=807x807&amp;quality=95&amp;sign=d17c383273c2e5646609971d12af0304&amp;type=album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573889" y="3427969"/>
            <a:ext cx="2905127" cy="36347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3" descr="C:\Users\Психолог\Downloads\Иевлева Совр техн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57814" y="87609"/>
            <a:ext cx="2784077" cy="393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84571" y="4026372"/>
            <a:ext cx="4612721" cy="25883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5703" y="206829"/>
            <a:ext cx="4065536" cy="68310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Конкурсы</a:t>
            </a:r>
          </a:p>
        </p:txBody>
      </p:sp>
      <p:pic>
        <p:nvPicPr>
          <p:cNvPr id="4" name="Picture 6" descr="https://sun9-61.userapi.com/impg/bcfM7BZq9oilfM866KkppA9deAiZFX9MoBhXXQ/hv3fCpD86D4.jpg?size=1280x1280&amp;quality=95&amp;sign=5629f654425e9a1ee151de964c9cd7f4&amp;type=album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619" y="3672227"/>
            <a:ext cx="2232381" cy="29879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 descr="https://sun9-41.userapi.com/impg/iaou8BKG6en0qKTsO-A8kk9spLBHJBVnxec_Vg/aOvlr1qWep0.jpg?size=1280x1280&amp;quality=95&amp;sign=2cdfdeb68a01c3bb61d0dde5e47eeef5&amp;type=album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5460075" y="3003656"/>
            <a:ext cx="2987957" cy="4325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42059" y="3569468"/>
            <a:ext cx="2072186" cy="30907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2" descr="https://sun9-15.userapi.com/impg/Qe3hbS_uN5megScRGWIjNcHzm3JaPtg_zgV36Q/emBp89IaIf0.jpg?size=1280x1280&amp;quality=95&amp;sign=41911f31a493d3acb73db7a3993cea50&amp;type=albu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430693" y="-305832"/>
            <a:ext cx="3114316" cy="3975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9" descr="C:\Users\Психолог\Desktop\Иевлева Дипломы 2022-23\4289-556811-d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115" y="3672227"/>
            <a:ext cx="1972821" cy="2987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0" descr="C:\Users\Психолог\Desktop\Приложение к п.11\сертификаты\Благ.птсьмо Иевлева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8227" y="889935"/>
            <a:ext cx="1470825" cy="2142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1" descr="C:\Users\Психолог\Downloads\Иевлева эмоц пробл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2437" y="844766"/>
            <a:ext cx="1546272" cy="2187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4" descr="https://sun9-42.userapi.com/impg/FZMk5LO91V8Szq6V-3SLoJZ3_14WD47SLxPgoA/3GRGIpKWo3Y.jpg?size=1280x1280&amp;quality=95&amp;sign=96bf31aa08d8a3834428a00a824c0b0c&amp;type=album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8600446" y="-352378"/>
            <a:ext cx="3032348" cy="4150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199" y="423746"/>
            <a:ext cx="10863943" cy="2899318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Любить детей —и курица умеет. </a:t>
            </a:r>
          </a:p>
          <a:p>
            <a:pPr algn="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вот уметь воспитывать их-</a:t>
            </a:r>
          </a:p>
          <a:p>
            <a:pPr algn="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великое государственное дело, </a:t>
            </a:r>
          </a:p>
          <a:p>
            <a:pPr algn="r">
              <a:buNone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требующее таланта и широкого знания жизни.</a:t>
            </a:r>
          </a:p>
          <a:p>
            <a:pPr algn="r">
              <a:buNone/>
            </a:pPr>
            <a:r>
              <a:rPr lang="ru-RU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М.Горький.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22A9E"/>
      </a:accent1>
      <a:accent2>
        <a:srgbClr val="7A29BE"/>
      </a:accent2>
      <a:accent3>
        <a:srgbClr val="2F8B93"/>
      </a:accent3>
      <a:accent4>
        <a:srgbClr val="FFC000"/>
      </a:accent4>
      <a:accent5>
        <a:srgbClr val="7C1ED8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2465</TotalTime>
  <Words>1156</Words>
  <Application>Microsoft Office PowerPoint</Application>
  <PresentationFormat>Широкоэкранный</PresentationFormat>
  <Paragraphs>144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Эмоциональное благополучие как основа профилактики деструктивного поведения: стратегии поддержки детей и подростков в  МБОУ "Выльгортская СОШ 1"</vt:lpstr>
      <vt:lpstr>МБОУ «Выльгортская СОШ №1»</vt:lpstr>
      <vt:lpstr>Состояние правопорядка</vt:lpstr>
      <vt:lpstr>Семьи СОП</vt:lpstr>
      <vt:lpstr>Задачи</vt:lpstr>
      <vt:lpstr>Основные направления работы  педагога-психолога</vt:lpstr>
      <vt:lpstr>Организационно-методическая</vt:lpstr>
      <vt:lpstr>Выступление на РМО педагогов-психологов Сыктывдинского района</vt:lpstr>
      <vt:lpstr>Диагностическая работа  </vt:lpstr>
      <vt:lpstr>Презентация PowerPoint</vt:lpstr>
      <vt:lpstr> Диагностика   10 класс:</vt:lpstr>
      <vt:lpstr>Диагностика    7-11 классы: </vt:lpstr>
      <vt:lpstr>Профилактическая работа </vt:lpstr>
      <vt:lpstr> </vt:lpstr>
      <vt:lpstr>Общешкольные  родительские собрания</vt:lpstr>
      <vt:lpstr>Сайт и страничка в вк</vt:lpstr>
      <vt:lpstr>Консультативная работа </vt:lpstr>
      <vt:lpstr>Консультативная работа </vt:lpstr>
      <vt:lpstr>Презентация PowerPoint</vt:lpstr>
      <vt:lpstr>Просветительская работа </vt:lpstr>
      <vt:lpstr>Оформление стендов </vt:lpstr>
      <vt:lpstr>Республиканский форум"Мир без конфликтов: развитие школьной медиации в Республике Коми"</vt:lpstr>
      <vt:lpstr>Публикации</vt:lpstr>
      <vt:lpstr>Конкурсы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Екатерина Чимутова</cp:lastModifiedBy>
  <cp:revision>52</cp:revision>
  <dcterms:created xsi:type="dcterms:W3CDTF">2024-04-25T08:13:50Z</dcterms:created>
  <dcterms:modified xsi:type="dcterms:W3CDTF">2026-07-23T16:14:53Z</dcterms:modified>
</cp:coreProperties>
</file>